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Lst>
  <p:sldSz cy="6858000" cx="12192000"/>
  <p:notesSz cx="6858000" cy="9144000"/>
  <p:embeddedFontLst>
    <p:embeddedFont>
      <p:font typeface="Corben"/>
      <p:bold r:id="rId81"/>
    </p:embeddedFont>
    <p:embeddedFont>
      <p:font typeface="Short Stack"/>
      <p:regular r:id="rId82"/>
    </p:embeddedFont>
    <p:embeddedFont>
      <p:font typeface="Libre Baskerville"/>
      <p:regular r:id="rId83"/>
      <p:bold r:id="rId84"/>
      <p:italic r:id="rId8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D83AE94-EFC3-4365-A4A6-0DAF2A86EDDD}">
  <a:tblStyle styleId="{3D83AE94-EFC3-4365-A4A6-0DAF2A86EDDD}"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84" Type="http://schemas.openxmlformats.org/officeDocument/2006/relationships/font" Target="fonts/LibreBaskerville-bold.fntdata"/><Relationship Id="rId83" Type="http://schemas.openxmlformats.org/officeDocument/2006/relationships/font" Target="fonts/LibreBaskerville-regular.fntdata"/><Relationship Id="rId42" Type="http://schemas.openxmlformats.org/officeDocument/2006/relationships/slide" Target="slides/slide37.xml"/><Relationship Id="rId41" Type="http://schemas.openxmlformats.org/officeDocument/2006/relationships/slide" Target="slides/slide36.xml"/><Relationship Id="rId85" Type="http://schemas.openxmlformats.org/officeDocument/2006/relationships/font" Target="fonts/LibreBaskerville-italic.fntdata"/><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80" Type="http://schemas.openxmlformats.org/officeDocument/2006/relationships/slide" Target="slides/slide75.xml"/><Relationship Id="rId82" Type="http://schemas.openxmlformats.org/officeDocument/2006/relationships/font" Target="fonts/ShortStack-regular.fntdata"/><Relationship Id="rId81" Type="http://schemas.openxmlformats.org/officeDocument/2006/relationships/font" Target="fonts/Corben-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31" Type="http://schemas.openxmlformats.org/officeDocument/2006/relationships/slide" Target="slides/slide26.xml"/><Relationship Id="rId75" Type="http://schemas.openxmlformats.org/officeDocument/2006/relationships/slide" Target="slides/slide70.xml"/><Relationship Id="rId30" Type="http://schemas.openxmlformats.org/officeDocument/2006/relationships/slide" Target="slides/slide25.xml"/><Relationship Id="rId74" Type="http://schemas.openxmlformats.org/officeDocument/2006/relationships/slide" Target="slides/slide69.xml"/><Relationship Id="rId33" Type="http://schemas.openxmlformats.org/officeDocument/2006/relationships/slide" Target="slides/slide28.xml"/><Relationship Id="rId77" Type="http://schemas.openxmlformats.org/officeDocument/2006/relationships/slide" Target="slides/slide72.xml"/><Relationship Id="rId32" Type="http://schemas.openxmlformats.org/officeDocument/2006/relationships/slide" Target="slides/slide27.xml"/><Relationship Id="rId76" Type="http://schemas.openxmlformats.org/officeDocument/2006/relationships/slide" Target="slides/slide71.xml"/><Relationship Id="rId35" Type="http://schemas.openxmlformats.org/officeDocument/2006/relationships/slide" Target="slides/slide30.xml"/><Relationship Id="rId79" Type="http://schemas.openxmlformats.org/officeDocument/2006/relationships/slide" Target="slides/slide74.xml"/><Relationship Id="rId34" Type="http://schemas.openxmlformats.org/officeDocument/2006/relationships/slide" Target="slides/slide29.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slide" Target="slides/slide63.xml"/><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slide" Target="slides/slide64.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 name="Google Shape;9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9" name="Google Shape;18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 name="Google Shape;19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8" name="Google Shape;218;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7" name="Google Shape;22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6" name="Google Shape;236;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5" name="Google Shape;245;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4" name="Google Shape;254;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2" name="Google Shape;262;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1" name="Google Shape;271;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 name="Google Shape;10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0" name="Google Shape;280;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9" name="Google Shape;289;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8" name="Google Shape;298;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7" name="Google Shape;307;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6" name="Google Shape;316;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5" name="Google Shape;325;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4" name="Google Shape;334;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3" name="Google Shape;343;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2" name="Google Shape;352;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2" name="Google Shape;362;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 name="Google Shape;12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1" name="Google Shape;371;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9" name="Google Shape;379;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8" name="Google Shape;388;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7" name="Google Shape;397;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6" name="Google Shape;406;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5" name="Google Shape;415;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4" name="Google Shape;424;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4" name="Google Shape;434;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5" name="Google Shape;435;p3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9" name="Google Shape;459;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3" name="Google Shape;473;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 name="Google Shape;13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7" name="Google Shape;487;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5" name="Google Shape;505;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p4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3" name="Google Shape;523;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p4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3" name="Google Shape;533;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p4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2" name="Google Shape;542;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p4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3" name="Google Shape;553;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p4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3" name="Google Shape;563;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p4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3" name="Google Shape;573;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p4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5" name="Google Shape;585;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 name="Shape 593"/>
        <p:cNvGrpSpPr/>
        <p:nvPr/>
      </p:nvGrpSpPr>
      <p:grpSpPr>
        <a:xfrm>
          <a:off x="0" y="0"/>
          <a:ext cx="0" cy="0"/>
          <a:chOff x="0" y="0"/>
          <a:chExt cx="0" cy="0"/>
        </a:xfrm>
      </p:grpSpPr>
      <p:sp>
        <p:nvSpPr>
          <p:cNvPr id="594" name="Google Shape;594;p4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5" name="Google Shape;595;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2" name="Google Shape;14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2" name="Shape 602"/>
        <p:cNvGrpSpPr/>
        <p:nvPr/>
      </p:nvGrpSpPr>
      <p:grpSpPr>
        <a:xfrm>
          <a:off x="0" y="0"/>
          <a:ext cx="0" cy="0"/>
          <a:chOff x="0" y="0"/>
          <a:chExt cx="0" cy="0"/>
        </a:xfrm>
      </p:grpSpPr>
      <p:sp>
        <p:nvSpPr>
          <p:cNvPr id="603" name="Google Shape;603;p5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4" name="Google Shape;604;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p5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4" name="Google Shape;614;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p5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4" name="Google Shape;624;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1" name="Shape 631"/>
        <p:cNvGrpSpPr/>
        <p:nvPr/>
      </p:nvGrpSpPr>
      <p:grpSpPr>
        <a:xfrm>
          <a:off x="0" y="0"/>
          <a:ext cx="0" cy="0"/>
          <a:chOff x="0" y="0"/>
          <a:chExt cx="0" cy="0"/>
        </a:xfrm>
      </p:grpSpPr>
      <p:sp>
        <p:nvSpPr>
          <p:cNvPr id="632" name="Google Shape;632;p5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3" name="Google Shape;633;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p5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2" name="Google Shape;642;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0" name="Shape 650"/>
        <p:cNvGrpSpPr/>
        <p:nvPr/>
      </p:nvGrpSpPr>
      <p:grpSpPr>
        <a:xfrm>
          <a:off x="0" y="0"/>
          <a:ext cx="0" cy="0"/>
          <a:chOff x="0" y="0"/>
          <a:chExt cx="0" cy="0"/>
        </a:xfrm>
      </p:grpSpPr>
      <p:sp>
        <p:nvSpPr>
          <p:cNvPr id="651" name="Google Shape;651;p5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2" name="Google Shape;652;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0" name="Shape 660"/>
        <p:cNvGrpSpPr/>
        <p:nvPr/>
      </p:nvGrpSpPr>
      <p:grpSpPr>
        <a:xfrm>
          <a:off x="0" y="0"/>
          <a:ext cx="0" cy="0"/>
          <a:chOff x="0" y="0"/>
          <a:chExt cx="0" cy="0"/>
        </a:xfrm>
      </p:grpSpPr>
      <p:sp>
        <p:nvSpPr>
          <p:cNvPr id="661" name="Google Shape;661;p5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2" name="Google Shape;662;p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9" name="Shape 669"/>
        <p:cNvGrpSpPr/>
        <p:nvPr/>
      </p:nvGrpSpPr>
      <p:grpSpPr>
        <a:xfrm>
          <a:off x="0" y="0"/>
          <a:ext cx="0" cy="0"/>
          <a:chOff x="0" y="0"/>
          <a:chExt cx="0" cy="0"/>
        </a:xfrm>
      </p:grpSpPr>
      <p:sp>
        <p:nvSpPr>
          <p:cNvPr id="670" name="Google Shape;670;p5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1" name="Google Shape;671;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8" name="Shape 678"/>
        <p:cNvGrpSpPr/>
        <p:nvPr/>
      </p:nvGrpSpPr>
      <p:grpSpPr>
        <a:xfrm>
          <a:off x="0" y="0"/>
          <a:ext cx="0" cy="0"/>
          <a:chOff x="0" y="0"/>
          <a:chExt cx="0" cy="0"/>
        </a:xfrm>
      </p:grpSpPr>
      <p:sp>
        <p:nvSpPr>
          <p:cNvPr id="679" name="Google Shape;679;p5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0" name="Google Shape;680;p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7" name="Shape 687"/>
        <p:cNvGrpSpPr/>
        <p:nvPr/>
      </p:nvGrpSpPr>
      <p:grpSpPr>
        <a:xfrm>
          <a:off x="0" y="0"/>
          <a:ext cx="0" cy="0"/>
          <a:chOff x="0" y="0"/>
          <a:chExt cx="0" cy="0"/>
        </a:xfrm>
      </p:grpSpPr>
      <p:sp>
        <p:nvSpPr>
          <p:cNvPr id="688" name="Google Shape;688;p5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9" name="Google Shape;689;p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2" name="Google Shape;15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6" name="Shape 696"/>
        <p:cNvGrpSpPr/>
        <p:nvPr/>
      </p:nvGrpSpPr>
      <p:grpSpPr>
        <a:xfrm>
          <a:off x="0" y="0"/>
          <a:ext cx="0" cy="0"/>
          <a:chOff x="0" y="0"/>
          <a:chExt cx="0" cy="0"/>
        </a:xfrm>
      </p:grpSpPr>
      <p:sp>
        <p:nvSpPr>
          <p:cNvPr id="697" name="Google Shape;697;p6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8" name="Google Shape;698;p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5" name="Shape 705"/>
        <p:cNvGrpSpPr/>
        <p:nvPr/>
      </p:nvGrpSpPr>
      <p:grpSpPr>
        <a:xfrm>
          <a:off x="0" y="0"/>
          <a:ext cx="0" cy="0"/>
          <a:chOff x="0" y="0"/>
          <a:chExt cx="0" cy="0"/>
        </a:xfrm>
      </p:grpSpPr>
      <p:sp>
        <p:nvSpPr>
          <p:cNvPr id="706" name="Google Shape;706;p6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7" name="Google Shape;707;p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4" name="Shape 714"/>
        <p:cNvGrpSpPr/>
        <p:nvPr/>
      </p:nvGrpSpPr>
      <p:grpSpPr>
        <a:xfrm>
          <a:off x="0" y="0"/>
          <a:ext cx="0" cy="0"/>
          <a:chOff x="0" y="0"/>
          <a:chExt cx="0" cy="0"/>
        </a:xfrm>
      </p:grpSpPr>
      <p:sp>
        <p:nvSpPr>
          <p:cNvPr id="715" name="Google Shape;715;p6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6" name="Google Shape;716;p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3" name="Shape 723"/>
        <p:cNvGrpSpPr/>
        <p:nvPr/>
      </p:nvGrpSpPr>
      <p:grpSpPr>
        <a:xfrm>
          <a:off x="0" y="0"/>
          <a:ext cx="0" cy="0"/>
          <a:chOff x="0" y="0"/>
          <a:chExt cx="0" cy="0"/>
        </a:xfrm>
      </p:grpSpPr>
      <p:sp>
        <p:nvSpPr>
          <p:cNvPr id="724" name="Google Shape;724;p6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5" name="Google Shape;725;p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2" name="Shape 732"/>
        <p:cNvGrpSpPr/>
        <p:nvPr/>
      </p:nvGrpSpPr>
      <p:grpSpPr>
        <a:xfrm>
          <a:off x="0" y="0"/>
          <a:ext cx="0" cy="0"/>
          <a:chOff x="0" y="0"/>
          <a:chExt cx="0" cy="0"/>
        </a:xfrm>
      </p:grpSpPr>
      <p:sp>
        <p:nvSpPr>
          <p:cNvPr id="733" name="Google Shape;733;p6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4" name="Google Shape;734;p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1" name="Shape 741"/>
        <p:cNvGrpSpPr/>
        <p:nvPr/>
      </p:nvGrpSpPr>
      <p:grpSpPr>
        <a:xfrm>
          <a:off x="0" y="0"/>
          <a:ext cx="0" cy="0"/>
          <a:chOff x="0" y="0"/>
          <a:chExt cx="0" cy="0"/>
        </a:xfrm>
      </p:grpSpPr>
      <p:sp>
        <p:nvSpPr>
          <p:cNvPr id="742" name="Google Shape;742;p6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3" name="Google Shape;743;p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0" name="Shape 750"/>
        <p:cNvGrpSpPr/>
        <p:nvPr/>
      </p:nvGrpSpPr>
      <p:grpSpPr>
        <a:xfrm>
          <a:off x="0" y="0"/>
          <a:ext cx="0" cy="0"/>
          <a:chOff x="0" y="0"/>
          <a:chExt cx="0" cy="0"/>
        </a:xfrm>
      </p:grpSpPr>
      <p:sp>
        <p:nvSpPr>
          <p:cNvPr id="751" name="Google Shape;751;p6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2" name="Google Shape;752;p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9" name="Shape 759"/>
        <p:cNvGrpSpPr/>
        <p:nvPr/>
      </p:nvGrpSpPr>
      <p:grpSpPr>
        <a:xfrm>
          <a:off x="0" y="0"/>
          <a:ext cx="0" cy="0"/>
          <a:chOff x="0" y="0"/>
          <a:chExt cx="0" cy="0"/>
        </a:xfrm>
      </p:grpSpPr>
      <p:sp>
        <p:nvSpPr>
          <p:cNvPr id="760" name="Google Shape;760;p6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1" name="Google Shape;761;p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8" name="Shape 768"/>
        <p:cNvGrpSpPr/>
        <p:nvPr/>
      </p:nvGrpSpPr>
      <p:grpSpPr>
        <a:xfrm>
          <a:off x="0" y="0"/>
          <a:ext cx="0" cy="0"/>
          <a:chOff x="0" y="0"/>
          <a:chExt cx="0" cy="0"/>
        </a:xfrm>
      </p:grpSpPr>
      <p:sp>
        <p:nvSpPr>
          <p:cNvPr id="769" name="Google Shape;769;p6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0" name="Google Shape;770;p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7" name="Shape 777"/>
        <p:cNvGrpSpPr/>
        <p:nvPr/>
      </p:nvGrpSpPr>
      <p:grpSpPr>
        <a:xfrm>
          <a:off x="0" y="0"/>
          <a:ext cx="0" cy="0"/>
          <a:chOff x="0" y="0"/>
          <a:chExt cx="0" cy="0"/>
        </a:xfrm>
      </p:grpSpPr>
      <p:sp>
        <p:nvSpPr>
          <p:cNvPr id="778" name="Google Shape;778;p6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9" name="Google Shape;779;p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1" name="Google Shape;16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6" name="Shape 786"/>
        <p:cNvGrpSpPr/>
        <p:nvPr/>
      </p:nvGrpSpPr>
      <p:grpSpPr>
        <a:xfrm>
          <a:off x="0" y="0"/>
          <a:ext cx="0" cy="0"/>
          <a:chOff x="0" y="0"/>
          <a:chExt cx="0" cy="0"/>
        </a:xfrm>
      </p:grpSpPr>
      <p:sp>
        <p:nvSpPr>
          <p:cNvPr id="787" name="Google Shape;787;p7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8" name="Google Shape;788;p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5" name="Shape 795"/>
        <p:cNvGrpSpPr/>
        <p:nvPr/>
      </p:nvGrpSpPr>
      <p:grpSpPr>
        <a:xfrm>
          <a:off x="0" y="0"/>
          <a:ext cx="0" cy="0"/>
          <a:chOff x="0" y="0"/>
          <a:chExt cx="0" cy="0"/>
        </a:xfrm>
      </p:grpSpPr>
      <p:sp>
        <p:nvSpPr>
          <p:cNvPr id="796" name="Google Shape;796;p7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7" name="Google Shape;797;p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4" name="Shape 804"/>
        <p:cNvGrpSpPr/>
        <p:nvPr/>
      </p:nvGrpSpPr>
      <p:grpSpPr>
        <a:xfrm>
          <a:off x="0" y="0"/>
          <a:ext cx="0" cy="0"/>
          <a:chOff x="0" y="0"/>
          <a:chExt cx="0" cy="0"/>
        </a:xfrm>
      </p:grpSpPr>
      <p:sp>
        <p:nvSpPr>
          <p:cNvPr id="805" name="Google Shape;805;p7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6" name="Google Shape;806;p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3" name="Shape 813"/>
        <p:cNvGrpSpPr/>
        <p:nvPr/>
      </p:nvGrpSpPr>
      <p:grpSpPr>
        <a:xfrm>
          <a:off x="0" y="0"/>
          <a:ext cx="0" cy="0"/>
          <a:chOff x="0" y="0"/>
          <a:chExt cx="0" cy="0"/>
        </a:xfrm>
      </p:grpSpPr>
      <p:sp>
        <p:nvSpPr>
          <p:cNvPr id="814" name="Google Shape;814;p7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5" name="Google Shape;815;p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2" name="Shape 822"/>
        <p:cNvGrpSpPr/>
        <p:nvPr/>
      </p:nvGrpSpPr>
      <p:grpSpPr>
        <a:xfrm>
          <a:off x="0" y="0"/>
          <a:ext cx="0" cy="0"/>
          <a:chOff x="0" y="0"/>
          <a:chExt cx="0" cy="0"/>
        </a:xfrm>
      </p:grpSpPr>
      <p:sp>
        <p:nvSpPr>
          <p:cNvPr id="823" name="Google Shape;823;p7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4" name="Google Shape;824;p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1" name="Shape 831"/>
        <p:cNvGrpSpPr/>
        <p:nvPr/>
      </p:nvGrpSpPr>
      <p:grpSpPr>
        <a:xfrm>
          <a:off x="0" y="0"/>
          <a:ext cx="0" cy="0"/>
          <a:chOff x="0" y="0"/>
          <a:chExt cx="0" cy="0"/>
        </a:xfrm>
      </p:grpSpPr>
      <p:sp>
        <p:nvSpPr>
          <p:cNvPr id="832" name="Google Shape;832;p7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3" name="Google Shape;833;p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 name="Google Shape;18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2" name="Shape 72"/>
        <p:cNvGrpSpPr/>
        <p:nvPr/>
      </p:nvGrpSpPr>
      <p:grpSpPr>
        <a:xfrm>
          <a:off x="0" y="0"/>
          <a:ext cx="0" cy="0"/>
          <a:chOff x="0" y="0"/>
          <a:chExt cx="0" cy="0"/>
        </a:xfrm>
      </p:grpSpPr>
      <p:sp>
        <p:nvSpPr>
          <p:cNvPr id="73" name="Google Shape;73;p1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p:nvPr>
            <p:ph idx="2" type="pic"/>
          </p:nvPr>
        </p:nvSpPr>
        <p:spPr>
          <a:xfrm>
            <a:off x="5183188" y="987425"/>
            <a:ext cx="6172200" cy="4873625"/>
          </a:xfrm>
          <a:prstGeom prst="rect">
            <a:avLst/>
          </a:prstGeom>
          <a:noFill/>
          <a:ln>
            <a:noFill/>
          </a:ln>
        </p:spPr>
      </p:sp>
      <p:sp>
        <p:nvSpPr>
          <p:cNvPr id="75" name="Google Shape;75;p1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6" name="Google Shape;76;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9" name="Shape 79"/>
        <p:cNvGrpSpPr/>
        <p:nvPr/>
      </p:nvGrpSpPr>
      <p:grpSpPr>
        <a:xfrm>
          <a:off x="0" y="0"/>
          <a:ext cx="0" cy="0"/>
          <a:chOff x="0" y="0"/>
          <a:chExt cx="0" cy="0"/>
        </a:xfrm>
      </p:grpSpPr>
      <p:sp>
        <p:nvSpPr>
          <p:cNvPr id="80" name="Google Shape;80;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1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5" name="Shape 85"/>
        <p:cNvGrpSpPr/>
        <p:nvPr/>
      </p:nvGrpSpPr>
      <p:grpSpPr>
        <a:xfrm>
          <a:off x="0" y="0"/>
          <a:ext cx="0" cy="0"/>
          <a:chOff x="0" y="0"/>
          <a:chExt cx="0" cy="0"/>
        </a:xfrm>
      </p:grpSpPr>
      <p:sp>
        <p:nvSpPr>
          <p:cNvPr id="86" name="Google Shape;86;p1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 name="Google Shape;87;p1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8" name="Google Shape;88;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7" name="Shape 27"/>
        <p:cNvGrpSpPr/>
        <p:nvPr/>
      </p:nvGrpSpPr>
      <p:grpSpPr>
        <a:xfrm>
          <a:off x="0" y="0"/>
          <a:ext cx="0" cy="0"/>
          <a:chOff x="0" y="0"/>
          <a:chExt cx="0" cy="0"/>
        </a:xfrm>
      </p:grpSpPr>
      <p:sp>
        <p:nvSpPr>
          <p:cNvPr id="28" name="Google Shape;28;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p:cSld name="1_Two Content">
    <p:spTree>
      <p:nvGrpSpPr>
        <p:cNvPr id="34" name="Shape 34"/>
        <p:cNvGrpSpPr/>
        <p:nvPr/>
      </p:nvGrpSpPr>
      <p:grpSpPr>
        <a:xfrm>
          <a:off x="0" y="0"/>
          <a:ext cx="0" cy="0"/>
          <a:chOff x="0" y="0"/>
          <a:chExt cx="0" cy="0"/>
        </a:xfrm>
      </p:grpSpPr>
      <p:sp>
        <p:nvSpPr>
          <p:cNvPr id="35" name="Google Shape;35;p5"/>
          <p:cNvSpPr txBox="1"/>
          <p:nvPr>
            <p:ph type="title"/>
          </p:nvPr>
        </p:nvSpPr>
        <p:spPr>
          <a:xfrm>
            <a:off x="838200" y="365125"/>
            <a:ext cx="10515600" cy="1325563"/>
          </a:xfrm>
          <a:prstGeom prst="rect">
            <a:avLst/>
          </a:prstGeom>
          <a:noFill/>
          <a:ln>
            <a:noFill/>
          </a:ln>
        </p:spPr>
        <p:txBody>
          <a:bodyPr anchorCtr="0" anchor="ctr" bIns="0" lIns="0" spcFirstLastPara="1" rIns="0" wrap="square" tIns="0">
            <a:normAutofit/>
          </a:bodyPr>
          <a:lstStyle>
            <a:lvl1pPr lvl="0" algn="l">
              <a:lnSpc>
                <a:spcPct val="90000"/>
              </a:lnSpc>
              <a:spcBef>
                <a:spcPts val="0"/>
              </a:spcBef>
              <a:spcAft>
                <a:spcPts val="0"/>
              </a:spcAft>
              <a:buClr>
                <a:srgbClr val="E76E3C"/>
              </a:buClr>
              <a:buSzPts val="9000"/>
              <a:buFont typeface="Trebuchet MS"/>
              <a:buNone/>
              <a:defRPr b="0" i="0" sz="9000">
                <a:solidFill>
                  <a:srgbClr val="E76E3C"/>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5"/>
          <p:cNvSpPr txBox="1"/>
          <p:nvPr>
            <p:ph idx="1" type="body"/>
          </p:nvPr>
        </p:nvSpPr>
        <p:spPr>
          <a:xfrm>
            <a:off x="609600" y="1577340"/>
            <a:ext cx="5303520" cy="387798"/>
          </a:xfrm>
          <a:prstGeom prst="rect">
            <a:avLst/>
          </a:prstGeom>
          <a:noFill/>
          <a:ln>
            <a:noFill/>
          </a:ln>
        </p:spPr>
        <p:txBody>
          <a:bodyPr anchorCtr="0" anchor="t" bIns="0" lIns="0" spcFirstLastPara="1" rIns="0" wrap="square" tIns="0">
            <a:spAutoFit/>
          </a:bodyPr>
          <a:lstStyle>
            <a:lvl1pPr indent="-406400" lvl="0" marL="457200" algn="l">
              <a:lnSpc>
                <a:spcPct val="90000"/>
              </a:lnSpc>
              <a:spcBef>
                <a:spcPts val="1000"/>
              </a:spcBef>
              <a:spcAft>
                <a:spcPts val="0"/>
              </a:spcAft>
              <a:buClr>
                <a:schemeClr val="dk1"/>
              </a:buClr>
              <a:buSzPts val="2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5"/>
          <p:cNvSpPr txBox="1"/>
          <p:nvPr>
            <p:ph idx="2" type="body"/>
          </p:nvPr>
        </p:nvSpPr>
        <p:spPr>
          <a:xfrm>
            <a:off x="6278880" y="1577340"/>
            <a:ext cx="5303520" cy="387798"/>
          </a:xfrm>
          <a:prstGeom prst="rect">
            <a:avLst/>
          </a:prstGeom>
          <a:noFill/>
          <a:ln>
            <a:noFill/>
          </a:ln>
        </p:spPr>
        <p:txBody>
          <a:bodyPr anchorCtr="0" anchor="t" bIns="0" lIns="0" spcFirstLastPara="1" rIns="0" wrap="square" tIns="0">
            <a:spAutoFit/>
          </a:bodyPr>
          <a:lstStyle>
            <a:lvl1pPr indent="-406400" lvl="0" marL="457200" algn="l">
              <a:lnSpc>
                <a:spcPct val="90000"/>
              </a:lnSpc>
              <a:spcBef>
                <a:spcPts val="1000"/>
              </a:spcBef>
              <a:spcAft>
                <a:spcPts val="0"/>
              </a:spcAft>
              <a:buClr>
                <a:schemeClr val="dk1"/>
              </a:buClr>
              <a:buSzPts val="2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5"/>
          <p:cNvSpPr txBox="1"/>
          <p:nvPr>
            <p:ph idx="11" type="ftr"/>
          </p:nvPr>
        </p:nvSpPr>
        <p:spPr>
          <a:xfrm>
            <a:off x="4038600" y="6356350"/>
            <a:ext cx="4114800" cy="365125"/>
          </a:xfrm>
          <a:prstGeom prst="rect">
            <a:avLst/>
          </a:prstGeom>
          <a:noFill/>
          <a:ln>
            <a:noFill/>
          </a:ln>
        </p:spPr>
        <p:txBody>
          <a:bodyPr anchorCtr="0" anchor="ctr" bIns="0" lIns="0" spcFirstLastPara="1" rIns="0" wrap="square" tIns="0">
            <a:no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
          <p:cNvSpPr txBox="1"/>
          <p:nvPr>
            <p:ph idx="10" type="dt"/>
          </p:nvPr>
        </p:nvSpPr>
        <p:spPr>
          <a:xfrm>
            <a:off x="838200" y="6356350"/>
            <a:ext cx="2743200" cy="365125"/>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5"/>
          <p:cNvSpPr txBox="1"/>
          <p:nvPr>
            <p:ph idx="12" type="sldNum"/>
          </p:nvPr>
        </p:nvSpPr>
        <p:spPr>
          <a:xfrm>
            <a:off x="8610600" y="6356350"/>
            <a:ext cx="2743200" cy="365125"/>
          </a:xfrm>
          <a:prstGeom prst="rect">
            <a:avLst/>
          </a:prstGeom>
          <a:noFill/>
          <a:ln>
            <a:noFill/>
          </a:ln>
        </p:spPr>
        <p:txBody>
          <a:bodyPr anchorCtr="0" anchor="ctr" bIns="0" lIns="0" spcFirstLastPara="1" rIns="0" wrap="square" tIns="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sz="1200">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1" name="Shape 41"/>
        <p:cNvGrpSpPr/>
        <p:nvPr/>
      </p:nvGrpSpPr>
      <p:grpSpPr>
        <a:xfrm>
          <a:off x="0" y="0"/>
          <a:ext cx="0" cy="0"/>
          <a:chOff x="0" y="0"/>
          <a:chExt cx="0" cy="0"/>
        </a:xfrm>
      </p:grpSpPr>
      <p:sp>
        <p:nvSpPr>
          <p:cNvPr id="42" name="Google Shape;42;p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4" name="Google Shape;44;p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6" name="Google Shape;46;p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0" name="Shape 50"/>
        <p:cNvGrpSpPr/>
        <p:nvPr/>
      </p:nvGrpSpPr>
      <p:grpSpPr>
        <a:xfrm>
          <a:off x="0" y="0"/>
          <a:ext cx="0" cy="0"/>
          <a:chOff x="0" y="0"/>
          <a:chExt cx="0" cy="0"/>
        </a:xfrm>
      </p:grpSpPr>
      <p:sp>
        <p:nvSpPr>
          <p:cNvPr id="51" name="Google Shape;51;p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53" name="Google Shape;53;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sp>
        <p:nvSpPr>
          <p:cNvPr id="57" name="Google Shape;57;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1" name="Shape 61"/>
        <p:cNvGrpSpPr/>
        <p:nvPr/>
      </p:nvGrpSpPr>
      <p:grpSpPr>
        <a:xfrm>
          <a:off x="0" y="0"/>
          <a:ext cx="0" cy="0"/>
          <a:chOff x="0" y="0"/>
          <a:chExt cx="0" cy="0"/>
        </a:xfrm>
      </p:grpSpPr>
      <p:sp>
        <p:nvSpPr>
          <p:cNvPr id="62" name="Google Shape;62;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8" name="Google Shape;68;p1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9.jpg"/><Relationship Id="rId10" Type="http://schemas.openxmlformats.org/officeDocument/2006/relationships/image" Target="../media/image7.jp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11.png"/><Relationship Id="rId5" Type="http://schemas.openxmlformats.org/officeDocument/2006/relationships/image" Target="../media/image3.png"/><Relationship Id="rId6" Type="http://schemas.openxmlformats.org/officeDocument/2006/relationships/image" Target="../media/image5.jpg"/><Relationship Id="rId7" Type="http://schemas.openxmlformats.org/officeDocument/2006/relationships/image" Target="../media/image4.png"/><Relationship Id="rId8"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www.acspn.org/index.php/books" TargetMode="External"/><Relationship Id="rId4" Type="http://schemas.openxmlformats.org/officeDocument/2006/relationships/hyperlink" Target="https://doi.org/10.1108/GM-06-2015-0053" TargetMode="External"/><Relationship Id="rId5" Type="http://schemas.openxmlformats.org/officeDocument/2006/relationships/image" Target="../media/image6.png"/><Relationship Id="rId6" Type="http://schemas.openxmlformats.org/officeDocument/2006/relationships/image" Target="../media/image2.png"/><Relationship Id="rId7"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5.jpg"/><Relationship Id="rId4" Type="http://schemas.openxmlformats.org/officeDocument/2006/relationships/image" Target="../media/image2.png"/><Relationship Id="rId5" Type="http://schemas.openxmlformats.org/officeDocument/2006/relationships/image" Target="../media/image1.png"/><Relationship Id="rId6"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5.jp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5.jp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5.jpg"/><Relationship Id="rId4" Type="http://schemas.openxmlformats.org/officeDocument/2006/relationships/image" Target="../media/image2.png"/><Relationship Id="rId5"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5.jpg"/><Relationship Id="rId4" Type="http://schemas.openxmlformats.org/officeDocument/2006/relationships/image" Target="../media/image2.png"/><Relationship Id="rId5" Type="http://schemas.openxmlformats.org/officeDocument/2006/relationships/image" Target="../media/image1.png"/></Relationships>
</file>

<file path=ppt/slides/_rels/slide2.xml.rels><?xml version="1.0" encoding="UTF-8" standalone="yes"?><Relationships xmlns="http://schemas.openxmlformats.org/package/2006/relationships"><Relationship Id="rId11" Type="http://schemas.openxmlformats.org/officeDocument/2006/relationships/image" Target="../media/image3.png"/><Relationship Id="rId10" Type="http://schemas.openxmlformats.org/officeDocument/2006/relationships/image" Target="../media/image9.jpg"/><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7.jpg"/><Relationship Id="rId5" Type="http://schemas.openxmlformats.org/officeDocument/2006/relationships/image" Target="../media/image5.jpg"/><Relationship Id="rId6" Type="http://schemas.openxmlformats.org/officeDocument/2006/relationships/image" Target="../media/image4.png"/><Relationship Id="rId7" Type="http://schemas.openxmlformats.org/officeDocument/2006/relationships/image" Target="../media/image6.png"/><Relationship Id="rId8"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5.jpg"/><Relationship Id="rId4" Type="http://schemas.openxmlformats.org/officeDocument/2006/relationships/image" Target="../media/image1.png"/><Relationship Id="rId5"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5.jpg"/><Relationship Id="rId4" Type="http://schemas.openxmlformats.org/officeDocument/2006/relationships/image" Target="../media/image1.png"/><Relationship Id="rId5"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5.jpg"/><Relationship Id="rId4" Type="http://schemas.openxmlformats.org/officeDocument/2006/relationships/image" Target="../media/image1.png"/><Relationship Id="rId5"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5.jp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5.jpg"/><Relationship Id="rId4" Type="http://schemas.openxmlformats.org/officeDocument/2006/relationships/image" Target="../media/image1.png"/><Relationship Id="rId5"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5.jpg"/><Relationship Id="rId6"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5.jpg"/><Relationship Id="rId4" Type="http://schemas.openxmlformats.org/officeDocument/2006/relationships/image" Target="../media/image1.png"/><Relationship Id="rId5"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5.jpg"/><Relationship Id="rId4" Type="http://schemas.openxmlformats.org/officeDocument/2006/relationships/image" Target="../media/image1.png"/><Relationship Id="rId5" Type="http://schemas.openxmlformats.org/officeDocument/2006/relationships/image" Target="../media/image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5.jp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2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5.jp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5.jp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9.jpg"/><Relationship Id="rId4" Type="http://schemas.openxmlformats.org/officeDocument/2006/relationships/image" Target="../media/image2.png"/><Relationship Id="rId5" Type="http://schemas.openxmlformats.org/officeDocument/2006/relationships/image" Target="../media/image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9.jpg"/><Relationship Id="rId4" Type="http://schemas.openxmlformats.org/officeDocument/2006/relationships/image" Target="../media/image2.png"/><Relationship Id="rId5" Type="http://schemas.openxmlformats.org/officeDocument/2006/relationships/image" Target="../media/image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9.jpg"/><Relationship Id="rId4" Type="http://schemas.openxmlformats.org/officeDocument/2006/relationships/image" Target="../media/image2.png"/><Relationship Id="rId5" Type="http://schemas.openxmlformats.org/officeDocument/2006/relationships/image" Target="../media/image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9.jpg"/><Relationship Id="rId4" Type="http://schemas.openxmlformats.org/officeDocument/2006/relationships/image" Target="../media/image2.png"/><Relationship Id="rId5" Type="http://schemas.openxmlformats.org/officeDocument/2006/relationships/image" Target="../media/image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9.jpg"/><Relationship Id="rId4" Type="http://schemas.openxmlformats.org/officeDocument/2006/relationships/image" Target="../media/image2.png"/><Relationship Id="rId5" Type="http://schemas.openxmlformats.org/officeDocument/2006/relationships/image" Target="../media/image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9.jpg"/><Relationship Id="rId4" Type="http://schemas.openxmlformats.org/officeDocument/2006/relationships/image" Target="../media/image2.png"/><Relationship Id="rId5" Type="http://schemas.openxmlformats.org/officeDocument/2006/relationships/image" Target="../media/image1.png"/><Relationship Id="rId6" Type="http://schemas.openxmlformats.org/officeDocument/2006/relationships/image" Target="../media/image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1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23.png"/><Relationship Id="rId4" Type="http://schemas.openxmlformats.org/officeDocument/2006/relationships/hyperlink" Target="https://en.wikipedia.org/wiki/Social_research" TargetMode="External"/><Relationship Id="rId5" Type="http://schemas.openxmlformats.org/officeDocument/2006/relationships/image" Target="../media/image11.png"/><Relationship Id="rId6" Type="http://schemas.openxmlformats.org/officeDocument/2006/relationships/image" Target="../media/image1.png"/><Relationship Id="rId7" Type="http://schemas.openxmlformats.org/officeDocument/2006/relationships/image" Target="../media/image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11.png"/><Relationship Id="rId4" Type="http://schemas.openxmlformats.org/officeDocument/2006/relationships/image" Target="../media/image2.png"/><Relationship Id="rId5"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11.png"/><Relationship Id="rId7" Type="http://schemas.openxmlformats.org/officeDocument/2006/relationships/image" Target="../media/image1.png"/><Relationship Id="rId8" Type="http://schemas.openxmlformats.org/officeDocument/2006/relationships/image" Target="../media/image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11.png"/><Relationship Id="rId4" Type="http://schemas.openxmlformats.org/officeDocument/2006/relationships/image" Target="../media/image1.png"/><Relationship Id="rId5" Type="http://schemas.openxmlformats.org/officeDocument/2006/relationships/image" Target="../media/image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6.png"/><Relationship Id="rId6" Type="http://schemas.openxmlformats.org/officeDocument/2006/relationships/image" Target="../media/image7.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hyperlink" Target="mailto:rotimi.olatunji@lasu.edu.ng" TargetMode="External"/><Relationship Id="rId4" Type="http://schemas.openxmlformats.org/officeDocument/2006/relationships/image" Target="../media/image2.png"/><Relationship Id="rId5" Type="http://schemas.openxmlformats.org/officeDocument/2006/relationships/image" Target="../media/image1.png"/><Relationship Id="rId6" Type="http://schemas.openxmlformats.org/officeDocument/2006/relationships/image" Target="../media/image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4.xml"/><Relationship Id="rId3" Type="http://schemas.openxmlformats.org/officeDocument/2006/relationships/image" Target="../media/image27.jpg"/><Relationship Id="rId4" Type="http://schemas.openxmlformats.org/officeDocument/2006/relationships/image" Target="../media/image6.png"/><Relationship Id="rId5" Type="http://schemas.openxmlformats.org/officeDocument/2006/relationships/image" Target="../media/image2.png"/><Relationship Id="rId6" Type="http://schemas.openxmlformats.org/officeDocument/2006/relationships/image" Target="../media/image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6.png"/><Relationship Id="rId6" Type="http://schemas.openxmlformats.org/officeDocument/2006/relationships/image" Target="../media/image28.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30.jpg"/><Relationship Id="rId4" Type="http://schemas.openxmlformats.org/officeDocument/2006/relationships/image" Target="../media/image6.png"/><Relationship Id="rId5" Type="http://schemas.openxmlformats.org/officeDocument/2006/relationships/image" Target="../media/image2.png"/><Relationship Id="rId6" Type="http://schemas.openxmlformats.org/officeDocument/2006/relationships/image" Target="../media/image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7.xml"/><Relationship Id="rId3" Type="http://schemas.openxmlformats.org/officeDocument/2006/relationships/image" Target="../media/image29.jp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image" Target="../media/image31.jpg"/><Relationship Id="rId4" Type="http://schemas.openxmlformats.org/officeDocument/2006/relationships/image" Target="../media/image6.png"/><Relationship Id="rId5" Type="http://schemas.openxmlformats.org/officeDocument/2006/relationships/image" Target="../media/image2.png"/><Relationship Id="rId6" Type="http://schemas.openxmlformats.org/officeDocument/2006/relationships/image" Target="../media/image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33.jpg"/><Relationship Id="rId4" Type="http://schemas.openxmlformats.org/officeDocument/2006/relationships/image" Target="../media/image6.png"/><Relationship Id="rId5" Type="http://schemas.openxmlformats.org/officeDocument/2006/relationships/image" Target="../media/image2.png"/><Relationship Id="rId6" Type="http://schemas.openxmlformats.org/officeDocument/2006/relationships/image" Target="../media/image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image" Target="../media/image32.jp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6.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6.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1.png"/><Relationship Id="rId6" Type="http://schemas.openxmlformats.org/officeDocument/2006/relationships/image" Target="../media/image34.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 Id="rId3" Type="http://schemas.openxmlformats.org/officeDocument/2006/relationships/hyperlink" Target="https://scholar.google.com/scholar?q=Elena,+T.+et+al.+Capturing+the+historical+research+methodology:+An+experimental+approach&amp;hl=en&amp;as_sdt=0&amp;as_vis=1&amp;oi=scholart" TargetMode="External"/><Relationship Id="rId4" Type="http://schemas.openxmlformats.org/officeDocument/2006/relationships/hyperlink" Target="https://ddceutkal.ac.in/Syllabus/MA_history/Paper_06.pdf" TargetMode="External"/><Relationship Id="rId5" Type="http://schemas.openxmlformats.org/officeDocument/2006/relationships/image" Target="../media/image35.jpg"/><Relationship Id="rId6" Type="http://schemas.openxmlformats.org/officeDocument/2006/relationships/image" Target="../media/image1.png"/><Relationship Id="rId7" Type="http://schemas.openxmlformats.org/officeDocument/2006/relationships/image" Target="../media/image2.png"/><Relationship Id="rId8" Type="http://schemas.openxmlformats.org/officeDocument/2006/relationships/image" Target="../media/image6.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 Id="rId3" Type="http://schemas.openxmlformats.org/officeDocument/2006/relationships/image" Target="../media/image7.jpg"/><Relationship Id="rId4" Type="http://schemas.openxmlformats.org/officeDocument/2006/relationships/image" Target="../media/image2.png"/><Relationship Id="rId5" Type="http://schemas.openxmlformats.org/officeDocument/2006/relationships/image" Target="../media/image1.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7.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7.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1.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7.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7.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7.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7.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7.jp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7.jp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7.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7.jp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7.jp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1.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7.jp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7.jp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7.jp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7.jp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7.jpg"/></Relationships>
</file>

<file path=ppt/slides/_rels/slide75.xml.rels><?xml version="1.0" encoding="UTF-8" standalone="yes"?><Relationships xmlns="http://schemas.openxmlformats.org/package/2006/relationships"><Relationship Id="rId11" Type="http://schemas.openxmlformats.org/officeDocument/2006/relationships/image" Target="../media/image9.jpg"/><Relationship Id="rId10" Type="http://schemas.openxmlformats.org/officeDocument/2006/relationships/image" Target="../media/image7.jpg"/><Relationship Id="rId1" Type="http://schemas.openxmlformats.org/officeDocument/2006/relationships/slideLayout" Target="../slideLayouts/slideLayout1.xml"/><Relationship Id="rId2" Type="http://schemas.openxmlformats.org/officeDocument/2006/relationships/notesSlide" Target="../notesSlides/notesSlide75.xml"/><Relationship Id="rId3"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11.png"/><Relationship Id="rId5" Type="http://schemas.openxmlformats.org/officeDocument/2006/relationships/image" Target="../media/image3.png"/><Relationship Id="rId6" Type="http://schemas.openxmlformats.org/officeDocument/2006/relationships/image" Target="../media/image5.jpg"/><Relationship Id="rId7" Type="http://schemas.openxmlformats.org/officeDocument/2006/relationships/image" Target="../media/image4.png"/><Relationship Id="rId8"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4"/>
          <p:cNvSpPr txBox="1"/>
          <p:nvPr>
            <p:ph type="ctrTitle"/>
          </p:nvPr>
        </p:nvSpPr>
        <p:spPr>
          <a:xfrm>
            <a:off x="1220824" y="1347770"/>
            <a:ext cx="9488955" cy="1278688"/>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r>
              <a:rPr b="1" lang="en-US" sz="4400">
                <a:latin typeface="Calibri"/>
                <a:ea typeface="Calibri"/>
                <a:cs typeface="Calibri"/>
                <a:sym typeface="Calibri"/>
              </a:rPr>
              <a:t>Mixed-Methods Research: 5 popular qualitative research methods</a:t>
            </a:r>
            <a:endParaRPr b="1" sz="4400">
              <a:latin typeface="Calibri"/>
              <a:ea typeface="Calibri"/>
              <a:cs typeface="Calibri"/>
              <a:sym typeface="Calibri"/>
            </a:endParaRPr>
          </a:p>
        </p:txBody>
      </p:sp>
      <p:sp>
        <p:nvSpPr>
          <p:cNvPr id="96" name="Google Shape;96;p14"/>
          <p:cNvSpPr txBox="1"/>
          <p:nvPr>
            <p:ph idx="1" type="subTitle"/>
          </p:nvPr>
        </p:nvSpPr>
        <p:spPr>
          <a:xfrm>
            <a:off x="1775012" y="2912873"/>
            <a:ext cx="8892988" cy="2344927"/>
          </a:xfrm>
          <a:prstGeom prst="rect">
            <a:avLst/>
          </a:prstGeom>
          <a:noFill/>
          <a:ln>
            <a:noFill/>
          </a:ln>
        </p:spPr>
        <p:txBody>
          <a:bodyPr anchorCtr="0" anchor="t" bIns="45700" lIns="91425" spcFirstLastPara="1" rIns="91425" wrap="square" tIns="45700">
            <a:normAutofit fontScale="77500" lnSpcReduction="20000"/>
          </a:bodyPr>
          <a:lstStyle/>
          <a:p>
            <a:pPr indent="0" lvl="0" marL="0" rtl="0" algn="ctr">
              <a:lnSpc>
                <a:spcPct val="90000"/>
              </a:lnSpc>
              <a:spcBef>
                <a:spcPts val="0"/>
              </a:spcBef>
              <a:spcAft>
                <a:spcPts val="0"/>
              </a:spcAft>
              <a:buClr>
                <a:schemeClr val="dk1"/>
              </a:buClr>
              <a:buSzPct val="100000"/>
              <a:buNone/>
            </a:pPr>
            <a:r>
              <a:rPr lang="en-US"/>
              <a:t>Rotimi Olatunji, Lagos State University</a:t>
            </a:r>
            <a:endParaRPr/>
          </a:p>
          <a:p>
            <a:pPr indent="0" lvl="0" marL="0" rtl="0" algn="ctr">
              <a:lnSpc>
                <a:spcPct val="90000"/>
              </a:lnSpc>
              <a:spcBef>
                <a:spcPts val="1000"/>
              </a:spcBef>
              <a:spcAft>
                <a:spcPts val="0"/>
              </a:spcAft>
              <a:buClr>
                <a:schemeClr val="dk1"/>
              </a:buClr>
              <a:buSzPct val="100000"/>
              <a:buNone/>
            </a:pPr>
            <a:r>
              <a:rPr lang="en-US"/>
              <a:t>Victor Ayedun-Aluma, University of Jos</a:t>
            </a:r>
            <a:endParaRPr/>
          </a:p>
          <a:p>
            <a:pPr indent="0" lvl="0" marL="0" rtl="0" algn="ctr">
              <a:lnSpc>
                <a:spcPct val="90000"/>
              </a:lnSpc>
              <a:spcBef>
                <a:spcPts val="1000"/>
              </a:spcBef>
              <a:spcAft>
                <a:spcPts val="0"/>
              </a:spcAft>
              <a:buClr>
                <a:schemeClr val="dk1"/>
              </a:buClr>
              <a:buSzPct val="100000"/>
              <a:buNone/>
            </a:pPr>
            <a:r>
              <a:rPr lang="en-US"/>
              <a:t>Nuhu Gapsiso, University of Maiduguri</a:t>
            </a:r>
            <a:endParaRPr/>
          </a:p>
          <a:p>
            <a:pPr indent="0" lvl="0" marL="0" rtl="0" algn="ctr">
              <a:lnSpc>
                <a:spcPct val="90000"/>
              </a:lnSpc>
              <a:spcBef>
                <a:spcPts val="1000"/>
              </a:spcBef>
              <a:spcAft>
                <a:spcPts val="0"/>
              </a:spcAft>
              <a:buClr>
                <a:schemeClr val="dk1"/>
              </a:buClr>
              <a:buSzPct val="100000"/>
              <a:buNone/>
            </a:pPr>
            <a:r>
              <a:rPr lang="en-US"/>
              <a:t>Raheemat Adeniran, Lagos State University</a:t>
            </a:r>
            <a:endParaRPr/>
          </a:p>
          <a:p>
            <a:pPr indent="0" lvl="0" marL="0" rtl="0" algn="ctr">
              <a:lnSpc>
                <a:spcPct val="90000"/>
              </a:lnSpc>
              <a:spcBef>
                <a:spcPts val="1000"/>
              </a:spcBef>
              <a:spcAft>
                <a:spcPts val="0"/>
              </a:spcAft>
              <a:buClr>
                <a:schemeClr val="dk1"/>
              </a:buClr>
              <a:buSzPct val="100000"/>
              <a:buNone/>
            </a:pPr>
            <a:r>
              <a:rPr lang="en-US"/>
              <a:t>Karen Okigbo, University of Chicago</a:t>
            </a:r>
            <a:endParaRPr/>
          </a:p>
          <a:p>
            <a:pPr indent="0" lvl="0" marL="0" rtl="0" algn="ctr">
              <a:lnSpc>
                <a:spcPct val="90000"/>
              </a:lnSpc>
              <a:spcBef>
                <a:spcPts val="1000"/>
              </a:spcBef>
              <a:spcAft>
                <a:spcPts val="0"/>
              </a:spcAft>
              <a:buClr>
                <a:schemeClr val="dk1"/>
              </a:buClr>
              <a:buSzPct val="100000"/>
              <a:buNone/>
            </a:pPr>
            <a:r>
              <a:rPr lang="en-US"/>
              <a:t>Ruqayyah Aliyu, Bayero University, Kano</a:t>
            </a:r>
            <a:endParaRPr/>
          </a:p>
          <a:p>
            <a:pPr indent="0" lvl="0" marL="0" rtl="0" algn="ctr">
              <a:lnSpc>
                <a:spcPct val="90000"/>
              </a:lnSpc>
              <a:spcBef>
                <a:spcPts val="1000"/>
              </a:spcBef>
              <a:spcAft>
                <a:spcPts val="0"/>
              </a:spcAft>
              <a:buClr>
                <a:schemeClr val="dk1"/>
              </a:buClr>
              <a:buSzPct val="100000"/>
              <a:buNone/>
            </a:pPr>
            <a:r>
              <a:rPr lang="en-US"/>
              <a:t>Chuks Odiegwu-Enwerem , NOUN, Abuja</a:t>
            </a:r>
            <a:endParaRPr/>
          </a:p>
          <a:p>
            <a:pPr indent="0" lvl="0" marL="0" rtl="0" algn="ctr">
              <a:lnSpc>
                <a:spcPct val="90000"/>
              </a:lnSpc>
              <a:spcBef>
                <a:spcPts val="1000"/>
              </a:spcBef>
              <a:spcAft>
                <a:spcPts val="0"/>
              </a:spcAft>
              <a:buClr>
                <a:schemeClr val="dk1"/>
              </a:buClr>
              <a:buSzPct val="100000"/>
              <a:buNone/>
            </a:pPr>
            <a:r>
              <a:t/>
            </a:r>
            <a:endParaRPr/>
          </a:p>
          <a:p>
            <a:pPr indent="0" lvl="0" marL="0" rtl="0" algn="ctr">
              <a:lnSpc>
                <a:spcPct val="90000"/>
              </a:lnSpc>
              <a:spcBef>
                <a:spcPts val="1000"/>
              </a:spcBef>
              <a:spcAft>
                <a:spcPts val="0"/>
              </a:spcAft>
              <a:buClr>
                <a:schemeClr val="dk1"/>
              </a:buClr>
              <a:buSzPct val="100000"/>
              <a:buNone/>
            </a:pPr>
            <a:r>
              <a:t/>
            </a:r>
            <a:endParaRPr/>
          </a:p>
          <a:p>
            <a:pPr indent="0" lvl="0" marL="0" rtl="0" algn="ctr">
              <a:lnSpc>
                <a:spcPct val="90000"/>
              </a:lnSpc>
              <a:spcBef>
                <a:spcPts val="1000"/>
              </a:spcBef>
              <a:spcAft>
                <a:spcPts val="0"/>
              </a:spcAft>
              <a:buClr>
                <a:schemeClr val="dk1"/>
              </a:buClr>
              <a:buSzPct val="100000"/>
              <a:buNone/>
            </a:pPr>
            <a:r>
              <a:t/>
            </a:r>
            <a:endParaRPr/>
          </a:p>
        </p:txBody>
      </p:sp>
      <p:pic>
        <p:nvPicPr>
          <p:cNvPr id="97" name="Google Shape;97;p14"/>
          <p:cNvPicPr preferRelativeResize="0"/>
          <p:nvPr/>
        </p:nvPicPr>
        <p:blipFill rotWithShape="1">
          <a:blip r:embed="rId3">
            <a:alphaModFix/>
          </a:blip>
          <a:srcRect b="0" l="0" r="0" t="0"/>
          <a:stretch/>
        </p:blipFill>
        <p:spPr>
          <a:xfrm>
            <a:off x="486678" y="519953"/>
            <a:ext cx="2489603" cy="694185"/>
          </a:xfrm>
          <a:prstGeom prst="rect">
            <a:avLst/>
          </a:prstGeom>
          <a:noFill/>
          <a:ln>
            <a:noFill/>
          </a:ln>
        </p:spPr>
      </p:pic>
      <p:pic>
        <p:nvPicPr>
          <p:cNvPr id="98" name="Google Shape;98;p14"/>
          <p:cNvPicPr preferRelativeResize="0"/>
          <p:nvPr/>
        </p:nvPicPr>
        <p:blipFill rotWithShape="1">
          <a:blip r:embed="rId4">
            <a:alphaModFix/>
          </a:blip>
          <a:srcRect b="0" l="0" r="0" t="0"/>
          <a:stretch/>
        </p:blipFill>
        <p:spPr>
          <a:xfrm>
            <a:off x="10306515" y="372008"/>
            <a:ext cx="1234599" cy="1080274"/>
          </a:xfrm>
          <a:prstGeom prst="rect">
            <a:avLst/>
          </a:prstGeom>
          <a:noFill/>
          <a:ln>
            <a:noFill/>
          </a:ln>
        </p:spPr>
      </p:pic>
      <p:pic>
        <p:nvPicPr>
          <p:cNvPr id="99" name="Google Shape;99;p14"/>
          <p:cNvPicPr preferRelativeResize="0"/>
          <p:nvPr/>
        </p:nvPicPr>
        <p:blipFill rotWithShape="1">
          <a:blip r:embed="rId5">
            <a:alphaModFix/>
          </a:blip>
          <a:srcRect b="0" l="0" r="0" t="0"/>
          <a:stretch/>
        </p:blipFill>
        <p:spPr>
          <a:xfrm>
            <a:off x="5100631" y="5732414"/>
            <a:ext cx="678517" cy="792691"/>
          </a:xfrm>
          <a:prstGeom prst="rect">
            <a:avLst/>
          </a:prstGeom>
          <a:noFill/>
          <a:ln>
            <a:noFill/>
          </a:ln>
        </p:spPr>
      </p:pic>
      <p:pic>
        <p:nvPicPr>
          <p:cNvPr id="100" name="Google Shape;100;p14"/>
          <p:cNvPicPr preferRelativeResize="0"/>
          <p:nvPr/>
        </p:nvPicPr>
        <p:blipFill rotWithShape="1">
          <a:blip r:embed="rId6">
            <a:alphaModFix/>
          </a:blip>
          <a:srcRect b="0" l="0" r="0" t="0"/>
          <a:stretch/>
        </p:blipFill>
        <p:spPr>
          <a:xfrm>
            <a:off x="10241247" y="5684255"/>
            <a:ext cx="901882" cy="901882"/>
          </a:xfrm>
          <a:prstGeom prst="rect">
            <a:avLst/>
          </a:prstGeom>
          <a:noFill/>
          <a:ln>
            <a:noFill/>
          </a:ln>
        </p:spPr>
      </p:pic>
      <p:pic>
        <p:nvPicPr>
          <p:cNvPr id="101" name="Google Shape;101;p14"/>
          <p:cNvPicPr preferRelativeResize="0"/>
          <p:nvPr/>
        </p:nvPicPr>
        <p:blipFill rotWithShape="1">
          <a:blip r:embed="rId7">
            <a:alphaModFix/>
          </a:blip>
          <a:srcRect b="0" l="0" r="0" t="0"/>
          <a:stretch/>
        </p:blipFill>
        <p:spPr>
          <a:xfrm>
            <a:off x="9607771" y="4327315"/>
            <a:ext cx="2217263" cy="365527"/>
          </a:xfrm>
          <a:prstGeom prst="rect">
            <a:avLst/>
          </a:prstGeom>
          <a:noFill/>
          <a:ln>
            <a:noFill/>
          </a:ln>
        </p:spPr>
      </p:pic>
      <p:pic>
        <p:nvPicPr>
          <p:cNvPr id="102" name="Google Shape;102;p14"/>
          <p:cNvPicPr preferRelativeResize="0"/>
          <p:nvPr/>
        </p:nvPicPr>
        <p:blipFill rotWithShape="1">
          <a:blip r:embed="rId8">
            <a:alphaModFix/>
          </a:blip>
          <a:srcRect b="0" l="0" r="0" t="0"/>
          <a:stretch/>
        </p:blipFill>
        <p:spPr>
          <a:xfrm>
            <a:off x="10793752" y="2475152"/>
            <a:ext cx="663388" cy="892416"/>
          </a:xfrm>
          <a:prstGeom prst="rect">
            <a:avLst/>
          </a:prstGeom>
          <a:noFill/>
          <a:ln>
            <a:noFill/>
          </a:ln>
        </p:spPr>
      </p:pic>
      <p:pic>
        <p:nvPicPr>
          <p:cNvPr id="103" name="Google Shape;103;p14"/>
          <p:cNvPicPr preferRelativeResize="0"/>
          <p:nvPr/>
        </p:nvPicPr>
        <p:blipFill rotWithShape="1">
          <a:blip r:embed="rId9">
            <a:alphaModFix/>
          </a:blip>
          <a:srcRect b="0" l="0" r="0" t="0"/>
          <a:stretch/>
        </p:blipFill>
        <p:spPr>
          <a:xfrm>
            <a:off x="126346" y="2674729"/>
            <a:ext cx="1880908" cy="793677"/>
          </a:xfrm>
          <a:prstGeom prst="rect">
            <a:avLst/>
          </a:prstGeom>
          <a:noFill/>
          <a:ln>
            <a:noFill/>
          </a:ln>
        </p:spPr>
      </p:pic>
      <p:pic>
        <p:nvPicPr>
          <p:cNvPr id="104" name="Google Shape;104;p14"/>
          <p:cNvPicPr preferRelativeResize="0"/>
          <p:nvPr/>
        </p:nvPicPr>
        <p:blipFill rotWithShape="1">
          <a:blip r:embed="rId10">
            <a:alphaModFix/>
          </a:blip>
          <a:srcRect b="0" l="0" r="0" t="0"/>
          <a:stretch/>
        </p:blipFill>
        <p:spPr>
          <a:xfrm>
            <a:off x="404756" y="3919930"/>
            <a:ext cx="816068" cy="941017"/>
          </a:xfrm>
          <a:prstGeom prst="rect">
            <a:avLst/>
          </a:prstGeom>
          <a:noFill/>
          <a:ln>
            <a:noFill/>
          </a:ln>
        </p:spPr>
      </p:pic>
      <p:pic>
        <p:nvPicPr>
          <p:cNvPr id="105" name="Google Shape;105;p14"/>
          <p:cNvPicPr preferRelativeResize="0"/>
          <p:nvPr/>
        </p:nvPicPr>
        <p:blipFill rotWithShape="1">
          <a:blip r:embed="rId11">
            <a:alphaModFix/>
          </a:blip>
          <a:srcRect b="0" l="0" r="0" t="0"/>
          <a:stretch/>
        </p:blipFill>
        <p:spPr>
          <a:xfrm>
            <a:off x="404756" y="5815904"/>
            <a:ext cx="707799" cy="63858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3"/>
          <p:cNvSpPr txBox="1"/>
          <p:nvPr>
            <p:ph type="title"/>
          </p:nvPr>
        </p:nvSpPr>
        <p:spPr>
          <a:xfrm>
            <a:off x="2097741" y="1093694"/>
            <a:ext cx="8471647" cy="1013012"/>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000"/>
              <a:buFont typeface="Calibri"/>
              <a:buNone/>
            </a:pPr>
            <a:r>
              <a:rPr b="1" lang="en-US" sz="4000">
                <a:latin typeface="Calibri"/>
                <a:ea typeface="Calibri"/>
                <a:cs typeface="Calibri"/>
                <a:sym typeface="Calibri"/>
              </a:rPr>
              <a:t>Examples</a:t>
            </a:r>
            <a:r>
              <a:rPr b="1" lang="en-US">
                <a:latin typeface="Calibri"/>
                <a:ea typeface="Calibri"/>
                <a:cs typeface="Calibri"/>
                <a:sym typeface="Calibri"/>
              </a:rPr>
              <a:t>…</a:t>
            </a:r>
            <a:endParaRPr/>
          </a:p>
        </p:txBody>
      </p:sp>
      <p:sp>
        <p:nvSpPr>
          <p:cNvPr id="192" name="Google Shape;192;p23"/>
          <p:cNvSpPr txBox="1"/>
          <p:nvPr>
            <p:ph idx="1" type="body"/>
          </p:nvPr>
        </p:nvSpPr>
        <p:spPr>
          <a:xfrm>
            <a:off x="968188" y="2321859"/>
            <a:ext cx="10385612" cy="3442447"/>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lang="en-US" sz="2000"/>
              <a:t>Adeniran R. A. &amp; Atofojomo O. A. (2017). Emergent Practices of Nigerian Newspapers in the Digital Age. In Digital Media, New Order? Emergent Practices in the Nigerian Media Environment, ACSPN Book Series (2), pp. 7— 22 Retrieved from </a:t>
            </a:r>
            <a:r>
              <a:rPr lang="en-US" sz="2000" u="sng">
                <a:solidFill>
                  <a:schemeClr val="hlink"/>
                </a:solidFill>
                <a:hlinkClick r:id="rId3"/>
              </a:rPr>
              <a:t>http://www.acspn.org/index.php/books</a:t>
            </a:r>
            <a:r>
              <a:rPr lang="en-US" sz="2000"/>
              <a:t> </a:t>
            </a:r>
            <a:endParaRPr sz="2000"/>
          </a:p>
          <a:p>
            <a:pPr indent="-228600" lvl="0" marL="228600" rtl="0" algn="l">
              <a:lnSpc>
                <a:spcPct val="90000"/>
              </a:lnSpc>
              <a:spcBef>
                <a:spcPts val="1000"/>
              </a:spcBef>
              <a:spcAft>
                <a:spcPts val="0"/>
              </a:spcAft>
              <a:buClr>
                <a:schemeClr val="dk1"/>
              </a:buClr>
              <a:buSzPts val="2000"/>
              <a:buChar char="•"/>
            </a:pPr>
            <a:r>
              <a:rPr lang="en-US" sz="2000"/>
              <a:t>Tijani-Adenle, Ganiyat (2016). She’s homely, beautiful and then, hardworking!: Critiquing the representation of women leaders and managers in the Nigerian press. Gender in Management: An International Journal, 31 (5/6), 396-410,  </a:t>
            </a:r>
            <a:r>
              <a:rPr lang="en-US" sz="2000" u="sng">
                <a:solidFill>
                  <a:schemeClr val="hlink"/>
                </a:solidFill>
                <a:hlinkClick r:id="rId4"/>
              </a:rPr>
              <a:t>https://doi.org/10.1108/GM-06-2015-0053</a:t>
            </a:r>
            <a:endParaRPr sz="2000"/>
          </a:p>
          <a:p>
            <a:pPr indent="-228600" lvl="0" marL="228600" rtl="0" algn="l">
              <a:lnSpc>
                <a:spcPct val="90000"/>
              </a:lnSpc>
              <a:spcBef>
                <a:spcPts val="1000"/>
              </a:spcBef>
              <a:spcAft>
                <a:spcPts val="0"/>
              </a:spcAft>
              <a:buClr>
                <a:schemeClr val="dk1"/>
              </a:buClr>
              <a:buSzPts val="2000"/>
              <a:buChar char="•"/>
            </a:pPr>
            <a:r>
              <a:rPr lang="en-US" sz="2000"/>
              <a:t>Agina, Añuli (2013) The Niger Delta in Nigerian video films, Critical African Studies, 5(2), 79-91, DOI: 10.1080/21681392.2013.815054 </a:t>
            </a:r>
            <a:endParaRPr/>
          </a:p>
        </p:txBody>
      </p:sp>
      <p:pic>
        <p:nvPicPr>
          <p:cNvPr id="193" name="Google Shape;193;p23"/>
          <p:cNvPicPr preferRelativeResize="0"/>
          <p:nvPr/>
        </p:nvPicPr>
        <p:blipFill rotWithShape="1">
          <a:blip r:embed="rId5">
            <a:alphaModFix/>
          </a:blip>
          <a:srcRect b="0" l="0" r="0" t="0"/>
          <a:stretch/>
        </p:blipFill>
        <p:spPr>
          <a:xfrm>
            <a:off x="5351930" y="5549092"/>
            <a:ext cx="914400" cy="1114479"/>
          </a:xfrm>
          <a:prstGeom prst="rect">
            <a:avLst/>
          </a:prstGeom>
          <a:noFill/>
          <a:ln>
            <a:noFill/>
          </a:ln>
        </p:spPr>
      </p:pic>
      <p:pic>
        <p:nvPicPr>
          <p:cNvPr id="194" name="Google Shape;194;p23"/>
          <p:cNvPicPr preferRelativeResize="0"/>
          <p:nvPr/>
        </p:nvPicPr>
        <p:blipFill rotWithShape="1">
          <a:blip r:embed="rId6">
            <a:alphaModFix/>
          </a:blip>
          <a:srcRect b="0" l="0" r="0" t="0"/>
          <a:stretch/>
        </p:blipFill>
        <p:spPr>
          <a:xfrm>
            <a:off x="395252" y="365126"/>
            <a:ext cx="2387861" cy="665816"/>
          </a:xfrm>
          <a:prstGeom prst="rect">
            <a:avLst/>
          </a:prstGeom>
          <a:noFill/>
          <a:ln>
            <a:noFill/>
          </a:ln>
        </p:spPr>
      </p:pic>
      <p:pic>
        <p:nvPicPr>
          <p:cNvPr id="195" name="Google Shape;195;p23"/>
          <p:cNvPicPr preferRelativeResize="0"/>
          <p:nvPr/>
        </p:nvPicPr>
        <p:blipFill rotWithShape="1">
          <a:blip r:embed="rId7">
            <a:alphaModFix/>
          </a:blip>
          <a:srcRect b="0" l="0" r="0" t="0"/>
          <a:stretch/>
        </p:blipFill>
        <p:spPr>
          <a:xfrm>
            <a:off x="10306515" y="372008"/>
            <a:ext cx="1234599" cy="108027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b="1" lang="en-US">
                <a:latin typeface="Calibri"/>
                <a:ea typeface="Calibri"/>
                <a:cs typeface="Calibri"/>
                <a:sym typeface="Calibri"/>
              </a:rPr>
              <a:t>Focus Group Discussion</a:t>
            </a:r>
            <a:endParaRPr/>
          </a:p>
        </p:txBody>
      </p:sp>
      <p:sp>
        <p:nvSpPr>
          <p:cNvPr id="201" name="Google Shape;201;p2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b="1" lang="en-US"/>
              <a:t>By </a:t>
            </a:r>
            <a:r>
              <a:rPr b="1" lang="en-US">
                <a:latin typeface="Calibri"/>
                <a:ea typeface="Calibri"/>
                <a:cs typeface="Calibri"/>
                <a:sym typeface="Calibri"/>
              </a:rPr>
              <a:t>Nuhu</a:t>
            </a:r>
            <a:r>
              <a:rPr b="1" lang="en-US"/>
              <a:t> Diraso Gapsiso Ph.D.</a:t>
            </a:r>
            <a:endParaRPr/>
          </a:p>
          <a:p>
            <a:pPr indent="0" lvl="0" marL="0" rtl="0" algn="ctr">
              <a:lnSpc>
                <a:spcPct val="90000"/>
              </a:lnSpc>
              <a:spcBef>
                <a:spcPts val="1000"/>
              </a:spcBef>
              <a:spcAft>
                <a:spcPts val="0"/>
              </a:spcAft>
              <a:buClr>
                <a:schemeClr val="dk1"/>
              </a:buClr>
              <a:buSzPts val="2400"/>
              <a:buNone/>
            </a:pPr>
            <a:r>
              <a:rPr b="1" lang="en-US"/>
              <a:t>University of Maiduguri</a:t>
            </a:r>
            <a:endParaRPr/>
          </a:p>
        </p:txBody>
      </p:sp>
      <p:pic>
        <p:nvPicPr>
          <p:cNvPr id="202" name="Google Shape;202;p24"/>
          <p:cNvPicPr preferRelativeResize="0"/>
          <p:nvPr/>
        </p:nvPicPr>
        <p:blipFill rotWithShape="1">
          <a:blip r:embed="rId3">
            <a:alphaModFix/>
          </a:blip>
          <a:srcRect b="0" l="0" r="0" t="0"/>
          <a:stretch/>
        </p:blipFill>
        <p:spPr>
          <a:xfrm>
            <a:off x="395252" y="365126"/>
            <a:ext cx="2387861" cy="665816"/>
          </a:xfrm>
          <a:prstGeom prst="rect">
            <a:avLst/>
          </a:prstGeom>
          <a:noFill/>
          <a:ln>
            <a:noFill/>
          </a:ln>
        </p:spPr>
      </p:pic>
      <p:pic>
        <p:nvPicPr>
          <p:cNvPr id="203" name="Google Shape;203;p24"/>
          <p:cNvPicPr preferRelativeResize="0"/>
          <p:nvPr/>
        </p:nvPicPr>
        <p:blipFill rotWithShape="1">
          <a:blip r:embed="rId4">
            <a:alphaModFix/>
          </a:blip>
          <a:srcRect b="0" l="0" r="0" t="0"/>
          <a:stretch/>
        </p:blipFill>
        <p:spPr>
          <a:xfrm>
            <a:off x="10306515" y="372008"/>
            <a:ext cx="1234599" cy="1080274"/>
          </a:xfrm>
          <a:prstGeom prst="rect">
            <a:avLst/>
          </a:prstGeom>
          <a:noFill/>
          <a:ln>
            <a:noFill/>
          </a:ln>
        </p:spPr>
      </p:pic>
      <p:pic>
        <p:nvPicPr>
          <p:cNvPr id="204" name="Google Shape;204;p24"/>
          <p:cNvPicPr preferRelativeResize="0"/>
          <p:nvPr/>
        </p:nvPicPr>
        <p:blipFill rotWithShape="1">
          <a:blip r:embed="rId5">
            <a:alphaModFix/>
          </a:blip>
          <a:srcRect b="0" l="0" r="0" t="0"/>
          <a:stretch/>
        </p:blipFill>
        <p:spPr>
          <a:xfrm>
            <a:off x="5645059" y="5612538"/>
            <a:ext cx="901882" cy="90188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5"/>
          <p:cNvSpPr txBox="1"/>
          <p:nvPr>
            <p:ph type="title"/>
          </p:nvPr>
        </p:nvSpPr>
        <p:spPr>
          <a:xfrm>
            <a:off x="2241176" y="365125"/>
            <a:ext cx="8068236"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000"/>
              <a:buFont typeface="Calibri"/>
              <a:buNone/>
            </a:pPr>
            <a:br>
              <a:rPr b="1" lang="en-US" sz="4000">
                <a:latin typeface="Calibri"/>
                <a:ea typeface="Calibri"/>
                <a:cs typeface="Calibri"/>
                <a:sym typeface="Calibri"/>
              </a:rPr>
            </a:br>
            <a:r>
              <a:rPr b="1" lang="en-US" sz="4000">
                <a:latin typeface="Calibri"/>
                <a:ea typeface="Calibri"/>
                <a:cs typeface="Calibri"/>
                <a:sym typeface="Calibri"/>
              </a:rPr>
              <a:t>What</a:t>
            </a:r>
            <a:r>
              <a:rPr b="1" lang="en-US">
                <a:latin typeface="Calibri"/>
                <a:ea typeface="Calibri"/>
                <a:cs typeface="Calibri"/>
                <a:sym typeface="Calibri"/>
              </a:rPr>
              <a:t> is Focus Group Discussion</a:t>
            </a:r>
            <a:endParaRPr b="1">
              <a:latin typeface="Calibri"/>
              <a:ea typeface="Calibri"/>
              <a:cs typeface="Calibri"/>
              <a:sym typeface="Calibri"/>
            </a:endParaRPr>
          </a:p>
        </p:txBody>
      </p:sp>
      <p:sp>
        <p:nvSpPr>
          <p:cNvPr id="210" name="Google Shape;210;p2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p>
            <a:pPr indent="-228600" lvl="0" marL="228600" marR="0" rtl="0" algn="just">
              <a:lnSpc>
                <a:spcPct val="100000"/>
              </a:lnSpc>
              <a:spcBef>
                <a:spcPts val="0"/>
              </a:spcBef>
              <a:spcAft>
                <a:spcPts val="0"/>
              </a:spcAft>
              <a:buClr>
                <a:srgbClr val="93A299"/>
              </a:buClr>
              <a:buSzPts val="2380"/>
              <a:buChar char="•"/>
            </a:pPr>
            <a:r>
              <a:rPr b="0" i="0" lang="en-US" sz="2800" u="none" cap="none" strike="noStrike">
                <a:solidFill>
                  <a:srgbClr val="292934"/>
                </a:solidFill>
              </a:rPr>
              <a:t>A focus group is, ‘a group interview on a particular topic, led by a trained moderator… the goal of the focus group is to provide useful insights on the topic’ (Collins and O’Brien, 2003, p. 142). ed</a:t>
            </a:r>
            <a:endParaRPr/>
          </a:p>
          <a:p>
            <a:pPr indent="-50800" lvl="0" marL="228600" rtl="0" algn="l">
              <a:lnSpc>
                <a:spcPct val="90000"/>
              </a:lnSpc>
              <a:spcBef>
                <a:spcPts val="1000"/>
              </a:spcBef>
              <a:spcAft>
                <a:spcPts val="0"/>
              </a:spcAft>
              <a:buClr>
                <a:schemeClr val="dk1"/>
              </a:buClr>
              <a:buSzPts val="2800"/>
              <a:buNone/>
            </a:pPr>
            <a:r>
              <a:t/>
            </a:r>
            <a:endParaRPr/>
          </a:p>
        </p:txBody>
      </p:sp>
      <p:sp>
        <p:nvSpPr>
          <p:cNvPr id="211" name="Google Shape;211;p25"/>
          <p:cNvSpPr txBox="1"/>
          <p:nvPr>
            <p:ph idx="2" type="body"/>
          </p:nvPr>
        </p:nvSpPr>
        <p:spPr>
          <a:xfrm>
            <a:off x="6019800" y="1676400"/>
            <a:ext cx="4419600" cy="4718304"/>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chemeClr val="dk1"/>
              </a:buClr>
              <a:buSzPts val="2800"/>
              <a:buChar char="•"/>
            </a:pPr>
            <a:r>
              <a:rPr lang="en-US">
                <a:latin typeface="Calibri"/>
                <a:ea typeface="Calibri"/>
                <a:cs typeface="Calibri"/>
                <a:sym typeface="Calibri"/>
              </a:rPr>
              <a:t>According to Beck and others, a focus group is, ‘an informal discussion among selected individuals about specific topics’ (Beck et al.,</a:t>
            </a:r>
            <a:endParaRPr/>
          </a:p>
        </p:txBody>
      </p:sp>
      <p:pic>
        <p:nvPicPr>
          <p:cNvPr id="212" name="Google Shape;212;p25"/>
          <p:cNvPicPr preferRelativeResize="0"/>
          <p:nvPr/>
        </p:nvPicPr>
        <p:blipFill rotWithShape="1">
          <a:blip r:embed="rId3">
            <a:alphaModFix/>
          </a:blip>
          <a:srcRect b="0" l="0" r="0" t="0"/>
          <a:stretch/>
        </p:blipFill>
        <p:spPr>
          <a:xfrm>
            <a:off x="4733420" y="5492822"/>
            <a:ext cx="901882" cy="901882"/>
          </a:xfrm>
          <a:prstGeom prst="rect">
            <a:avLst/>
          </a:prstGeom>
          <a:noFill/>
          <a:ln>
            <a:noFill/>
          </a:ln>
        </p:spPr>
      </p:pic>
      <p:pic>
        <p:nvPicPr>
          <p:cNvPr id="213" name="Google Shape;213;p25"/>
          <p:cNvPicPr preferRelativeResize="0"/>
          <p:nvPr/>
        </p:nvPicPr>
        <p:blipFill rotWithShape="1">
          <a:blip r:embed="rId4">
            <a:alphaModFix/>
          </a:blip>
          <a:srcRect b="0" l="0" r="0" t="0"/>
          <a:stretch/>
        </p:blipFill>
        <p:spPr>
          <a:xfrm>
            <a:off x="395252" y="365126"/>
            <a:ext cx="2387861" cy="665816"/>
          </a:xfrm>
          <a:prstGeom prst="rect">
            <a:avLst/>
          </a:prstGeom>
          <a:noFill/>
          <a:ln>
            <a:noFill/>
          </a:ln>
        </p:spPr>
      </p:pic>
      <p:pic>
        <p:nvPicPr>
          <p:cNvPr id="214" name="Google Shape;214;p25"/>
          <p:cNvPicPr preferRelativeResize="0"/>
          <p:nvPr/>
        </p:nvPicPr>
        <p:blipFill rotWithShape="1">
          <a:blip r:embed="rId5">
            <a:alphaModFix/>
          </a:blip>
          <a:srcRect b="0" l="0" r="0" t="0"/>
          <a:stretch/>
        </p:blipFill>
        <p:spPr>
          <a:xfrm>
            <a:off x="10306515" y="372008"/>
            <a:ext cx="1234599" cy="1080274"/>
          </a:xfrm>
          <a:prstGeom prst="rect">
            <a:avLst/>
          </a:prstGeom>
          <a:noFill/>
          <a:ln>
            <a:noFill/>
          </a:ln>
        </p:spPr>
      </p:pic>
      <p:pic>
        <p:nvPicPr>
          <p:cNvPr id="215" name="Google Shape;215;p25"/>
          <p:cNvPicPr preferRelativeResize="0"/>
          <p:nvPr/>
        </p:nvPicPr>
        <p:blipFill rotWithShape="1">
          <a:blip r:embed="rId6">
            <a:alphaModFix/>
          </a:blip>
          <a:srcRect b="0" l="0" r="0" t="0"/>
          <a:stretch/>
        </p:blipFill>
        <p:spPr>
          <a:xfrm>
            <a:off x="6582138" y="3702423"/>
            <a:ext cx="3724377" cy="258426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26"/>
          <p:cNvSpPr txBox="1"/>
          <p:nvPr>
            <p:ph type="title"/>
          </p:nvPr>
        </p:nvSpPr>
        <p:spPr>
          <a:xfrm>
            <a:off x="838200" y="1030942"/>
            <a:ext cx="10515600" cy="1102658"/>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r>
              <a:rPr b="1" lang="en-US" sz="4000">
                <a:latin typeface="Calibri"/>
                <a:ea typeface="Calibri"/>
                <a:cs typeface="Calibri"/>
                <a:sym typeface="Calibri"/>
              </a:rPr>
              <a:t>The origin, history and rationale and purpose of focus groups</a:t>
            </a:r>
            <a:endParaRPr b="1" sz="4000">
              <a:latin typeface="Calibri"/>
              <a:ea typeface="Calibri"/>
              <a:cs typeface="Calibri"/>
              <a:sym typeface="Calibri"/>
            </a:endParaRPr>
          </a:p>
        </p:txBody>
      </p:sp>
      <p:sp>
        <p:nvSpPr>
          <p:cNvPr id="221" name="Google Shape;221;p26"/>
          <p:cNvSpPr txBox="1"/>
          <p:nvPr>
            <p:ph idx="1" type="body"/>
          </p:nvPr>
        </p:nvSpPr>
        <p:spPr>
          <a:xfrm>
            <a:off x="838200" y="2312893"/>
            <a:ext cx="4935071" cy="3864069"/>
          </a:xfrm>
          <a:prstGeom prst="rect">
            <a:avLst/>
          </a:prstGeom>
          <a:noFill/>
          <a:ln>
            <a:noFill/>
          </a:ln>
        </p:spPr>
        <p:txBody>
          <a:bodyPr anchorCtr="0" anchor="t" bIns="45700" lIns="91425" spcFirstLastPara="1" rIns="91425" wrap="square" tIns="45700">
            <a:normAutofit fontScale="85000" lnSpcReduction="10000"/>
          </a:bodyPr>
          <a:lstStyle/>
          <a:p>
            <a:pPr indent="-228600" lvl="0" marL="228600" rtl="0" algn="just">
              <a:lnSpc>
                <a:spcPct val="90000"/>
              </a:lnSpc>
              <a:spcBef>
                <a:spcPts val="0"/>
              </a:spcBef>
              <a:spcAft>
                <a:spcPts val="0"/>
              </a:spcAft>
              <a:buClr>
                <a:schemeClr val="dk1"/>
              </a:buClr>
              <a:buSzPct val="100000"/>
              <a:buChar char="•"/>
            </a:pPr>
            <a:r>
              <a:rPr lang="en-US"/>
              <a:t>Focus groups first started in the 1940s as a research method in the context of market research concerning radio soap operas. During the Second World War, Robert K. Merton set out to analyse the effectiveness of propaganda with the use of focus groups. </a:t>
            </a:r>
            <a:endParaRPr/>
          </a:p>
        </p:txBody>
      </p:sp>
      <p:sp>
        <p:nvSpPr>
          <p:cNvPr id="222" name="Google Shape;222;p26"/>
          <p:cNvSpPr txBox="1"/>
          <p:nvPr>
            <p:ph idx="2" type="body"/>
          </p:nvPr>
        </p:nvSpPr>
        <p:spPr>
          <a:xfrm>
            <a:off x="6624918" y="2241177"/>
            <a:ext cx="4858870" cy="3935786"/>
          </a:xfrm>
          <a:prstGeom prst="rect">
            <a:avLst/>
          </a:prstGeom>
          <a:noFill/>
          <a:ln>
            <a:noFill/>
          </a:ln>
        </p:spPr>
        <p:txBody>
          <a:bodyPr anchorCtr="0" anchor="t" bIns="45700" lIns="91425" spcFirstLastPara="1" rIns="91425" wrap="square" tIns="45700">
            <a:normAutofit fontScale="85000" lnSpcReduction="10000"/>
          </a:bodyPr>
          <a:lstStyle/>
          <a:p>
            <a:pPr indent="-228600" lvl="0" marL="228600" rtl="0" algn="just">
              <a:lnSpc>
                <a:spcPct val="90000"/>
              </a:lnSpc>
              <a:spcBef>
                <a:spcPts val="0"/>
              </a:spcBef>
              <a:spcAft>
                <a:spcPts val="0"/>
              </a:spcAft>
              <a:buClr>
                <a:schemeClr val="dk1"/>
              </a:buClr>
              <a:buSzPct val="100000"/>
              <a:buChar char="•"/>
            </a:pPr>
            <a:r>
              <a:rPr lang="en-US"/>
              <a:t>From there, Merton created an interviewing procedure to gain further insight into the subjective reactions of focus-group participants. The use of focus groups by sociologists gained popularity in the 1980s when Merton published a report on focused interviews. Paul Lazarsfeld had also received a government contract to get insight into individuals' responses to war radio propaganda.</a:t>
            </a:r>
            <a:endParaRPr/>
          </a:p>
        </p:txBody>
      </p:sp>
      <p:pic>
        <p:nvPicPr>
          <p:cNvPr id="223" name="Google Shape;223;p26"/>
          <p:cNvPicPr preferRelativeResize="0"/>
          <p:nvPr/>
        </p:nvPicPr>
        <p:blipFill rotWithShape="1">
          <a:blip r:embed="rId3">
            <a:alphaModFix/>
          </a:blip>
          <a:srcRect b="0" l="0" r="0" t="0"/>
          <a:stretch/>
        </p:blipFill>
        <p:spPr>
          <a:xfrm>
            <a:off x="5447835" y="5599958"/>
            <a:ext cx="901882" cy="901882"/>
          </a:xfrm>
          <a:prstGeom prst="rect">
            <a:avLst/>
          </a:prstGeom>
          <a:noFill/>
          <a:ln>
            <a:noFill/>
          </a:ln>
        </p:spPr>
      </p:pic>
      <p:pic>
        <p:nvPicPr>
          <p:cNvPr id="224" name="Google Shape;224;p26"/>
          <p:cNvPicPr preferRelativeResize="0"/>
          <p:nvPr/>
        </p:nvPicPr>
        <p:blipFill rotWithShape="1">
          <a:blip r:embed="rId4">
            <a:alphaModFix/>
          </a:blip>
          <a:srcRect b="0" l="0" r="0" t="0"/>
          <a:stretch/>
        </p:blipFill>
        <p:spPr>
          <a:xfrm>
            <a:off x="395252" y="365126"/>
            <a:ext cx="2387861" cy="66581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27"/>
          <p:cNvSpPr txBox="1"/>
          <p:nvPr>
            <p:ph type="title"/>
          </p:nvPr>
        </p:nvSpPr>
        <p:spPr>
          <a:xfrm>
            <a:off x="2214281" y="1219200"/>
            <a:ext cx="8292353" cy="471488"/>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10000"/>
              <a:buFont typeface="Calibri"/>
              <a:buNone/>
            </a:pPr>
            <a:br>
              <a:rPr b="1" lang="en-US"/>
            </a:br>
            <a:br>
              <a:rPr b="1" lang="en-US"/>
            </a:br>
            <a:br>
              <a:rPr b="1" lang="en-US"/>
            </a:br>
            <a:r>
              <a:rPr b="1" lang="en-US">
                <a:latin typeface="Calibri"/>
                <a:ea typeface="Calibri"/>
                <a:cs typeface="Calibri"/>
                <a:sym typeface="Calibri"/>
              </a:rPr>
              <a:t>The origin, history and rationale and purpose of focus </a:t>
            </a:r>
            <a:r>
              <a:rPr b="1" lang="en-US" sz="4000">
                <a:latin typeface="Calibri"/>
                <a:ea typeface="Calibri"/>
                <a:cs typeface="Calibri"/>
                <a:sym typeface="Calibri"/>
              </a:rPr>
              <a:t>groups</a:t>
            </a:r>
            <a:br>
              <a:rPr b="1" lang="en-US" sz="4000"/>
            </a:br>
            <a:br>
              <a:rPr b="1" lang="en-US" sz="4000"/>
            </a:br>
            <a:endParaRPr b="1" sz="4000"/>
          </a:p>
        </p:txBody>
      </p:sp>
      <p:sp>
        <p:nvSpPr>
          <p:cNvPr id="230" name="Google Shape;230;p27"/>
          <p:cNvSpPr txBox="1"/>
          <p:nvPr>
            <p:ph idx="1" type="body"/>
          </p:nvPr>
        </p:nvSpPr>
        <p:spPr>
          <a:xfrm>
            <a:off x="838199" y="2169459"/>
            <a:ext cx="10600765" cy="4007504"/>
          </a:xfrm>
          <a:prstGeom prst="rect">
            <a:avLst/>
          </a:prstGeom>
          <a:noFill/>
          <a:ln>
            <a:noFill/>
          </a:ln>
        </p:spPr>
        <p:txBody>
          <a:bodyPr anchorCtr="0" anchor="t" bIns="45700" lIns="91425" spcFirstLastPara="1" rIns="91425" wrap="square" tIns="45700">
            <a:noAutofit/>
          </a:bodyPr>
          <a:lstStyle/>
          <a:p>
            <a:pPr indent="-101600" lvl="0" marL="228600" rtl="0" algn="just">
              <a:lnSpc>
                <a:spcPct val="90000"/>
              </a:lnSpc>
              <a:spcBef>
                <a:spcPts val="0"/>
              </a:spcBef>
              <a:spcAft>
                <a:spcPts val="0"/>
              </a:spcAft>
              <a:buClr>
                <a:schemeClr val="dk1"/>
              </a:buClr>
              <a:buSzPts val="2000"/>
              <a:buNone/>
            </a:pPr>
            <a:r>
              <a:t/>
            </a:r>
            <a:endParaRPr sz="2000"/>
          </a:p>
          <a:p>
            <a:pPr indent="-101600" lvl="0" marL="228600" rtl="0" algn="just">
              <a:lnSpc>
                <a:spcPct val="90000"/>
              </a:lnSpc>
              <a:spcBef>
                <a:spcPts val="1000"/>
              </a:spcBef>
              <a:spcAft>
                <a:spcPts val="0"/>
              </a:spcAft>
              <a:buClr>
                <a:schemeClr val="dk1"/>
              </a:buClr>
              <a:buSzPts val="2000"/>
              <a:buNone/>
            </a:pPr>
            <a:r>
              <a:t/>
            </a:r>
            <a:endParaRPr sz="2000"/>
          </a:p>
          <a:p>
            <a:pPr indent="-228600" lvl="0" marL="228600" rtl="0" algn="just">
              <a:lnSpc>
                <a:spcPct val="90000"/>
              </a:lnSpc>
              <a:spcBef>
                <a:spcPts val="1000"/>
              </a:spcBef>
              <a:spcAft>
                <a:spcPts val="0"/>
              </a:spcAft>
              <a:buClr>
                <a:schemeClr val="dk1"/>
              </a:buClr>
              <a:buSzPts val="2000"/>
              <a:buChar char="•"/>
            </a:pPr>
            <a:r>
              <a:rPr lang="en-US" sz="2000"/>
              <a:t>Psychologist and marketing expert Ernest Dichter coined the term "focus group" itself before his death in 1991 In the past. Focus groups have been employed since the 1920s when marketers realized that listening to and acting on clients’ ideas not only helped to improve products but also stimulated sales. </a:t>
            </a:r>
            <a:endParaRPr sz="2000"/>
          </a:p>
        </p:txBody>
      </p:sp>
      <p:pic>
        <p:nvPicPr>
          <p:cNvPr id="231" name="Google Shape;231;p27"/>
          <p:cNvPicPr preferRelativeResize="0"/>
          <p:nvPr/>
        </p:nvPicPr>
        <p:blipFill rotWithShape="1">
          <a:blip r:embed="rId3">
            <a:alphaModFix/>
          </a:blip>
          <a:srcRect b="0" l="0" r="0" t="0"/>
          <a:stretch/>
        </p:blipFill>
        <p:spPr>
          <a:xfrm>
            <a:off x="395252" y="338232"/>
            <a:ext cx="2387861" cy="665816"/>
          </a:xfrm>
          <a:prstGeom prst="rect">
            <a:avLst/>
          </a:prstGeom>
          <a:noFill/>
          <a:ln>
            <a:noFill/>
          </a:ln>
        </p:spPr>
      </p:pic>
      <p:pic>
        <p:nvPicPr>
          <p:cNvPr id="232" name="Google Shape;232;p27"/>
          <p:cNvPicPr preferRelativeResize="0"/>
          <p:nvPr/>
        </p:nvPicPr>
        <p:blipFill rotWithShape="1">
          <a:blip r:embed="rId4">
            <a:alphaModFix/>
          </a:blip>
          <a:srcRect b="0" l="0" r="0" t="0"/>
          <a:stretch/>
        </p:blipFill>
        <p:spPr>
          <a:xfrm>
            <a:off x="10306515" y="372008"/>
            <a:ext cx="1234599" cy="1080274"/>
          </a:xfrm>
          <a:prstGeom prst="rect">
            <a:avLst/>
          </a:prstGeom>
          <a:noFill/>
          <a:ln>
            <a:noFill/>
          </a:ln>
        </p:spPr>
      </p:pic>
      <p:pic>
        <p:nvPicPr>
          <p:cNvPr id="233" name="Google Shape;233;p27"/>
          <p:cNvPicPr preferRelativeResize="0"/>
          <p:nvPr/>
        </p:nvPicPr>
        <p:blipFill rotWithShape="1">
          <a:blip r:embed="rId5">
            <a:alphaModFix/>
          </a:blip>
          <a:srcRect b="0" l="0" r="0" t="0"/>
          <a:stretch/>
        </p:blipFill>
        <p:spPr>
          <a:xfrm>
            <a:off x="5645059" y="5590993"/>
            <a:ext cx="901882" cy="90188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28"/>
          <p:cNvSpPr txBox="1"/>
          <p:nvPr>
            <p:ph type="title"/>
          </p:nvPr>
        </p:nvSpPr>
        <p:spPr>
          <a:xfrm>
            <a:off x="1712259" y="1515035"/>
            <a:ext cx="9641540" cy="4572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b="1" lang="en-US">
                <a:latin typeface="Calibri"/>
                <a:ea typeface="Calibri"/>
                <a:cs typeface="Calibri"/>
                <a:sym typeface="Calibri"/>
              </a:rPr>
              <a:t>Rationale for Focus Group Discussion</a:t>
            </a:r>
            <a:endParaRPr b="1">
              <a:latin typeface="Calibri"/>
              <a:ea typeface="Calibri"/>
              <a:cs typeface="Calibri"/>
              <a:sym typeface="Calibri"/>
            </a:endParaRPr>
          </a:p>
        </p:txBody>
      </p:sp>
      <p:sp>
        <p:nvSpPr>
          <p:cNvPr id="239" name="Google Shape;239;p28"/>
          <p:cNvSpPr txBox="1"/>
          <p:nvPr>
            <p:ph idx="1" type="body"/>
          </p:nvPr>
        </p:nvSpPr>
        <p:spPr>
          <a:xfrm>
            <a:off x="869576" y="2653553"/>
            <a:ext cx="10484224" cy="3523410"/>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chemeClr val="dk1"/>
              </a:buClr>
              <a:buSzPts val="2800"/>
              <a:buChar char="•"/>
            </a:pPr>
            <a:r>
              <a:rPr lang="en-US"/>
              <a:t>Focus group discussion is frequently used as a qualitative approach to gain an in-depth understanding of social issues. The method aims to obtain data from a purposely selected group of individuals rather than from a statistically representative sample of a broader population.</a:t>
            </a:r>
            <a:endParaRPr/>
          </a:p>
        </p:txBody>
      </p:sp>
      <p:pic>
        <p:nvPicPr>
          <p:cNvPr id="240" name="Google Shape;240;p28"/>
          <p:cNvPicPr preferRelativeResize="0"/>
          <p:nvPr/>
        </p:nvPicPr>
        <p:blipFill rotWithShape="1">
          <a:blip r:embed="rId3">
            <a:alphaModFix/>
          </a:blip>
          <a:srcRect b="0" l="0" r="0" t="0"/>
          <a:stretch/>
        </p:blipFill>
        <p:spPr>
          <a:xfrm>
            <a:off x="395252" y="365126"/>
            <a:ext cx="2387861" cy="665816"/>
          </a:xfrm>
          <a:prstGeom prst="rect">
            <a:avLst/>
          </a:prstGeom>
          <a:noFill/>
          <a:ln>
            <a:noFill/>
          </a:ln>
        </p:spPr>
      </p:pic>
      <p:pic>
        <p:nvPicPr>
          <p:cNvPr id="241" name="Google Shape;241;p28"/>
          <p:cNvPicPr preferRelativeResize="0"/>
          <p:nvPr/>
        </p:nvPicPr>
        <p:blipFill rotWithShape="1">
          <a:blip r:embed="rId4">
            <a:alphaModFix/>
          </a:blip>
          <a:srcRect b="0" l="0" r="0" t="0"/>
          <a:stretch/>
        </p:blipFill>
        <p:spPr>
          <a:xfrm>
            <a:off x="10306515" y="372008"/>
            <a:ext cx="1234599" cy="1080274"/>
          </a:xfrm>
          <a:prstGeom prst="rect">
            <a:avLst/>
          </a:prstGeom>
          <a:noFill/>
          <a:ln>
            <a:noFill/>
          </a:ln>
        </p:spPr>
      </p:pic>
      <p:pic>
        <p:nvPicPr>
          <p:cNvPr id="242" name="Google Shape;242;p28"/>
          <p:cNvPicPr preferRelativeResize="0"/>
          <p:nvPr/>
        </p:nvPicPr>
        <p:blipFill rotWithShape="1">
          <a:blip r:embed="rId5">
            <a:alphaModFix/>
          </a:blip>
          <a:srcRect b="0" l="0" r="0" t="0"/>
          <a:stretch/>
        </p:blipFill>
        <p:spPr>
          <a:xfrm>
            <a:off x="5645059" y="5590993"/>
            <a:ext cx="901882" cy="90188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29"/>
          <p:cNvSpPr txBox="1"/>
          <p:nvPr>
            <p:ph type="title"/>
          </p:nvPr>
        </p:nvSpPr>
        <p:spPr>
          <a:xfrm>
            <a:off x="1541929" y="905435"/>
            <a:ext cx="9305366" cy="785253"/>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b="1" lang="en-US">
                <a:latin typeface="Calibri"/>
                <a:ea typeface="Calibri"/>
                <a:cs typeface="Calibri"/>
                <a:sym typeface="Calibri"/>
              </a:rPr>
            </a:br>
            <a:r>
              <a:rPr b="1" lang="en-US">
                <a:latin typeface="Calibri"/>
                <a:ea typeface="Calibri"/>
                <a:cs typeface="Calibri"/>
                <a:sym typeface="Calibri"/>
              </a:rPr>
              <a:t>Purpose of Focus Group Discussion</a:t>
            </a:r>
            <a:endParaRPr b="1">
              <a:latin typeface="Calibri"/>
              <a:ea typeface="Calibri"/>
              <a:cs typeface="Calibri"/>
              <a:sym typeface="Calibri"/>
            </a:endParaRPr>
          </a:p>
        </p:txBody>
      </p:sp>
      <p:sp>
        <p:nvSpPr>
          <p:cNvPr id="248" name="Google Shape;248;p29"/>
          <p:cNvSpPr txBox="1"/>
          <p:nvPr>
            <p:ph idx="1" type="body"/>
          </p:nvPr>
        </p:nvSpPr>
        <p:spPr>
          <a:xfrm>
            <a:off x="838199" y="2230997"/>
            <a:ext cx="10475259" cy="3945966"/>
          </a:xfrm>
          <a:prstGeom prst="rect">
            <a:avLst/>
          </a:prstGeom>
          <a:noFill/>
          <a:ln>
            <a:noFill/>
          </a:ln>
        </p:spPr>
        <p:txBody>
          <a:bodyPr anchorCtr="0" anchor="t" bIns="45700" lIns="91425" spcFirstLastPara="1" rIns="91425" wrap="square" tIns="45700">
            <a:noAutofit/>
          </a:bodyPr>
          <a:lstStyle/>
          <a:p>
            <a:pPr indent="-228600" lvl="0" marL="228600" rtl="0" algn="just">
              <a:lnSpc>
                <a:spcPct val="90000"/>
              </a:lnSpc>
              <a:spcBef>
                <a:spcPts val="0"/>
              </a:spcBef>
              <a:spcAft>
                <a:spcPts val="0"/>
              </a:spcAft>
              <a:buClr>
                <a:schemeClr val="dk1"/>
              </a:buClr>
              <a:buSzPts val="2000"/>
              <a:buChar char="•"/>
            </a:pPr>
            <a:r>
              <a:rPr lang="en-US" sz="2000"/>
              <a:t>It promotes interaction among participants with spontaneity</a:t>
            </a:r>
            <a:endParaRPr/>
          </a:p>
          <a:p>
            <a:pPr indent="-228600" lvl="0" marL="228600" rtl="0" algn="just">
              <a:lnSpc>
                <a:spcPct val="90000"/>
              </a:lnSpc>
              <a:spcBef>
                <a:spcPts val="1000"/>
              </a:spcBef>
              <a:spcAft>
                <a:spcPts val="0"/>
              </a:spcAft>
              <a:buClr>
                <a:schemeClr val="dk1"/>
              </a:buClr>
              <a:buSzPts val="2000"/>
              <a:buChar char="•"/>
            </a:pPr>
            <a:r>
              <a:rPr lang="en-US" sz="2000"/>
              <a:t>Data generated through the social interaction of the group are often deeper and richer(Thomas et al., 1995). </a:t>
            </a:r>
            <a:endParaRPr/>
          </a:p>
          <a:p>
            <a:pPr indent="-228600" lvl="0" marL="228600" rtl="0" algn="just">
              <a:lnSpc>
                <a:spcPct val="90000"/>
              </a:lnSpc>
              <a:spcBef>
                <a:spcPts val="1000"/>
              </a:spcBef>
              <a:spcAft>
                <a:spcPts val="0"/>
              </a:spcAft>
              <a:buClr>
                <a:schemeClr val="dk1"/>
              </a:buClr>
              <a:buSzPts val="2000"/>
              <a:buChar char="•"/>
            </a:pPr>
            <a:r>
              <a:rPr lang="en-US" sz="2000"/>
              <a:t>It does not discriminate against people who cannot read or write</a:t>
            </a:r>
            <a:endParaRPr/>
          </a:p>
          <a:p>
            <a:pPr indent="-228600" lvl="0" marL="228600" rtl="0" algn="just">
              <a:lnSpc>
                <a:spcPct val="90000"/>
              </a:lnSpc>
              <a:spcBef>
                <a:spcPts val="1000"/>
              </a:spcBef>
              <a:spcAft>
                <a:spcPts val="0"/>
              </a:spcAft>
              <a:buClr>
                <a:schemeClr val="dk1"/>
              </a:buClr>
              <a:buSzPts val="2000"/>
              <a:buChar char="•"/>
            </a:pPr>
            <a:r>
              <a:rPr lang="en-US" sz="2000"/>
              <a:t>It encourages participation from people reluctant to be interviewed on their own(Kitzinger, 1995) </a:t>
            </a:r>
            <a:endParaRPr/>
          </a:p>
          <a:p>
            <a:pPr indent="-228600" lvl="0" marL="228600" rtl="0" algn="just">
              <a:lnSpc>
                <a:spcPct val="90000"/>
              </a:lnSpc>
              <a:spcBef>
                <a:spcPts val="1000"/>
              </a:spcBef>
              <a:spcAft>
                <a:spcPts val="0"/>
              </a:spcAft>
              <a:buClr>
                <a:schemeClr val="dk1"/>
              </a:buClr>
              <a:buSzPts val="2000"/>
              <a:buChar char="•"/>
            </a:pPr>
            <a:r>
              <a:rPr lang="en-US" sz="2000"/>
              <a:t>The costs are relatively low compared to other research tools </a:t>
            </a:r>
            <a:endParaRPr/>
          </a:p>
          <a:p>
            <a:pPr indent="-228600" lvl="0" marL="228600" rtl="0" algn="just">
              <a:lnSpc>
                <a:spcPct val="90000"/>
              </a:lnSpc>
              <a:spcBef>
                <a:spcPts val="1000"/>
              </a:spcBef>
              <a:spcAft>
                <a:spcPts val="0"/>
              </a:spcAft>
              <a:buClr>
                <a:schemeClr val="dk1"/>
              </a:buClr>
              <a:buSzPts val="2000"/>
              <a:buChar char="•"/>
            </a:pPr>
            <a:r>
              <a:rPr lang="en-US" sz="2000"/>
              <a:t>(Dreachslin,1999; Leitao &amp; Vergueiro, 2000; Wall, 2001)</a:t>
            </a:r>
            <a:endParaRPr/>
          </a:p>
        </p:txBody>
      </p:sp>
      <p:pic>
        <p:nvPicPr>
          <p:cNvPr id="249" name="Google Shape;249;p29"/>
          <p:cNvPicPr preferRelativeResize="0"/>
          <p:nvPr/>
        </p:nvPicPr>
        <p:blipFill rotWithShape="1">
          <a:blip r:embed="rId3">
            <a:alphaModFix/>
          </a:blip>
          <a:srcRect b="0" l="0" r="0" t="0"/>
          <a:stretch/>
        </p:blipFill>
        <p:spPr>
          <a:xfrm>
            <a:off x="10306515" y="372008"/>
            <a:ext cx="1234599" cy="1080274"/>
          </a:xfrm>
          <a:prstGeom prst="rect">
            <a:avLst/>
          </a:prstGeom>
          <a:noFill/>
          <a:ln>
            <a:noFill/>
          </a:ln>
        </p:spPr>
      </p:pic>
      <p:pic>
        <p:nvPicPr>
          <p:cNvPr id="250" name="Google Shape;250;p29"/>
          <p:cNvPicPr preferRelativeResize="0"/>
          <p:nvPr/>
        </p:nvPicPr>
        <p:blipFill rotWithShape="1">
          <a:blip r:embed="rId4">
            <a:alphaModFix/>
          </a:blip>
          <a:srcRect b="0" l="0" r="0" t="0"/>
          <a:stretch/>
        </p:blipFill>
        <p:spPr>
          <a:xfrm>
            <a:off x="395252" y="365126"/>
            <a:ext cx="2387861" cy="665816"/>
          </a:xfrm>
          <a:prstGeom prst="rect">
            <a:avLst/>
          </a:prstGeom>
          <a:noFill/>
          <a:ln>
            <a:noFill/>
          </a:ln>
        </p:spPr>
      </p:pic>
      <p:pic>
        <p:nvPicPr>
          <p:cNvPr id="251" name="Google Shape;251;p29"/>
          <p:cNvPicPr preferRelativeResize="0"/>
          <p:nvPr/>
        </p:nvPicPr>
        <p:blipFill rotWithShape="1">
          <a:blip r:embed="rId5">
            <a:alphaModFix/>
          </a:blip>
          <a:srcRect b="0" l="0" r="0" t="0"/>
          <a:stretch/>
        </p:blipFill>
        <p:spPr>
          <a:xfrm>
            <a:off x="5645059" y="5590993"/>
            <a:ext cx="901882" cy="90188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30"/>
          <p:cNvSpPr txBox="1"/>
          <p:nvPr>
            <p:ph type="title"/>
          </p:nvPr>
        </p:nvSpPr>
        <p:spPr>
          <a:xfrm>
            <a:off x="1721224" y="941293"/>
            <a:ext cx="9036423" cy="1210235"/>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r>
              <a:rPr b="1" lang="en-US">
                <a:latin typeface="Calibri"/>
                <a:ea typeface="Calibri"/>
                <a:cs typeface="Calibri"/>
                <a:sym typeface="Calibri"/>
              </a:rPr>
              <a:t>Purpose of Focus Group Discussion cont</a:t>
            </a:r>
            <a:r>
              <a:rPr lang="en-US">
                <a:latin typeface="Calibri"/>
                <a:ea typeface="Calibri"/>
                <a:cs typeface="Calibri"/>
                <a:sym typeface="Calibri"/>
              </a:rPr>
              <a:t>.</a:t>
            </a:r>
            <a:endParaRPr>
              <a:latin typeface="Calibri"/>
              <a:ea typeface="Calibri"/>
              <a:cs typeface="Calibri"/>
              <a:sym typeface="Calibri"/>
            </a:endParaRPr>
          </a:p>
        </p:txBody>
      </p:sp>
      <p:sp>
        <p:nvSpPr>
          <p:cNvPr id="257" name="Google Shape;257;p30"/>
          <p:cNvSpPr txBox="1"/>
          <p:nvPr>
            <p:ph idx="1" type="body"/>
          </p:nvPr>
        </p:nvSpPr>
        <p:spPr>
          <a:xfrm>
            <a:off x="923364" y="2393575"/>
            <a:ext cx="10430435" cy="3783387"/>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chemeClr val="dk1"/>
              </a:buClr>
              <a:buSzPts val="2800"/>
              <a:buChar char="•"/>
            </a:pPr>
            <a:r>
              <a:rPr lang="en-US"/>
              <a:t>It is also possible to construct the focus groups in quantitative and mixed versions (Johnson &amp; Turner, 2003). </a:t>
            </a:r>
            <a:endParaRPr/>
          </a:p>
          <a:p>
            <a:pPr indent="-228600" lvl="0" marL="228600" rtl="0" algn="just">
              <a:lnSpc>
                <a:spcPct val="90000"/>
              </a:lnSpc>
              <a:spcBef>
                <a:spcPts val="1000"/>
              </a:spcBef>
              <a:spcAft>
                <a:spcPts val="0"/>
              </a:spcAft>
              <a:buClr>
                <a:schemeClr val="dk1"/>
              </a:buClr>
              <a:buSzPts val="2800"/>
              <a:buChar char="•"/>
            </a:pPr>
            <a:r>
              <a:rPr lang="en-US"/>
              <a:t> Focus groups are considerably best used as a qualitative method of data collection.</a:t>
            </a:r>
            <a:endParaRPr/>
          </a:p>
          <a:p>
            <a:pPr indent="-228600" lvl="0" marL="228600" rtl="0" algn="just">
              <a:lnSpc>
                <a:spcPct val="90000"/>
              </a:lnSpc>
              <a:spcBef>
                <a:spcPts val="1000"/>
              </a:spcBef>
              <a:spcAft>
                <a:spcPts val="0"/>
              </a:spcAft>
              <a:buClr>
                <a:schemeClr val="dk1"/>
              </a:buClr>
              <a:buSzPts val="2800"/>
              <a:buChar char="•"/>
            </a:pPr>
            <a:r>
              <a:rPr lang="en-US"/>
              <a:t> Having flexibility, richness and different advantages in collecting data, focus groups became an important method to collect the qualitative data.</a:t>
            </a:r>
            <a:endParaRPr/>
          </a:p>
        </p:txBody>
      </p:sp>
      <p:pic>
        <p:nvPicPr>
          <p:cNvPr id="258" name="Google Shape;258;p30"/>
          <p:cNvPicPr preferRelativeResize="0"/>
          <p:nvPr/>
        </p:nvPicPr>
        <p:blipFill rotWithShape="1">
          <a:blip r:embed="rId3">
            <a:alphaModFix/>
          </a:blip>
          <a:srcRect b="0" l="0" r="0" t="0"/>
          <a:stretch/>
        </p:blipFill>
        <p:spPr>
          <a:xfrm>
            <a:off x="5645059" y="5590993"/>
            <a:ext cx="901882" cy="901882"/>
          </a:xfrm>
          <a:prstGeom prst="rect">
            <a:avLst/>
          </a:prstGeom>
          <a:noFill/>
          <a:ln>
            <a:noFill/>
          </a:ln>
        </p:spPr>
      </p:pic>
      <p:pic>
        <p:nvPicPr>
          <p:cNvPr id="259" name="Google Shape;259;p30"/>
          <p:cNvPicPr preferRelativeResize="0"/>
          <p:nvPr/>
        </p:nvPicPr>
        <p:blipFill rotWithShape="1">
          <a:blip r:embed="rId4">
            <a:alphaModFix/>
          </a:blip>
          <a:srcRect b="0" l="0" r="0" t="0"/>
          <a:stretch/>
        </p:blipFill>
        <p:spPr>
          <a:xfrm>
            <a:off x="395252" y="365126"/>
            <a:ext cx="2387861" cy="66581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31"/>
          <p:cNvSpPr txBox="1"/>
          <p:nvPr>
            <p:ph type="title"/>
          </p:nvPr>
        </p:nvSpPr>
        <p:spPr>
          <a:xfrm>
            <a:off x="1425388" y="1030941"/>
            <a:ext cx="8881127" cy="1030939"/>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r>
              <a:rPr b="1" lang="en-US">
                <a:latin typeface="Calibri"/>
                <a:ea typeface="Calibri"/>
                <a:cs typeface="Calibri"/>
                <a:sym typeface="Calibri"/>
              </a:rPr>
              <a:t>Scope /</a:t>
            </a:r>
            <a:r>
              <a:rPr b="1" lang="en-US" sz="4000">
                <a:latin typeface="Calibri"/>
                <a:ea typeface="Calibri"/>
                <a:cs typeface="Calibri"/>
                <a:sym typeface="Calibri"/>
              </a:rPr>
              <a:t>Types</a:t>
            </a:r>
            <a:r>
              <a:rPr b="1" lang="en-US">
                <a:latin typeface="Calibri"/>
                <a:ea typeface="Calibri"/>
                <a:cs typeface="Calibri"/>
                <a:sym typeface="Calibri"/>
              </a:rPr>
              <a:t> of Focus Group Discussion</a:t>
            </a:r>
            <a:endParaRPr b="1">
              <a:latin typeface="Calibri"/>
              <a:ea typeface="Calibri"/>
              <a:cs typeface="Calibri"/>
              <a:sym typeface="Calibri"/>
            </a:endParaRPr>
          </a:p>
        </p:txBody>
      </p:sp>
      <p:sp>
        <p:nvSpPr>
          <p:cNvPr id="265" name="Google Shape;265;p31"/>
          <p:cNvSpPr txBox="1"/>
          <p:nvPr>
            <p:ph idx="1" type="body"/>
          </p:nvPr>
        </p:nvSpPr>
        <p:spPr>
          <a:xfrm>
            <a:off x="838200" y="2321858"/>
            <a:ext cx="10457329" cy="3639670"/>
          </a:xfrm>
          <a:prstGeom prst="rect">
            <a:avLst/>
          </a:prstGeom>
          <a:noFill/>
          <a:ln>
            <a:noFill/>
          </a:ln>
        </p:spPr>
        <p:txBody>
          <a:bodyPr anchorCtr="0" anchor="t" bIns="45700" lIns="91425" spcFirstLastPara="1" rIns="91425" wrap="square" tIns="45700">
            <a:noAutofit/>
          </a:bodyPr>
          <a:lstStyle/>
          <a:p>
            <a:pPr indent="-127000" lvl="0" marL="228600" rtl="0" algn="l">
              <a:lnSpc>
                <a:spcPct val="90000"/>
              </a:lnSpc>
              <a:spcBef>
                <a:spcPts val="0"/>
              </a:spcBef>
              <a:spcAft>
                <a:spcPts val="0"/>
              </a:spcAft>
              <a:buClr>
                <a:schemeClr val="dk1"/>
              </a:buClr>
              <a:buSzPts val="1600"/>
              <a:buNone/>
            </a:pPr>
            <a:r>
              <a:t/>
            </a:r>
            <a:endParaRPr sz="1600"/>
          </a:p>
          <a:p>
            <a:pPr indent="-228600" lvl="0" marL="228600" rtl="0" algn="l">
              <a:lnSpc>
                <a:spcPct val="90000"/>
              </a:lnSpc>
              <a:spcBef>
                <a:spcPts val="1000"/>
              </a:spcBef>
              <a:spcAft>
                <a:spcPts val="0"/>
              </a:spcAft>
              <a:buClr>
                <a:schemeClr val="dk1"/>
              </a:buClr>
              <a:buSzPts val="2000"/>
              <a:buChar char="•"/>
            </a:pPr>
            <a:r>
              <a:rPr lang="en-US" sz="2000"/>
              <a:t>It involves a single moderator asking questions and organically discussing a topic with a small group of respondents</a:t>
            </a:r>
            <a:endParaRPr/>
          </a:p>
          <a:p>
            <a:pPr indent="-228600" lvl="0" marL="228600" rtl="0" algn="l">
              <a:lnSpc>
                <a:spcPct val="90000"/>
              </a:lnSpc>
              <a:spcBef>
                <a:spcPts val="1000"/>
              </a:spcBef>
              <a:spcAft>
                <a:spcPts val="0"/>
              </a:spcAft>
              <a:buClr>
                <a:schemeClr val="dk1"/>
              </a:buClr>
              <a:buSzPts val="2000"/>
              <a:buChar char="•"/>
            </a:pPr>
            <a:r>
              <a:rPr lang="en-US" sz="2000"/>
              <a:t>Duelling Moderator Focus Group </a:t>
            </a:r>
            <a:endParaRPr/>
          </a:p>
          <a:p>
            <a:pPr indent="-228600" lvl="0" marL="228600" rtl="0" algn="l">
              <a:lnSpc>
                <a:spcPct val="90000"/>
              </a:lnSpc>
              <a:spcBef>
                <a:spcPts val="1000"/>
              </a:spcBef>
              <a:spcAft>
                <a:spcPts val="0"/>
              </a:spcAft>
              <a:buClr>
                <a:schemeClr val="dk1"/>
              </a:buClr>
              <a:buSzPts val="2000"/>
              <a:buChar char="•"/>
            </a:pPr>
            <a:r>
              <a:rPr lang="en-US" sz="2000"/>
              <a:t>Also with two moderators, this kind of focus group pits one moderator against another</a:t>
            </a:r>
            <a:endParaRPr/>
          </a:p>
          <a:p>
            <a:pPr indent="-228600" lvl="0" marL="228600" rtl="0" algn="l">
              <a:lnSpc>
                <a:spcPct val="90000"/>
              </a:lnSpc>
              <a:spcBef>
                <a:spcPts val="1000"/>
              </a:spcBef>
              <a:spcAft>
                <a:spcPts val="0"/>
              </a:spcAft>
              <a:buClr>
                <a:schemeClr val="dk1"/>
              </a:buClr>
              <a:buSzPts val="2000"/>
              <a:buChar char="•"/>
            </a:pPr>
            <a:r>
              <a:rPr lang="en-US" sz="2000"/>
              <a:t> A mini focus group has only four or five respondents</a:t>
            </a:r>
            <a:endParaRPr/>
          </a:p>
          <a:p>
            <a:pPr indent="-228600" lvl="0" marL="228600" rtl="0" algn="l">
              <a:lnSpc>
                <a:spcPct val="90000"/>
              </a:lnSpc>
              <a:spcBef>
                <a:spcPts val="1000"/>
              </a:spcBef>
              <a:spcAft>
                <a:spcPts val="0"/>
              </a:spcAft>
              <a:buClr>
                <a:schemeClr val="dk1"/>
              </a:buClr>
              <a:buSzPts val="2000"/>
              <a:buChar char="•"/>
            </a:pPr>
            <a:r>
              <a:rPr lang="en-US" sz="2000"/>
              <a:t>Two focus groups (each with its own moderator</a:t>
            </a:r>
            <a:endParaRPr sz="2000"/>
          </a:p>
        </p:txBody>
      </p:sp>
      <p:pic>
        <p:nvPicPr>
          <p:cNvPr id="266" name="Google Shape;266;p31"/>
          <p:cNvPicPr preferRelativeResize="0"/>
          <p:nvPr/>
        </p:nvPicPr>
        <p:blipFill rotWithShape="1">
          <a:blip r:embed="rId3">
            <a:alphaModFix/>
          </a:blip>
          <a:srcRect b="0" l="0" r="0" t="0"/>
          <a:stretch/>
        </p:blipFill>
        <p:spPr>
          <a:xfrm>
            <a:off x="5568859" y="5590993"/>
            <a:ext cx="901882" cy="901882"/>
          </a:xfrm>
          <a:prstGeom prst="rect">
            <a:avLst/>
          </a:prstGeom>
          <a:noFill/>
          <a:ln>
            <a:noFill/>
          </a:ln>
        </p:spPr>
      </p:pic>
      <p:pic>
        <p:nvPicPr>
          <p:cNvPr id="267" name="Google Shape;267;p31"/>
          <p:cNvPicPr preferRelativeResize="0"/>
          <p:nvPr/>
        </p:nvPicPr>
        <p:blipFill rotWithShape="1">
          <a:blip r:embed="rId4">
            <a:alphaModFix/>
          </a:blip>
          <a:srcRect b="0" l="0" r="0" t="0"/>
          <a:stretch/>
        </p:blipFill>
        <p:spPr>
          <a:xfrm>
            <a:off x="395252" y="365126"/>
            <a:ext cx="2387861" cy="665816"/>
          </a:xfrm>
          <a:prstGeom prst="rect">
            <a:avLst/>
          </a:prstGeom>
          <a:noFill/>
          <a:ln>
            <a:noFill/>
          </a:ln>
        </p:spPr>
      </p:pic>
      <p:pic>
        <p:nvPicPr>
          <p:cNvPr id="268" name="Google Shape;268;p31"/>
          <p:cNvPicPr preferRelativeResize="0"/>
          <p:nvPr/>
        </p:nvPicPr>
        <p:blipFill rotWithShape="1">
          <a:blip r:embed="rId5">
            <a:alphaModFix/>
          </a:blip>
          <a:srcRect b="0" l="0" r="0" t="0"/>
          <a:stretch/>
        </p:blipFill>
        <p:spPr>
          <a:xfrm>
            <a:off x="10306515" y="372008"/>
            <a:ext cx="1234599" cy="1080274"/>
          </a:xfrm>
          <a:prstGeom prst="rect">
            <a:avLst/>
          </a:prstGeom>
          <a:noFill/>
          <a:ln>
            <a:noFill/>
          </a:ln>
        </p:spPr>
      </p:pic>
    </p:spTree>
  </p:cSld>
  <p:clrMapOvr>
    <a:masterClrMapping/>
  </p:clrMapOvr>
  <mc:AlternateContent>
    <mc:Choice Requires="p14">
      <p:transition spd="slow" p14:dur="3400">
        <p:fade thruBlk="1"/>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32"/>
          <p:cNvSpPr txBox="1"/>
          <p:nvPr>
            <p:ph type="title"/>
          </p:nvPr>
        </p:nvSpPr>
        <p:spPr>
          <a:xfrm>
            <a:off x="1586752" y="788805"/>
            <a:ext cx="9767047" cy="1325561"/>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Calibri"/>
              <a:buNone/>
            </a:pPr>
            <a:r>
              <a:rPr b="1" lang="en-US" sz="3600">
                <a:latin typeface="Calibri"/>
                <a:ea typeface="Calibri"/>
                <a:cs typeface="Calibri"/>
                <a:sym typeface="Calibri"/>
              </a:rPr>
              <a:t>Scope /Types of Focus Group Discussion Cont</a:t>
            </a:r>
            <a:r>
              <a:rPr lang="en-US" sz="3600">
                <a:latin typeface="Calibri"/>
                <a:ea typeface="Calibri"/>
                <a:cs typeface="Calibri"/>
                <a:sym typeface="Calibri"/>
              </a:rPr>
              <a:t>.</a:t>
            </a:r>
            <a:endParaRPr sz="3600">
              <a:latin typeface="Calibri"/>
              <a:ea typeface="Calibri"/>
              <a:cs typeface="Calibri"/>
              <a:sym typeface="Calibri"/>
            </a:endParaRPr>
          </a:p>
        </p:txBody>
      </p:sp>
      <p:sp>
        <p:nvSpPr>
          <p:cNvPr id="274" name="Google Shape;274;p32"/>
          <p:cNvSpPr txBox="1"/>
          <p:nvPr>
            <p:ph idx="1" type="body"/>
          </p:nvPr>
        </p:nvSpPr>
        <p:spPr>
          <a:xfrm>
            <a:off x="838200" y="1825625"/>
            <a:ext cx="10313894" cy="4351338"/>
          </a:xfrm>
          <a:prstGeom prst="rect">
            <a:avLst/>
          </a:prstGeom>
          <a:noFill/>
          <a:ln>
            <a:noFill/>
          </a:ln>
        </p:spPr>
        <p:txBody>
          <a:bodyPr anchorCtr="0" anchor="t" bIns="45700" lIns="91425" spcFirstLastPara="1" rIns="91425" wrap="square" tIns="45700">
            <a:noAutofit/>
          </a:bodyPr>
          <a:lstStyle/>
          <a:p>
            <a:pPr indent="-76200" lvl="0" marL="228600" rtl="0" algn="l">
              <a:lnSpc>
                <a:spcPct val="90000"/>
              </a:lnSpc>
              <a:spcBef>
                <a:spcPts val="0"/>
              </a:spcBef>
              <a:spcAft>
                <a:spcPts val="0"/>
              </a:spcAft>
              <a:buClr>
                <a:schemeClr val="dk1"/>
              </a:buClr>
              <a:buSzPts val="2400"/>
              <a:buNone/>
            </a:pPr>
            <a:r>
              <a:t/>
            </a:r>
            <a:endParaRPr sz="2400"/>
          </a:p>
          <a:p>
            <a:pPr indent="-228600" lvl="0" marL="228600" rtl="0" algn="l">
              <a:lnSpc>
                <a:spcPct val="90000"/>
              </a:lnSpc>
              <a:spcBef>
                <a:spcPts val="1000"/>
              </a:spcBef>
              <a:spcAft>
                <a:spcPts val="0"/>
              </a:spcAft>
              <a:buClr>
                <a:schemeClr val="dk1"/>
              </a:buClr>
              <a:buSzPts val="2400"/>
              <a:buChar char="•"/>
            </a:pPr>
            <a:r>
              <a:rPr lang="en-US" sz="2400"/>
              <a:t>Dual Moderator Focus Group: Two moderators collaborate in this type of focus group</a:t>
            </a:r>
            <a:endParaRPr/>
          </a:p>
          <a:p>
            <a:pPr indent="-228600" lvl="0" marL="228600" rtl="0" algn="l">
              <a:lnSpc>
                <a:spcPct val="90000"/>
              </a:lnSpc>
              <a:spcBef>
                <a:spcPts val="1000"/>
              </a:spcBef>
              <a:spcAft>
                <a:spcPts val="0"/>
              </a:spcAft>
              <a:buClr>
                <a:schemeClr val="dk1"/>
              </a:buClr>
              <a:buSzPts val="2400"/>
              <a:buChar char="•"/>
            </a:pPr>
            <a:r>
              <a:rPr lang="en-US" sz="2400"/>
              <a:t>Respondent focus group: one or more of the focus group respondents temporarily assumes the role of moderator</a:t>
            </a:r>
            <a:endParaRPr/>
          </a:p>
          <a:p>
            <a:pPr indent="-228600" lvl="0" marL="228600" rtl="0" algn="l">
              <a:lnSpc>
                <a:spcPct val="90000"/>
              </a:lnSpc>
              <a:spcBef>
                <a:spcPts val="1000"/>
              </a:spcBef>
              <a:spcAft>
                <a:spcPts val="0"/>
              </a:spcAft>
              <a:buClr>
                <a:schemeClr val="dk1"/>
              </a:buClr>
              <a:buSzPts val="2400"/>
              <a:buChar char="•"/>
            </a:pPr>
            <a:r>
              <a:rPr lang="en-US" sz="2400"/>
              <a:t>Remote Focus Group </a:t>
            </a:r>
            <a:endParaRPr/>
          </a:p>
          <a:p>
            <a:pPr indent="-228600" lvl="0" marL="228600" rtl="0" algn="l">
              <a:lnSpc>
                <a:spcPct val="90000"/>
              </a:lnSpc>
              <a:spcBef>
                <a:spcPts val="1000"/>
              </a:spcBef>
              <a:spcAft>
                <a:spcPts val="0"/>
              </a:spcAft>
              <a:buClr>
                <a:schemeClr val="dk1"/>
              </a:buClr>
              <a:buSzPts val="2400"/>
              <a:buChar char="•"/>
            </a:pPr>
            <a:r>
              <a:rPr lang="en-US" sz="2400"/>
              <a:t>Using a teleconference or online format, a remote focus group can gather participants from locations that might otherwise be restricted</a:t>
            </a:r>
            <a:endParaRPr/>
          </a:p>
        </p:txBody>
      </p:sp>
      <p:pic>
        <p:nvPicPr>
          <p:cNvPr id="275" name="Google Shape;275;p32"/>
          <p:cNvPicPr preferRelativeResize="0"/>
          <p:nvPr/>
        </p:nvPicPr>
        <p:blipFill rotWithShape="1">
          <a:blip r:embed="rId3">
            <a:alphaModFix/>
          </a:blip>
          <a:srcRect b="0" l="0" r="0" t="0"/>
          <a:stretch/>
        </p:blipFill>
        <p:spPr>
          <a:xfrm>
            <a:off x="5645059" y="5590993"/>
            <a:ext cx="901882" cy="901882"/>
          </a:xfrm>
          <a:prstGeom prst="rect">
            <a:avLst/>
          </a:prstGeom>
          <a:noFill/>
          <a:ln>
            <a:noFill/>
          </a:ln>
        </p:spPr>
      </p:pic>
      <p:pic>
        <p:nvPicPr>
          <p:cNvPr id="276" name="Google Shape;276;p32"/>
          <p:cNvPicPr preferRelativeResize="0"/>
          <p:nvPr/>
        </p:nvPicPr>
        <p:blipFill rotWithShape="1">
          <a:blip r:embed="rId4">
            <a:alphaModFix/>
          </a:blip>
          <a:srcRect b="0" l="0" r="0" t="0"/>
          <a:stretch/>
        </p:blipFill>
        <p:spPr>
          <a:xfrm>
            <a:off x="395252" y="365126"/>
            <a:ext cx="2387861" cy="665816"/>
          </a:xfrm>
          <a:prstGeom prst="rect">
            <a:avLst/>
          </a:prstGeom>
          <a:noFill/>
          <a:ln>
            <a:noFill/>
          </a:ln>
        </p:spPr>
      </p:pic>
      <p:pic>
        <p:nvPicPr>
          <p:cNvPr id="277" name="Google Shape;277;p32"/>
          <p:cNvPicPr preferRelativeResize="0"/>
          <p:nvPr/>
        </p:nvPicPr>
        <p:blipFill rotWithShape="1">
          <a:blip r:embed="rId5">
            <a:alphaModFix/>
          </a:blip>
          <a:srcRect b="0" l="0" r="0" t="0"/>
          <a:stretch/>
        </p:blipFill>
        <p:spPr>
          <a:xfrm>
            <a:off x="10494774" y="248667"/>
            <a:ext cx="1234599" cy="10802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5"/>
          <p:cNvSpPr txBox="1"/>
          <p:nvPr>
            <p:ph type="ctrTitle"/>
          </p:nvPr>
        </p:nvSpPr>
        <p:spPr>
          <a:xfrm>
            <a:off x="2438399" y="1013012"/>
            <a:ext cx="7575178" cy="587188"/>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Calibri"/>
              <a:buNone/>
            </a:pPr>
            <a:r>
              <a:rPr b="1" lang="en-US" sz="3200">
                <a:latin typeface="Calibri"/>
                <a:ea typeface="Calibri"/>
                <a:cs typeface="Calibri"/>
                <a:sym typeface="Calibri"/>
              </a:rPr>
              <a:t>Outline </a:t>
            </a:r>
            <a:endParaRPr b="1" sz="3200">
              <a:latin typeface="Calibri"/>
              <a:ea typeface="Calibri"/>
              <a:cs typeface="Calibri"/>
              <a:sym typeface="Calibri"/>
            </a:endParaRPr>
          </a:p>
        </p:txBody>
      </p:sp>
      <p:sp>
        <p:nvSpPr>
          <p:cNvPr id="111" name="Google Shape;111;p15"/>
          <p:cNvSpPr txBox="1"/>
          <p:nvPr>
            <p:ph idx="1" type="subTitle"/>
          </p:nvPr>
        </p:nvSpPr>
        <p:spPr>
          <a:xfrm>
            <a:off x="1775012" y="2912873"/>
            <a:ext cx="8892988" cy="2344927"/>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t/>
            </a:r>
            <a:endParaRPr/>
          </a:p>
          <a:p>
            <a:pPr indent="0" lvl="0" marL="0" rtl="0" algn="ctr">
              <a:lnSpc>
                <a:spcPct val="90000"/>
              </a:lnSpc>
              <a:spcBef>
                <a:spcPts val="1000"/>
              </a:spcBef>
              <a:spcAft>
                <a:spcPts val="0"/>
              </a:spcAft>
              <a:buClr>
                <a:schemeClr val="dk1"/>
              </a:buClr>
              <a:buSzPts val="2400"/>
              <a:buNone/>
            </a:pPr>
            <a:r>
              <a:t/>
            </a:r>
            <a:endParaRPr/>
          </a:p>
          <a:p>
            <a:pPr indent="0" lvl="0" marL="0" rtl="0" algn="ctr">
              <a:lnSpc>
                <a:spcPct val="90000"/>
              </a:lnSpc>
              <a:spcBef>
                <a:spcPts val="1000"/>
              </a:spcBef>
              <a:spcAft>
                <a:spcPts val="0"/>
              </a:spcAft>
              <a:buClr>
                <a:schemeClr val="dk1"/>
              </a:buClr>
              <a:buSzPts val="2400"/>
              <a:buNone/>
            </a:pPr>
            <a:r>
              <a:t/>
            </a:r>
            <a:endParaRPr/>
          </a:p>
        </p:txBody>
      </p:sp>
      <p:pic>
        <p:nvPicPr>
          <p:cNvPr id="112" name="Google Shape;112;p15"/>
          <p:cNvPicPr preferRelativeResize="0"/>
          <p:nvPr/>
        </p:nvPicPr>
        <p:blipFill rotWithShape="1">
          <a:blip r:embed="rId3">
            <a:alphaModFix/>
          </a:blip>
          <a:srcRect b="0" l="0" r="0" t="0"/>
          <a:stretch/>
        </p:blipFill>
        <p:spPr>
          <a:xfrm>
            <a:off x="486678" y="519953"/>
            <a:ext cx="2489603" cy="694185"/>
          </a:xfrm>
          <a:prstGeom prst="rect">
            <a:avLst/>
          </a:prstGeom>
          <a:noFill/>
          <a:ln>
            <a:noFill/>
          </a:ln>
        </p:spPr>
      </p:pic>
      <p:pic>
        <p:nvPicPr>
          <p:cNvPr id="113" name="Google Shape;113;p15"/>
          <p:cNvPicPr preferRelativeResize="0"/>
          <p:nvPr/>
        </p:nvPicPr>
        <p:blipFill rotWithShape="1">
          <a:blip r:embed="rId4">
            <a:alphaModFix/>
          </a:blip>
          <a:srcRect b="0" l="0" r="0" t="0"/>
          <a:stretch/>
        </p:blipFill>
        <p:spPr>
          <a:xfrm>
            <a:off x="10306515" y="372008"/>
            <a:ext cx="1234599" cy="1080274"/>
          </a:xfrm>
          <a:prstGeom prst="rect">
            <a:avLst/>
          </a:prstGeom>
          <a:noFill/>
          <a:ln>
            <a:noFill/>
          </a:ln>
        </p:spPr>
      </p:pic>
      <p:pic>
        <p:nvPicPr>
          <p:cNvPr id="114" name="Google Shape;114;p15"/>
          <p:cNvPicPr preferRelativeResize="0"/>
          <p:nvPr/>
        </p:nvPicPr>
        <p:blipFill rotWithShape="1">
          <a:blip r:embed="rId5">
            <a:alphaModFix/>
          </a:blip>
          <a:srcRect b="0" l="0" r="0" t="0"/>
          <a:stretch/>
        </p:blipFill>
        <p:spPr>
          <a:xfrm>
            <a:off x="10241247" y="5684255"/>
            <a:ext cx="901882" cy="901882"/>
          </a:xfrm>
          <a:prstGeom prst="rect">
            <a:avLst/>
          </a:prstGeom>
          <a:noFill/>
          <a:ln>
            <a:noFill/>
          </a:ln>
        </p:spPr>
      </p:pic>
      <p:pic>
        <p:nvPicPr>
          <p:cNvPr id="115" name="Google Shape;115;p15"/>
          <p:cNvPicPr preferRelativeResize="0"/>
          <p:nvPr/>
        </p:nvPicPr>
        <p:blipFill rotWithShape="1">
          <a:blip r:embed="rId6">
            <a:alphaModFix/>
          </a:blip>
          <a:srcRect b="0" l="0" r="0" t="0"/>
          <a:stretch/>
        </p:blipFill>
        <p:spPr>
          <a:xfrm>
            <a:off x="9607771" y="4327315"/>
            <a:ext cx="2217263" cy="365527"/>
          </a:xfrm>
          <a:prstGeom prst="rect">
            <a:avLst/>
          </a:prstGeom>
          <a:noFill/>
          <a:ln>
            <a:noFill/>
          </a:ln>
        </p:spPr>
      </p:pic>
      <p:pic>
        <p:nvPicPr>
          <p:cNvPr id="116" name="Google Shape;116;p15"/>
          <p:cNvPicPr preferRelativeResize="0"/>
          <p:nvPr/>
        </p:nvPicPr>
        <p:blipFill rotWithShape="1">
          <a:blip r:embed="rId7">
            <a:alphaModFix/>
          </a:blip>
          <a:srcRect b="0" l="0" r="0" t="0"/>
          <a:stretch/>
        </p:blipFill>
        <p:spPr>
          <a:xfrm>
            <a:off x="10793752" y="2475152"/>
            <a:ext cx="663388" cy="892416"/>
          </a:xfrm>
          <a:prstGeom prst="rect">
            <a:avLst/>
          </a:prstGeom>
          <a:noFill/>
          <a:ln>
            <a:noFill/>
          </a:ln>
        </p:spPr>
      </p:pic>
      <p:pic>
        <p:nvPicPr>
          <p:cNvPr id="117" name="Google Shape;117;p15"/>
          <p:cNvPicPr preferRelativeResize="0"/>
          <p:nvPr/>
        </p:nvPicPr>
        <p:blipFill rotWithShape="1">
          <a:blip r:embed="rId8">
            <a:alphaModFix/>
          </a:blip>
          <a:srcRect b="0" l="0" r="0" t="0"/>
          <a:stretch/>
        </p:blipFill>
        <p:spPr>
          <a:xfrm>
            <a:off x="126346" y="2674729"/>
            <a:ext cx="1880908" cy="793677"/>
          </a:xfrm>
          <a:prstGeom prst="rect">
            <a:avLst/>
          </a:prstGeom>
          <a:noFill/>
          <a:ln>
            <a:noFill/>
          </a:ln>
        </p:spPr>
      </p:pic>
      <p:pic>
        <p:nvPicPr>
          <p:cNvPr id="118" name="Google Shape;118;p15"/>
          <p:cNvPicPr preferRelativeResize="0"/>
          <p:nvPr/>
        </p:nvPicPr>
        <p:blipFill rotWithShape="1">
          <a:blip r:embed="rId9">
            <a:alphaModFix/>
          </a:blip>
          <a:srcRect b="0" l="0" r="0" t="0"/>
          <a:stretch/>
        </p:blipFill>
        <p:spPr>
          <a:xfrm>
            <a:off x="404756" y="3919930"/>
            <a:ext cx="816068" cy="941017"/>
          </a:xfrm>
          <a:prstGeom prst="rect">
            <a:avLst/>
          </a:prstGeom>
          <a:noFill/>
          <a:ln>
            <a:noFill/>
          </a:ln>
        </p:spPr>
      </p:pic>
      <p:pic>
        <p:nvPicPr>
          <p:cNvPr id="119" name="Google Shape;119;p15"/>
          <p:cNvPicPr preferRelativeResize="0"/>
          <p:nvPr/>
        </p:nvPicPr>
        <p:blipFill rotWithShape="1">
          <a:blip r:embed="rId10">
            <a:alphaModFix/>
          </a:blip>
          <a:srcRect b="0" l="0" r="0" t="0"/>
          <a:stretch/>
        </p:blipFill>
        <p:spPr>
          <a:xfrm>
            <a:off x="404756" y="5815904"/>
            <a:ext cx="707799" cy="638581"/>
          </a:xfrm>
          <a:prstGeom prst="rect">
            <a:avLst/>
          </a:prstGeom>
          <a:noFill/>
          <a:ln>
            <a:noFill/>
          </a:ln>
        </p:spPr>
      </p:pic>
      <p:sp>
        <p:nvSpPr>
          <p:cNvPr id="120" name="Google Shape;120;p15"/>
          <p:cNvSpPr txBox="1"/>
          <p:nvPr/>
        </p:nvSpPr>
        <p:spPr>
          <a:xfrm>
            <a:off x="2976281" y="2000538"/>
            <a:ext cx="6163322" cy="427809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600" u="none" cap="none" strike="noStrike">
                <a:solidFill>
                  <a:schemeClr val="dk1"/>
                </a:solidFill>
                <a:latin typeface="Calibri"/>
                <a:ea typeface="Calibri"/>
                <a:cs typeface="Calibri"/>
                <a:sym typeface="Calibri"/>
              </a:rPr>
              <a:t>Nuhu Gapsiso  quick overview</a:t>
            </a:r>
            <a:endParaRPr/>
          </a:p>
          <a:p>
            <a:pPr indent="0" lvl="0" marL="0" marR="0" rtl="0" algn="l">
              <a:spcBef>
                <a:spcPts val="0"/>
              </a:spcBef>
              <a:spcAft>
                <a:spcPts val="0"/>
              </a:spcAft>
              <a:buNone/>
            </a:pPr>
            <a:br>
              <a:rPr lang="en-US" sz="1600">
                <a:solidFill>
                  <a:schemeClr val="dk1"/>
                </a:solidFill>
                <a:latin typeface="Calibri"/>
                <a:ea typeface="Calibri"/>
                <a:cs typeface="Calibri"/>
                <a:sym typeface="Calibri"/>
              </a:rPr>
            </a:b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lang="en-US" sz="1600">
                <a:solidFill>
                  <a:schemeClr val="dk1"/>
                </a:solidFill>
                <a:latin typeface="Calibri"/>
                <a:ea typeface="Calibri"/>
                <a:cs typeface="Calibri"/>
                <a:sym typeface="Calibri"/>
              </a:rPr>
              <a:t>1st Panelist - Dr. Raheemat Adeniran - Qualitative Content Analysis</a:t>
            </a:r>
            <a:endParaRPr/>
          </a:p>
          <a:p>
            <a:pPr indent="0" lvl="0" marL="0" marR="0" rtl="0" algn="l">
              <a:spcBef>
                <a:spcPts val="0"/>
              </a:spcBef>
              <a:spcAft>
                <a:spcPts val="0"/>
              </a:spcAft>
              <a:buNone/>
            </a:pPr>
            <a:br>
              <a:rPr lang="en-US" sz="1600">
                <a:solidFill>
                  <a:schemeClr val="dk1"/>
                </a:solidFill>
                <a:latin typeface="Calibri"/>
                <a:ea typeface="Calibri"/>
                <a:cs typeface="Calibri"/>
                <a:sym typeface="Calibri"/>
              </a:rPr>
            </a:b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lang="en-US" sz="1600">
                <a:solidFill>
                  <a:schemeClr val="dk1"/>
                </a:solidFill>
                <a:latin typeface="Calibri"/>
                <a:ea typeface="Calibri"/>
                <a:cs typeface="Calibri"/>
                <a:sym typeface="Calibri"/>
              </a:rPr>
              <a:t>2nd Panelist - Dr. Nuhu Gapsiso - Focus Group Discussions</a:t>
            </a:r>
            <a:endParaRPr/>
          </a:p>
          <a:p>
            <a:pPr indent="0" lvl="0" marL="0" marR="0" rtl="0" algn="l">
              <a:spcBef>
                <a:spcPts val="0"/>
              </a:spcBef>
              <a:spcAft>
                <a:spcPts val="0"/>
              </a:spcAft>
              <a:buNone/>
            </a:pPr>
            <a:br>
              <a:rPr lang="en-US" sz="1600">
                <a:solidFill>
                  <a:schemeClr val="dk1"/>
                </a:solidFill>
                <a:latin typeface="Calibri"/>
                <a:ea typeface="Calibri"/>
                <a:cs typeface="Calibri"/>
                <a:sym typeface="Calibri"/>
              </a:rPr>
            </a:b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lang="en-US" sz="1600">
                <a:solidFill>
                  <a:schemeClr val="dk1"/>
                </a:solidFill>
                <a:latin typeface="Calibri"/>
                <a:ea typeface="Calibri"/>
                <a:cs typeface="Calibri"/>
                <a:sym typeface="Calibri"/>
              </a:rPr>
              <a:t>3rd Panelist - Dr  Ruqayyah Aliyu - In-depth Personal Interviews </a:t>
            </a:r>
            <a:endParaRPr/>
          </a:p>
          <a:p>
            <a:pPr indent="0" lvl="0" marL="0" marR="0" rtl="0" algn="l">
              <a:spcBef>
                <a:spcPts val="0"/>
              </a:spcBef>
              <a:spcAft>
                <a:spcPts val="0"/>
              </a:spcAft>
              <a:buNone/>
            </a:pPr>
            <a:br>
              <a:rPr lang="en-US" sz="1600">
                <a:solidFill>
                  <a:schemeClr val="dk1"/>
                </a:solidFill>
                <a:latin typeface="Calibri"/>
                <a:ea typeface="Calibri"/>
                <a:cs typeface="Calibri"/>
                <a:sym typeface="Calibri"/>
              </a:rPr>
            </a:b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lang="en-US" sz="1600">
                <a:solidFill>
                  <a:schemeClr val="dk1"/>
                </a:solidFill>
                <a:latin typeface="Calibri"/>
                <a:ea typeface="Calibri"/>
                <a:cs typeface="Calibri"/>
                <a:sym typeface="Calibri"/>
              </a:rPr>
              <a:t>4th Panelist - Dr. Karen Amaka Okigbo - Ethnography</a:t>
            </a:r>
            <a:endParaRPr/>
          </a:p>
          <a:p>
            <a:pPr indent="0" lvl="0" marL="0" marR="0" rtl="0" algn="l">
              <a:spcBef>
                <a:spcPts val="0"/>
              </a:spcBef>
              <a:spcAft>
                <a:spcPts val="0"/>
              </a:spcAft>
              <a:buNone/>
            </a:pPr>
            <a:br>
              <a:rPr lang="en-US" sz="1600">
                <a:solidFill>
                  <a:schemeClr val="dk1"/>
                </a:solidFill>
                <a:latin typeface="Calibri"/>
                <a:ea typeface="Calibri"/>
                <a:cs typeface="Calibri"/>
                <a:sym typeface="Calibri"/>
              </a:rPr>
            </a:b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lang="en-US" sz="1600">
                <a:solidFill>
                  <a:schemeClr val="dk1"/>
                </a:solidFill>
                <a:latin typeface="Calibri"/>
                <a:ea typeface="Calibri"/>
                <a:cs typeface="Calibri"/>
                <a:sym typeface="Calibri"/>
              </a:rPr>
              <a:t>5th Panel Team - Profs Rotimi William Olatunji and Victor Ayedun-Aluma - Historical Research </a:t>
            </a:r>
            <a:r>
              <a:rPr lang="en-US" sz="1200">
                <a:solidFill>
                  <a:schemeClr val="dk1"/>
                </a:solidFill>
                <a:latin typeface="Calibri"/>
                <a:ea typeface="Calibri"/>
                <a:cs typeface="Calibri"/>
                <a:sym typeface="Calibri"/>
              </a:rPr>
              <a:t>Methods</a:t>
            </a:r>
            <a:endParaRPr/>
          </a:p>
        </p:txBody>
      </p:sp>
      <p:pic>
        <p:nvPicPr>
          <p:cNvPr id="121" name="Google Shape;121;p15"/>
          <p:cNvPicPr preferRelativeResize="0"/>
          <p:nvPr/>
        </p:nvPicPr>
        <p:blipFill rotWithShape="1">
          <a:blip r:embed="rId11">
            <a:alphaModFix/>
          </a:blip>
          <a:srcRect b="0" l="0" r="0" t="0"/>
          <a:stretch/>
        </p:blipFill>
        <p:spPr>
          <a:xfrm>
            <a:off x="643615" y="1719772"/>
            <a:ext cx="678517" cy="79269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33"/>
          <p:cNvSpPr txBox="1"/>
          <p:nvPr>
            <p:ph type="title"/>
          </p:nvPr>
        </p:nvSpPr>
        <p:spPr>
          <a:xfrm>
            <a:off x="1559859" y="959224"/>
            <a:ext cx="8928848" cy="731464"/>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r>
              <a:rPr b="1" lang="en-US" sz="4000">
                <a:latin typeface="Calibri"/>
                <a:ea typeface="Calibri"/>
                <a:cs typeface="Calibri"/>
                <a:sym typeface="Calibri"/>
              </a:rPr>
              <a:t>Scope</a:t>
            </a:r>
            <a:r>
              <a:rPr b="1" lang="en-US">
                <a:latin typeface="Calibri"/>
                <a:ea typeface="Calibri"/>
                <a:cs typeface="Calibri"/>
                <a:sym typeface="Calibri"/>
              </a:rPr>
              <a:t> /</a:t>
            </a:r>
            <a:r>
              <a:rPr b="1" lang="en-US" sz="4000">
                <a:latin typeface="Calibri"/>
                <a:ea typeface="Calibri"/>
                <a:cs typeface="Calibri"/>
                <a:sym typeface="Calibri"/>
              </a:rPr>
              <a:t>Types of Focus Group Discussion Cont</a:t>
            </a:r>
            <a:r>
              <a:rPr b="1" lang="en-US" sz="4000"/>
              <a:t>.</a:t>
            </a:r>
            <a:endParaRPr b="1" sz="4000"/>
          </a:p>
        </p:txBody>
      </p:sp>
      <p:sp>
        <p:nvSpPr>
          <p:cNvPr id="283" name="Google Shape;283;p3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400"/>
              <a:buChar char="•"/>
            </a:pPr>
            <a:r>
              <a:rPr b="1" lang="en-US" sz="2400"/>
              <a:t>Remote Focus Group </a:t>
            </a:r>
            <a:endParaRPr/>
          </a:p>
          <a:p>
            <a:pPr indent="-228600" lvl="0" marL="228600" rtl="0" algn="just">
              <a:lnSpc>
                <a:spcPct val="90000"/>
              </a:lnSpc>
              <a:spcBef>
                <a:spcPts val="1000"/>
              </a:spcBef>
              <a:spcAft>
                <a:spcPts val="0"/>
              </a:spcAft>
              <a:buClr>
                <a:schemeClr val="dk1"/>
              </a:buClr>
              <a:buSzPts val="2400"/>
              <a:buChar char="•"/>
            </a:pPr>
            <a:r>
              <a:rPr lang="en-US" sz="2400"/>
              <a:t>Using a teleconference or online format, a remote focus group can gather participants from locations that might otherwise be restricted. While this type of focus group is not as revealing as a face-to-face encounter because members are not able to respond to body language and communication tone, it can provide an opportunity for anonymity that appeals to some types of respondents. This makes it a good option for companies wanting to explore more personal topics or that have limited time and money to spend on the more in-depth focus group techniques</a:t>
            </a:r>
            <a:endParaRPr sz="2400"/>
          </a:p>
        </p:txBody>
      </p:sp>
      <p:pic>
        <p:nvPicPr>
          <p:cNvPr id="284" name="Google Shape;284;p33"/>
          <p:cNvPicPr preferRelativeResize="0"/>
          <p:nvPr/>
        </p:nvPicPr>
        <p:blipFill rotWithShape="1">
          <a:blip r:embed="rId3">
            <a:alphaModFix/>
          </a:blip>
          <a:srcRect b="0" l="0" r="0" t="0"/>
          <a:stretch/>
        </p:blipFill>
        <p:spPr>
          <a:xfrm>
            <a:off x="5645059" y="5590993"/>
            <a:ext cx="901882" cy="901882"/>
          </a:xfrm>
          <a:prstGeom prst="rect">
            <a:avLst/>
          </a:prstGeom>
          <a:noFill/>
          <a:ln>
            <a:noFill/>
          </a:ln>
        </p:spPr>
      </p:pic>
      <p:pic>
        <p:nvPicPr>
          <p:cNvPr id="285" name="Google Shape;285;p33"/>
          <p:cNvPicPr preferRelativeResize="0"/>
          <p:nvPr/>
        </p:nvPicPr>
        <p:blipFill rotWithShape="1">
          <a:blip r:embed="rId4">
            <a:alphaModFix/>
          </a:blip>
          <a:srcRect b="0" l="0" r="0" t="0"/>
          <a:stretch/>
        </p:blipFill>
        <p:spPr>
          <a:xfrm>
            <a:off x="10306515" y="372008"/>
            <a:ext cx="1234599" cy="1080274"/>
          </a:xfrm>
          <a:prstGeom prst="rect">
            <a:avLst/>
          </a:prstGeom>
          <a:noFill/>
          <a:ln>
            <a:noFill/>
          </a:ln>
        </p:spPr>
      </p:pic>
      <p:pic>
        <p:nvPicPr>
          <p:cNvPr id="286" name="Google Shape;286;p33"/>
          <p:cNvPicPr preferRelativeResize="0"/>
          <p:nvPr/>
        </p:nvPicPr>
        <p:blipFill rotWithShape="1">
          <a:blip r:embed="rId5">
            <a:alphaModFix/>
          </a:blip>
          <a:srcRect b="0" l="0" r="0" t="0"/>
          <a:stretch/>
        </p:blipFill>
        <p:spPr>
          <a:xfrm>
            <a:off x="395252" y="365126"/>
            <a:ext cx="2387861" cy="66581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34"/>
          <p:cNvSpPr txBox="1"/>
          <p:nvPr>
            <p:ph type="title"/>
          </p:nvPr>
        </p:nvSpPr>
        <p:spPr>
          <a:xfrm>
            <a:off x="1559859" y="959224"/>
            <a:ext cx="8928848" cy="731464"/>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000"/>
              <a:buFont typeface="Calibri"/>
              <a:buNone/>
            </a:pPr>
            <a:r>
              <a:rPr b="1" lang="en-US" sz="4000">
                <a:latin typeface="Calibri"/>
                <a:ea typeface="Calibri"/>
                <a:cs typeface="Calibri"/>
                <a:sym typeface="Calibri"/>
              </a:rPr>
              <a:t>Specific Types of FGD Groups</a:t>
            </a:r>
            <a:endParaRPr b="1" sz="4000">
              <a:latin typeface="Calibri"/>
              <a:ea typeface="Calibri"/>
              <a:cs typeface="Calibri"/>
              <a:sym typeface="Calibri"/>
            </a:endParaRPr>
          </a:p>
        </p:txBody>
      </p:sp>
      <p:sp>
        <p:nvSpPr>
          <p:cNvPr id="292" name="Google Shape;292;p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just">
              <a:lnSpc>
                <a:spcPct val="90000"/>
              </a:lnSpc>
              <a:spcBef>
                <a:spcPts val="0"/>
              </a:spcBef>
              <a:spcAft>
                <a:spcPts val="0"/>
              </a:spcAft>
              <a:buClr>
                <a:schemeClr val="dk1"/>
              </a:buClr>
              <a:buSzPts val="2800"/>
              <a:buNone/>
            </a:pPr>
            <a:r>
              <a:t/>
            </a:r>
            <a:endParaRPr/>
          </a:p>
          <a:p>
            <a:pPr indent="-228600" lvl="0" marL="228600" rtl="0" algn="just">
              <a:lnSpc>
                <a:spcPct val="90000"/>
              </a:lnSpc>
              <a:spcBef>
                <a:spcPts val="1000"/>
              </a:spcBef>
              <a:spcAft>
                <a:spcPts val="0"/>
              </a:spcAft>
              <a:buClr>
                <a:schemeClr val="dk1"/>
              </a:buClr>
              <a:buSzPts val="2800"/>
              <a:buChar char="•"/>
            </a:pPr>
            <a:r>
              <a:rPr lang="en-US"/>
              <a:t>‘Natural groups’: consist of multiple participants who belong to a pre-existing informal or formal group (e.g. family or kin, co-workers, elderly group, women’s self-help group, neighbourhood club, teachers’ credit association) prior to the study.</a:t>
            </a:r>
            <a:endParaRPr/>
          </a:p>
          <a:p>
            <a:pPr indent="-228600" lvl="0" marL="228600" rtl="0" algn="just">
              <a:lnSpc>
                <a:spcPct val="90000"/>
              </a:lnSpc>
              <a:spcBef>
                <a:spcPts val="1000"/>
              </a:spcBef>
              <a:spcAft>
                <a:spcPts val="0"/>
              </a:spcAft>
              <a:buClr>
                <a:schemeClr val="dk1"/>
              </a:buClr>
              <a:buSzPts val="2800"/>
              <a:buChar char="•"/>
            </a:pPr>
            <a:r>
              <a:rPr lang="en-US"/>
              <a:t>‘Expert groups’: consist of several people who have particularly good and broad expert knowledge and experience of the research topics. Such groups (e.g. nurses from health district centre, ambulance drivers, or drugstore vendors</a:t>
            </a:r>
            <a:endParaRPr/>
          </a:p>
        </p:txBody>
      </p:sp>
      <p:pic>
        <p:nvPicPr>
          <p:cNvPr id="293" name="Google Shape;293;p34"/>
          <p:cNvPicPr preferRelativeResize="0"/>
          <p:nvPr/>
        </p:nvPicPr>
        <p:blipFill rotWithShape="1">
          <a:blip r:embed="rId3">
            <a:alphaModFix/>
          </a:blip>
          <a:srcRect b="0" l="0" r="0" t="0"/>
          <a:stretch/>
        </p:blipFill>
        <p:spPr>
          <a:xfrm>
            <a:off x="5645059" y="5590993"/>
            <a:ext cx="901882" cy="901882"/>
          </a:xfrm>
          <a:prstGeom prst="rect">
            <a:avLst/>
          </a:prstGeom>
          <a:noFill/>
          <a:ln>
            <a:noFill/>
          </a:ln>
        </p:spPr>
      </p:pic>
      <p:pic>
        <p:nvPicPr>
          <p:cNvPr id="294" name="Google Shape;294;p34"/>
          <p:cNvPicPr preferRelativeResize="0"/>
          <p:nvPr/>
        </p:nvPicPr>
        <p:blipFill rotWithShape="1">
          <a:blip r:embed="rId4">
            <a:alphaModFix/>
          </a:blip>
          <a:srcRect b="0" l="0" r="0" t="0"/>
          <a:stretch/>
        </p:blipFill>
        <p:spPr>
          <a:xfrm>
            <a:off x="10306515" y="372008"/>
            <a:ext cx="1234599" cy="1080274"/>
          </a:xfrm>
          <a:prstGeom prst="rect">
            <a:avLst/>
          </a:prstGeom>
          <a:noFill/>
          <a:ln>
            <a:noFill/>
          </a:ln>
        </p:spPr>
      </p:pic>
      <p:pic>
        <p:nvPicPr>
          <p:cNvPr id="295" name="Google Shape;295;p34"/>
          <p:cNvPicPr preferRelativeResize="0"/>
          <p:nvPr/>
        </p:nvPicPr>
        <p:blipFill rotWithShape="1">
          <a:blip r:embed="rId5">
            <a:alphaModFix/>
          </a:blip>
          <a:srcRect b="0" l="0" r="0" t="0"/>
          <a:stretch/>
        </p:blipFill>
        <p:spPr>
          <a:xfrm>
            <a:off x="395252" y="365126"/>
            <a:ext cx="2387861" cy="66581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35"/>
          <p:cNvSpPr txBox="1"/>
          <p:nvPr>
            <p:ph type="title"/>
          </p:nvPr>
        </p:nvSpPr>
        <p:spPr>
          <a:xfrm>
            <a:off x="1559859" y="959224"/>
            <a:ext cx="8928848" cy="731464"/>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000"/>
              <a:buFont typeface="Calibri"/>
              <a:buNone/>
            </a:pPr>
            <a:r>
              <a:rPr b="1" lang="en-US" sz="4000">
                <a:latin typeface="Calibri"/>
                <a:ea typeface="Calibri"/>
                <a:cs typeface="Calibri"/>
                <a:sym typeface="Calibri"/>
              </a:rPr>
              <a:t>Participants in Focus Group Discussion</a:t>
            </a:r>
            <a:endParaRPr b="1" sz="4000">
              <a:latin typeface="Calibri"/>
              <a:ea typeface="Calibri"/>
              <a:cs typeface="Calibri"/>
              <a:sym typeface="Calibri"/>
            </a:endParaRPr>
          </a:p>
        </p:txBody>
      </p:sp>
      <p:sp>
        <p:nvSpPr>
          <p:cNvPr id="301" name="Google Shape;301;p3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Multiple participants who share one some common characteristics that are meaningful from the research perspective. </a:t>
            </a:r>
            <a:endParaRPr/>
          </a:p>
          <a:p>
            <a:pPr indent="-228600" lvl="0" marL="228600" rtl="0" algn="just">
              <a:lnSpc>
                <a:spcPct val="90000"/>
              </a:lnSpc>
              <a:spcBef>
                <a:spcPts val="1000"/>
              </a:spcBef>
              <a:spcAft>
                <a:spcPts val="0"/>
              </a:spcAft>
              <a:buClr>
                <a:schemeClr val="dk1"/>
              </a:buClr>
              <a:buSzPts val="2800"/>
              <a:buChar char="•"/>
            </a:pPr>
            <a:r>
              <a:rPr lang="en-US"/>
              <a:t>Participants are typically selected to participate in qualitative research based on transparent criteria, such as </a:t>
            </a:r>
            <a:endParaRPr/>
          </a:p>
          <a:p>
            <a:pPr indent="-228600" lvl="0" marL="228600" rtl="0" algn="just">
              <a:lnSpc>
                <a:spcPct val="90000"/>
              </a:lnSpc>
              <a:spcBef>
                <a:spcPts val="1000"/>
              </a:spcBef>
              <a:spcAft>
                <a:spcPts val="0"/>
              </a:spcAft>
              <a:buClr>
                <a:schemeClr val="dk1"/>
              </a:buClr>
              <a:buSzPts val="2800"/>
              <a:buChar char="•"/>
            </a:pPr>
            <a:r>
              <a:rPr lang="en-US"/>
              <a:t>Their knowledge, </a:t>
            </a:r>
            <a:endParaRPr/>
          </a:p>
          <a:p>
            <a:pPr indent="-228600" lvl="0" marL="228600" rtl="0" algn="just">
              <a:lnSpc>
                <a:spcPct val="90000"/>
              </a:lnSpc>
              <a:spcBef>
                <a:spcPts val="1000"/>
              </a:spcBef>
              <a:spcAft>
                <a:spcPts val="0"/>
              </a:spcAft>
              <a:buClr>
                <a:schemeClr val="dk1"/>
              </a:buClr>
              <a:buSzPts val="2800"/>
              <a:buChar char="•"/>
            </a:pPr>
            <a:r>
              <a:rPr lang="en-US"/>
              <a:t>Life-experience, </a:t>
            </a:r>
            <a:endParaRPr/>
          </a:p>
          <a:p>
            <a:pPr indent="-228600" lvl="0" marL="228600" rtl="0" algn="just">
              <a:lnSpc>
                <a:spcPct val="90000"/>
              </a:lnSpc>
              <a:spcBef>
                <a:spcPts val="1000"/>
              </a:spcBef>
              <a:spcAft>
                <a:spcPts val="0"/>
              </a:spcAft>
              <a:buClr>
                <a:schemeClr val="dk1"/>
              </a:buClr>
              <a:buSzPts val="2800"/>
              <a:buChar char="•"/>
            </a:pPr>
            <a:r>
              <a:rPr lang="en-US"/>
              <a:t>Particular characteristics or </a:t>
            </a:r>
            <a:endParaRPr/>
          </a:p>
          <a:p>
            <a:pPr indent="-228600" lvl="0" marL="228600" rtl="0" algn="just">
              <a:lnSpc>
                <a:spcPct val="90000"/>
              </a:lnSpc>
              <a:spcBef>
                <a:spcPts val="1000"/>
              </a:spcBef>
              <a:spcAft>
                <a:spcPts val="0"/>
              </a:spcAft>
              <a:buClr>
                <a:schemeClr val="dk1"/>
              </a:buClr>
              <a:buSzPts val="2800"/>
              <a:buChar char="•"/>
            </a:pPr>
            <a:r>
              <a:rPr lang="en-US"/>
              <a:t>Role in a group/community (Khan &amp; Manderson 1992).</a:t>
            </a:r>
            <a:endParaRPr/>
          </a:p>
        </p:txBody>
      </p:sp>
      <p:pic>
        <p:nvPicPr>
          <p:cNvPr id="302" name="Google Shape;302;p35"/>
          <p:cNvPicPr preferRelativeResize="0"/>
          <p:nvPr/>
        </p:nvPicPr>
        <p:blipFill rotWithShape="1">
          <a:blip r:embed="rId3">
            <a:alphaModFix/>
          </a:blip>
          <a:srcRect b="0" l="0" r="0" t="0"/>
          <a:stretch/>
        </p:blipFill>
        <p:spPr>
          <a:xfrm>
            <a:off x="4963741" y="5726022"/>
            <a:ext cx="901882" cy="901882"/>
          </a:xfrm>
          <a:prstGeom prst="rect">
            <a:avLst/>
          </a:prstGeom>
          <a:noFill/>
          <a:ln>
            <a:noFill/>
          </a:ln>
        </p:spPr>
      </p:pic>
      <p:pic>
        <p:nvPicPr>
          <p:cNvPr id="303" name="Google Shape;303;p35"/>
          <p:cNvPicPr preferRelativeResize="0"/>
          <p:nvPr/>
        </p:nvPicPr>
        <p:blipFill rotWithShape="1">
          <a:blip r:embed="rId4">
            <a:alphaModFix/>
          </a:blip>
          <a:srcRect b="0" l="0" r="0" t="0"/>
          <a:stretch/>
        </p:blipFill>
        <p:spPr>
          <a:xfrm>
            <a:off x="10306515" y="372008"/>
            <a:ext cx="1234599" cy="1080274"/>
          </a:xfrm>
          <a:prstGeom prst="rect">
            <a:avLst/>
          </a:prstGeom>
          <a:noFill/>
          <a:ln>
            <a:noFill/>
          </a:ln>
        </p:spPr>
      </p:pic>
      <p:pic>
        <p:nvPicPr>
          <p:cNvPr id="304" name="Google Shape;304;p35"/>
          <p:cNvPicPr preferRelativeResize="0"/>
          <p:nvPr/>
        </p:nvPicPr>
        <p:blipFill rotWithShape="1">
          <a:blip r:embed="rId5">
            <a:alphaModFix/>
          </a:blip>
          <a:srcRect b="0" l="0" r="0" t="0"/>
          <a:stretch/>
        </p:blipFill>
        <p:spPr>
          <a:xfrm>
            <a:off x="395252" y="365126"/>
            <a:ext cx="2387861" cy="66581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36"/>
          <p:cNvSpPr txBox="1"/>
          <p:nvPr>
            <p:ph type="title"/>
          </p:nvPr>
        </p:nvSpPr>
        <p:spPr>
          <a:xfrm>
            <a:off x="1559859" y="959224"/>
            <a:ext cx="8928848" cy="731464"/>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000"/>
              <a:buFont typeface="Calibri"/>
              <a:buNone/>
            </a:pPr>
            <a:r>
              <a:rPr b="1" lang="en-US" sz="4000">
                <a:latin typeface="Calibri"/>
                <a:ea typeface="Calibri"/>
                <a:cs typeface="Calibri"/>
                <a:sym typeface="Calibri"/>
              </a:rPr>
              <a:t>Selecting the FGD participants</a:t>
            </a:r>
            <a:endParaRPr b="1" sz="4000">
              <a:latin typeface="Calibri"/>
              <a:ea typeface="Calibri"/>
              <a:cs typeface="Calibri"/>
              <a:sym typeface="Calibri"/>
            </a:endParaRPr>
          </a:p>
        </p:txBody>
      </p:sp>
      <p:pic>
        <p:nvPicPr>
          <p:cNvPr id="310" name="Google Shape;310;p36"/>
          <p:cNvPicPr preferRelativeResize="0"/>
          <p:nvPr/>
        </p:nvPicPr>
        <p:blipFill rotWithShape="1">
          <a:blip r:embed="rId3">
            <a:alphaModFix/>
          </a:blip>
          <a:srcRect b="0" l="0" r="0" t="0"/>
          <a:stretch/>
        </p:blipFill>
        <p:spPr>
          <a:xfrm>
            <a:off x="4775482" y="6082252"/>
            <a:ext cx="728847" cy="728847"/>
          </a:xfrm>
          <a:prstGeom prst="rect">
            <a:avLst/>
          </a:prstGeom>
          <a:noFill/>
          <a:ln>
            <a:noFill/>
          </a:ln>
        </p:spPr>
      </p:pic>
      <p:pic>
        <p:nvPicPr>
          <p:cNvPr id="311" name="Google Shape;311;p36"/>
          <p:cNvPicPr preferRelativeResize="0"/>
          <p:nvPr/>
        </p:nvPicPr>
        <p:blipFill rotWithShape="1">
          <a:blip r:embed="rId4">
            <a:alphaModFix/>
          </a:blip>
          <a:srcRect b="0" l="0" r="0" t="0"/>
          <a:stretch/>
        </p:blipFill>
        <p:spPr>
          <a:xfrm>
            <a:off x="10306515" y="372008"/>
            <a:ext cx="1234599" cy="1080274"/>
          </a:xfrm>
          <a:prstGeom prst="rect">
            <a:avLst/>
          </a:prstGeom>
          <a:noFill/>
          <a:ln>
            <a:noFill/>
          </a:ln>
        </p:spPr>
      </p:pic>
      <p:pic>
        <p:nvPicPr>
          <p:cNvPr id="312" name="Google Shape;312;p36"/>
          <p:cNvPicPr preferRelativeResize="0"/>
          <p:nvPr/>
        </p:nvPicPr>
        <p:blipFill rotWithShape="1">
          <a:blip r:embed="rId5">
            <a:alphaModFix/>
          </a:blip>
          <a:srcRect b="0" l="0" r="0" t="0"/>
          <a:stretch/>
        </p:blipFill>
        <p:spPr>
          <a:xfrm>
            <a:off x="395252" y="365126"/>
            <a:ext cx="2387861" cy="665816"/>
          </a:xfrm>
          <a:prstGeom prst="rect">
            <a:avLst/>
          </a:prstGeom>
          <a:noFill/>
          <a:ln>
            <a:noFill/>
          </a:ln>
        </p:spPr>
      </p:pic>
      <p:pic>
        <p:nvPicPr>
          <p:cNvPr id="313" name="Google Shape;313;p36"/>
          <p:cNvPicPr preferRelativeResize="0"/>
          <p:nvPr>
            <p:ph idx="1" type="body"/>
          </p:nvPr>
        </p:nvPicPr>
        <p:blipFill rotWithShape="1">
          <a:blip r:embed="rId6">
            <a:alphaModFix/>
          </a:blip>
          <a:srcRect b="0" l="0" r="0" t="0"/>
          <a:stretch/>
        </p:blipFill>
        <p:spPr>
          <a:xfrm>
            <a:off x="2312893" y="1690688"/>
            <a:ext cx="7189695" cy="426668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37"/>
          <p:cNvSpPr txBox="1"/>
          <p:nvPr>
            <p:ph type="title"/>
          </p:nvPr>
        </p:nvSpPr>
        <p:spPr>
          <a:xfrm>
            <a:off x="2554941" y="1174375"/>
            <a:ext cx="6606988" cy="97715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a:latin typeface="Calibri"/>
                <a:ea typeface="Calibri"/>
                <a:cs typeface="Calibri"/>
                <a:sym typeface="Calibri"/>
              </a:rPr>
              <a:t>How it is used</a:t>
            </a:r>
            <a:endParaRPr/>
          </a:p>
        </p:txBody>
      </p:sp>
      <p:sp>
        <p:nvSpPr>
          <p:cNvPr id="319" name="Google Shape;319;p3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19050" lvl="0" marL="228600" rtl="0" algn="l">
              <a:lnSpc>
                <a:spcPct val="90000"/>
              </a:lnSpc>
              <a:spcBef>
                <a:spcPts val="0"/>
              </a:spcBef>
              <a:spcAft>
                <a:spcPts val="0"/>
              </a:spcAft>
              <a:buClr>
                <a:schemeClr val="dk1"/>
              </a:buClr>
              <a:buSzPts val="3300"/>
              <a:buNone/>
            </a:pPr>
            <a:r>
              <a:t/>
            </a:r>
            <a:endParaRPr sz="3300"/>
          </a:p>
          <a:p>
            <a:pPr indent="-228600" lvl="0" marL="228600" rtl="0" algn="just">
              <a:lnSpc>
                <a:spcPct val="90000"/>
              </a:lnSpc>
              <a:spcBef>
                <a:spcPts val="1000"/>
              </a:spcBef>
              <a:spcAft>
                <a:spcPts val="0"/>
              </a:spcAft>
              <a:buClr>
                <a:schemeClr val="dk1"/>
              </a:buClr>
              <a:buSzPts val="3300"/>
              <a:buChar char="•"/>
            </a:pPr>
            <a:r>
              <a:rPr lang="en-US" sz="3300"/>
              <a:t>Focus group discussions should be used when you need to understand an issue at a deeper level than you can access with a survey. They are helpful for adding meaning and understanding to existing knowledge, or getting at the “why” and “how” of a topic.</a:t>
            </a:r>
            <a:endParaRPr/>
          </a:p>
        </p:txBody>
      </p:sp>
      <p:pic>
        <p:nvPicPr>
          <p:cNvPr id="320" name="Google Shape;320;p37"/>
          <p:cNvPicPr preferRelativeResize="0"/>
          <p:nvPr/>
        </p:nvPicPr>
        <p:blipFill rotWithShape="1">
          <a:blip r:embed="rId3">
            <a:alphaModFix/>
          </a:blip>
          <a:srcRect b="0" l="0" r="0" t="0"/>
          <a:stretch/>
        </p:blipFill>
        <p:spPr>
          <a:xfrm>
            <a:off x="5645059" y="5590993"/>
            <a:ext cx="901882" cy="901882"/>
          </a:xfrm>
          <a:prstGeom prst="rect">
            <a:avLst/>
          </a:prstGeom>
          <a:noFill/>
          <a:ln>
            <a:noFill/>
          </a:ln>
        </p:spPr>
      </p:pic>
      <p:pic>
        <p:nvPicPr>
          <p:cNvPr id="321" name="Google Shape;321;p37"/>
          <p:cNvPicPr preferRelativeResize="0"/>
          <p:nvPr/>
        </p:nvPicPr>
        <p:blipFill rotWithShape="1">
          <a:blip r:embed="rId4">
            <a:alphaModFix/>
          </a:blip>
          <a:srcRect b="0" l="0" r="0" t="0"/>
          <a:stretch/>
        </p:blipFill>
        <p:spPr>
          <a:xfrm>
            <a:off x="10306515" y="372008"/>
            <a:ext cx="1234599" cy="1080274"/>
          </a:xfrm>
          <a:prstGeom prst="rect">
            <a:avLst/>
          </a:prstGeom>
          <a:noFill/>
          <a:ln>
            <a:noFill/>
          </a:ln>
        </p:spPr>
      </p:pic>
      <p:pic>
        <p:nvPicPr>
          <p:cNvPr id="322" name="Google Shape;322;p37"/>
          <p:cNvPicPr preferRelativeResize="0"/>
          <p:nvPr/>
        </p:nvPicPr>
        <p:blipFill rotWithShape="1">
          <a:blip r:embed="rId5">
            <a:alphaModFix/>
          </a:blip>
          <a:srcRect b="0" l="0" r="0" t="0"/>
          <a:stretch/>
        </p:blipFill>
        <p:spPr>
          <a:xfrm>
            <a:off x="395252" y="365126"/>
            <a:ext cx="2387861" cy="66581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pic>
        <p:nvPicPr>
          <p:cNvPr id="327" name="Google Shape;327;p38"/>
          <p:cNvPicPr preferRelativeResize="0"/>
          <p:nvPr/>
        </p:nvPicPr>
        <p:blipFill rotWithShape="1">
          <a:blip r:embed="rId3">
            <a:alphaModFix/>
          </a:blip>
          <a:srcRect b="0" l="0" r="0" t="0"/>
          <a:stretch/>
        </p:blipFill>
        <p:spPr>
          <a:xfrm>
            <a:off x="10306515" y="372008"/>
            <a:ext cx="1234599" cy="1080274"/>
          </a:xfrm>
          <a:prstGeom prst="rect">
            <a:avLst/>
          </a:prstGeom>
          <a:noFill/>
          <a:ln>
            <a:noFill/>
          </a:ln>
        </p:spPr>
      </p:pic>
      <p:pic>
        <p:nvPicPr>
          <p:cNvPr id="328" name="Google Shape;328;p38"/>
          <p:cNvPicPr preferRelativeResize="0"/>
          <p:nvPr/>
        </p:nvPicPr>
        <p:blipFill rotWithShape="1">
          <a:blip r:embed="rId4">
            <a:alphaModFix/>
          </a:blip>
          <a:srcRect b="0" l="0" r="0" t="0"/>
          <a:stretch/>
        </p:blipFill>
        <p:spPr>
          <a:xfrm>
            <a:off x="395252" y="365126"/>
            <a:ext cx="2387861" cy="665816"/>
          </a:xfrm>
          <a:prstGeom prst="rect">
            <a:avLst/>
          </a:prstGeom>
          <a:noFill/>
          <a:ln>
            <a:noFill/>
          </a:ln>
        </p:spPr>
      </p:pic>
      <p:pic>
        <p:nvPicPr>
          <p:cNvPr id="329" name="Google Shape;329;p38"/>
          <p:cNvPicPr preferRelativeResize="0"/>
          <p:nvPr/>
        </p:nvPicPr>
        <p:blipFill rotWithShape="1">
          <a:blip r:embed="rId5">
            <a:alphaModFix/>
          </a:blip>
          <a:srcRect b="0" l="0" r="0" t="0"/>
          <a:stretch/>
        </p:blipFill>
        <p:spPr>
          <a:xfrm>
            <a:off x="4821195" y="6010837"/>
            <a:ext cx="753035" cy="753035"/>
          </a:xfrm>
          <a:prstGeom prst="rect">
            <a:avLst/>
          </a:prstGeom>
          <a:noFill/>
          <a:ln>
            <a:noFill/>
          </a:ln>
        </p:spPr>
      </p:pic>
      <p:sp>
        <p:nvSpPr>
          <p:cNvPr id="330" name="Google Shape;330;p38"/>
          <p:cNvSpPr txBox="1"/>
          <p:nvPr/>
        </p:nvSpPr>
        <p:spPr>
          <a:xfrm>
            <a:off x="1846730" y="815788"/>
            <a:ext cx="8256494" cy="942658"/>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4400"/>
              <a:buFont typeface="Calibri"/>
              <a:buNone/>
            </a:pPr>
            <a:r>
              <a:rPr b="1" lang="en-US" sz="4400">
                <a:solidFill>
                  <a:schemeClr val="dk1"/>
                </a:solidFill>
                <a:latin typeface="Calibri"/>
                <a:ea typeface="Calibri"/>
                <a:cs typeface="Calibri"/>
                <a:sym typeface="Calibri"/>
              </a:rPr>
              <a:t>Keys to successful FGD</a:t>
            </a:r>
            <a:endParaRPr/>
          </a:p>
        </p:txBody>
      </p:sp>
      <p:pic>
        <p:nvPicPr>
          <p:cNvPr id="331" name="Google Shape;331;p38"/>
          <p:cNvPicPr preferRelativeResize="0"/>
          <p:nvPr/>
        </p:nvPicPr>
        <p:blipFill rotWithShape="1">
          <a:blip r:embed="rId6">
            <a:alphaModFix/>
          </a:blip>
          <a:srcRect b="0" l="0" r="0" t="0"/>
          <a:stretch/>
        </p:blipFill>
        <p:spPr>
          <a:xfrm>
            <a:off x="2195818" y="1627095"/>
            <a:ext cx="7252982" cy="4262718"/>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39"/>
          <p:cNvSpPr txBox="1"/>
          <p:nvPr>
            <p:ph type="title"/>
          </p:nvPr>
        </p:nvSpPr>
        <p:spPr>
          <a:xfrm>
            <a:off x="2554941" y="1174376"/>
            <a:ext cx="6606988" cy="744072"/>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a:latin typeface="Calibri"/>
                <a:ea typeface="Calibri"/>
                <a:cs typeface="Calibri"/>
                <a:sym typeface="Calibri"/>
              </a:rPr>
              <a:t>Conduct of FGD</a:t>
            </a:r>
            <a:endParaRPr/>
          </a:p>
        </p:txBody>
      </p:sp>
      <p:sp>
        <p:nvSpPr>
          <p:cNvPr id="337" name="Google Shape;337;p3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92500" lnSpcReduction="10000"/>
          </a:bodyPr>
          <a:lstStyle/>
          <a:p>
            <a:pPr indent="-34797" lvl="0" marL="228600" rtl="0" algn="l">
              <a:lnSpc>
                <a:spcPct val="90000"/>
              </a:lnSpc>
              <a:spcBef>
                <a:spcPts val="0"/>
              </a:spcBef>
              <a:spcAft>
                <a:spcPts val="0"/>
              </a:spcAft>
              <a:buClr>
                <a:schemeClr val="dk1"/>
              </a:buClr>
              <a:buSzPct val="100000"/>
              <a:buNone/>
            </a:pPr>
            <a:r>
              <a:t/>
            </a:r>
            <a:endParaRPr sz="3300"/>
          </a:p>
          <a:p>
            <a:pPr indent="-228600" lvl="0" marL="228600" rtl="0" algn="just">
              <a:lnSpc>
                <a:spcPct val="90000"/>
              </a:lnSpc>
              <a:spcBef>
                <a:spcPts val="1000"/>
              </a:spcBef>
              <a:spcAft>
                <a:spcPts val="0"/>
              </a:spcAft>
              <a:buClr>
                <a:schemeClr val="dk1"/>
              </a:buClr>
              <a:buSzPct val="100000"/>
              <a:buChar char="•"/>
            </a:pPr>
            <a:r>
              <a:rPr lang="en-US" sz="2600"/>
              <a:t>The quality of an FGD depends on the experience and skills of the moderator” (Lewis 2003). </a:t>
            </a:r>
            <a:endParaRPr/>
          </a:p>
          <a:p>
            <a:pPr indent="-228600" lvl="0" marL="228600" rtl="0" algn="just">
              <a:lnSpc>
                <a:spcPct val="90000"/>
              </a:lnSpc>
              <a:spcBef>
                <a:spcPts val="1000"/>
              </a:spcBef>
              <a:spcAft>
                <a:spcPts val="0"/>
              </a:spcAft>
              <a:buClr>
                <a:schemeClr val="dk1"/>
              </a:buClr>
              <a:buSzPct val="100000"/>
              <a:buChar char="•"/>
            </a:pPr>
            <a:r>
              <a:rPr lang="en-US" sz="2600"/>
              <a:t>His/her role is to ensure that the discussion topic is clearly introduced and thoroughly addressed</a:t>
            </a:r>
            <a:endParaRPr/>
          </a:p>
          <a:p>
            <a:pPr indent="-228600" lvl="0" marL="228600" rtl="0" algn="just">
              <a:lnSpc>
                <a:spcPct val="90000"/>
              </a:lnSpc>
              <a:spcBef>
                <a:spcPts val="1000"/>
              </a:spcBef>
              <a:spcAft>
                <a:spcPts val="0"/>
              </a:spcAft>
              <a:buClr>
                <a:schemeClr val="dk1"/>
              </a:buClr>
              <a:buSzPct val="100000"/>
              <a:buChar char="•"/>
            </a:pPr>
            <a:r>
              <a:rPr lang="en-US" sz="2600"/>
              <a:t>, and that the discussion is balanced and inclusive. </a:t>
            </a:r>
            <a:endParaRPr/>
          </a:p>
          <a:p>
            <a:pPr indent="-228600" lvl="0" marL="228600" rtl="0" algn="just">
              <a:lnSpc>
                <a:spcPct val="90000"/>
              </a:lnSpc>
              <a:spcBef>
                <a:spcPts val="1000"/>
              </a:spcBef>
              <a:spcAft>
                <a:spcPts val="0"/>
              </a:spcAft>
              <a:buClr>
                <a:schemeClr val="dk1"/>
              </a:buClr>
              <a:buSzPct val="100000"/>
              <a:buChar char="•"/>
            </a:pPr>
            <a:r>
              <a:rPr lang="en-US" sz="2600"/>
              <a:t>Despite this crucial role, the moderator should avoid dominating the group and expressing his/her own judgments.. </a:t>
            </a:r>
            <a:endParaRPr/>
          </a:p>
          <a:p>
            <a:pPr indent="-228600" lvl="0" marL="228600" rtl="0" algn="just">
              <a:lnSpc>
                <a:spcPct val="90000"/>
              </a:lnSpc>
              <a:spcBef>
                <a:spcPts val="1000"/>
              </a:spcBef>
              <a:spcAft>
                <a:spcPts val="0"/>
              </a:spcAft>
              <a:buClr>
                <a:schemeClr val="dk1"/>
              </a:buClr>
              <a:buSzPct val="100000"/>
              <a:buChar char="•"/>
            </a:pPr>
            <a:r>
              <a:rPr lang="en-US" sz="2600"/>
              <a:t>Ideally, the moderator should be able to establish a group dynamic in which participants discuss topics from the discussion guide among themselves, (Silverman 2006).</a:t>
            </a:r>
            <a:endParaRPr sz="2600"/>
          </a:p>
        </p:txBody>
      </p:sp>
      <p:pic>
        <p:nvPicPr>
          <p:cNvPr id="338" name="Google Shape;338;p39"/>
          <p:cNvPicPr preferRelativeResize="0"/>
          <p:nvPr/>
        </p:nvPicPr>
        <p:blipFill rotWithShape="1">
          <a:blip r:embed="rId3">
            <a:alphaModFix/>
          </a:blip>
          <a:srcRect b="0" l="0" r="0" t="0"/>
          <a:stretch/>
        </p:blipFill>
        <p:spPr>
          <a:xfrm>
            <a:off x="5645059" y="5590993"/>
            <a:ext cx="901882" cy="901882"/>
          </a:xfrm>
          <a:prstGeom prst="rect">
            <a:avLst/>
          </a:prstGeom>
          <a:noFill/>
          <a:ln>
            <a:noFill/>
          </a:ln>
        </p:spPr>
      </p:pic>
      <p:pic>
        <p:nvPicPr>
          <p:cNvPr id="339" name="Google Shape;339;p39"/>
          <p:cNvPicPr preferRelativeResize="0"/>
          <p:nvPr/>
        </p:nvPicPr>
        <p:blipFill rotWithShape="1">
          <a:blip r:embed="rId4">
            <a:alphaModFix/>
          </a:blip>
          <a:srcRect b="0" l="0" r="0" t="0"/>
          <a:stretch/>
        </p:blipFill>
        <p:spPr>
          <a:xfrm>
            <a:off x="10306515" y="372008"/>
            <a:ext cx="1234599" cy="1080274"/>
          </a:xfrm>
          <a:prstGeom prst="rect">
            <a:avLst/>
          </a:prstGeom>
          <a:noFill/>
          <a:ln>
            <a:noFill/>
          </a:ln>
        </p:spPr>
      </p:pic>
      <p:pic>
        <p:nvPicPr>
          <p:cNvPr id="340" name="Google Shape;340;p39"/>
          <p:cNvPicPr preferRelativeResize="0"/>
          <p:nvPr/>
        </p:nvPicPr>
        <p:blipFill rotWithShape="1">
          <a:blip r:embed="rId5">
            <a:alphaModFix/>
          </a:blip>
          <a:srcRect b="0" l="0" r="0" t="0"/>
          <a:stretch/>
        </p:blipFill>
        <p:spPr>
          <a:xfrm>
            <a:off x="395252" y="365126"/>
            <a:ext cx="2387861" cy="66581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40"/>
          <p:cNvSpPr txBox="1"/>
          <p:nvPr>
            <p:ph type="title"/>
          </p:nvPr>
        </p:nvSpPr>
        <p:spPr>
          <a:xfrm>
            <a:off x="2554941" y="1174376"/>
            <a:ext cx="6606988" cy="744072"/>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a:latin typeface="Calibri"/>
                <a:ea typeface="Calibri"/>
                <a:cs typeface="Calibri"/>
                <a:sym typeface="Calibri"/>
              </a:rPr>
              <a:t>Conduct of FGD Discussion</a:t>
            </a:r>
            <a:endParaRPr/>
          </a:p>
        </p:txBody>
      </p:sp>
      <p:sp>
        <p:nvSpPr>
          <p:cNvPr id="346" name="Google Shape;346;p4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19050" lvl="0" marL="228600" rtl="0" algn="l">
              <a:lnSpc>
                <a:spcPct val="90000"/>
              </a:lnSpc>
              <a:spcBef>
                <a:spcPts val="0"/>
              </a:spcBef>
              <a:spcAft>
                <a:spcPts val="0"/>
              </a:spcAft>
              <a:buClr>
                <a:schemeClr val="dk1"/>
              </a:buClr>
              <a:buSzPts val="3300"/>
              <a:buNone/>
            </a:pPr>
            <a:r>
              <a:t/>
            </a:r>
            <a:endParaRPr sz="3300"/>
          </a:p>
          <a:p>
            <a:pPr indent="0" lvl="0" marL="0" rtl="0" algn="just">
              <a:lnSpc>
                <a:spcPct val="90000"/>
              </a:lnSpc>
              <a:spcBef>
                <a:spcPts val="1000"/>
              </a:spcBef>
              <a:spcAft>
                <a:spcPts val="0"/>
              </a:spcAft>
              <a:buClr>
                <a:schemeClr val="dk1"/>
              </a:buClr>
              <a:buSzPts val="2400"/>
              <a:buNone/>
            </a:pPr>
            <a:r>
              <a:rPr lang="en-US" sz="2400"/>
              <a:t>A typical FGD proceeds as follows (Dawson, Manderson, and Tallo 1993): </a:t>
            </a:r>
            <a:endParaRPr/>
          </a:p>
          <a:p>
            <a:pPr indent="-228600" lvl="0" marL="228600" rtl="0" algn="just">
              <a:lnSpc>
                <a:spcPct val="90000"/>
              </a:lnSpc>
              <a:spcBef>
                <a:spcPts val="1000"/>
              </a:spcBef>
              <a:spcAft>
                <a:spcPts val="0"/>
              </a:spcAft>
              <a:buClr>
                <a:schemeClr val="dk1"/>
              </a:buClr>
              <a:buSzPts val="2400"/>
              <a:buChar char="•"/>
            </a:pPr>
            <a:r>
              <a:rPr lang="en-US" sz="2400"/>
              <a:t>Start the discussion with an ‘ice-breaker’, e.g. a round of introduction of participants. </a:t>
            </a:r>
            <a:endParaRPr/>
          </a:p>
          <a:p>
            <a:pPr indent="-228600" lvl="0" marL="228600" rtl="0" algn="just">
              <a:lnSpc>
                <a:spcPct val="90000"/>
              </a:lnSpc>
              <a:spcBef>
                <a:spcPts val="1000"/>
              </a:spcBef>
              <a:spcAft>
                <a:spcPts val="0"/>
              </a:spcAft>
              <a:buClr>
                <a:schemeClr val="dk1"/>
              </a:buClr>
              <a:buSzPts val="2400"/>
              <a:buChar char="•"/>
            </a:pPr>
            <a:r>
              <a:rPr lang="en-US" sz="2400"/>
              <a:t>Introduce the main topic and the overall research question (e.g. orally, on a poster or as a projected presentation). </a:t>
            </a:r>
            <a:endParaRPr/>
          </a:p>
          <a:p>
            <a:pPr indent="-228600" lvl="0" marL="228600" rtl="0" algn="just">
              <a:lnSpc>
                <a:spcPct val="90000"/>
              </a:lnSpc>
              <a:spcBef>
                <a:spcPts val="1000"/>
              </a:spcBef>
              <a:spcAft>
                <a:spcPts val="0"/>
              </a:spcAft>
              <a:buClr>
                <a:schemeClr val="dk1"/>
              </a:buClr>
              <a:buSzPts val="2400"/>
              <a:buChar char="•"/>
            </a:pPr>
            <a:r>
              <a:rPr lang="en-US" sz="2400"/>
              <a:t>Ask specific questions listed in the discussion guide (not necessarily in the pre-specified order</a:t>
            </a:r>
            <a:endParaRPr/>
          </a:p>
          <a:p>
            <a:pPr indent="-228600" lvl="0" marL="228600" rtl="0" algn="just">
              <a:lnSpc>
                <a:spcPct val="90000"/>
              </a:lnSpc>
              <a:spcBef>
                <a:spcPts val="1000"/>
              </a:spcBef>
              <a:spcAft>
                <a:spcPts val="0"/>
              </a:spcAft>
              <a:buClr>
                <a:schemeClr val="dk1"/>
              </a:buClr>
              <a:buSzPts val="2400"/>
              <a:buChar char="•"/>
            </a:pPr>
            <a:r>
              <a:rPr lang="en-US" sz="2400"/>
              <a:t>Thank participants and say good-bye. </a:t>
            </a:r>
            <a:endParaRPr sz="2400"/>
          </a:p>
        </p:txBody>
      </p:sp>
      <p:pic>
        <p:nvPicPr>
          <p:cNvPr id="347" name="Google Shape;347;p40"/>
          <p:cNvPicPr preferRelativeResize="0"/>
          <p:nvPr/>
        </p:nvPicPr>
        <p:blipFill rotWithShape="1">
          <a:blip r:embed="rId3">
            <a:alphaModFix/>
          </a:blip>
          <a:srcRect b="0" l="0" r="0" t="0"/>
          <a:stretch/>
        </p:blipFill>
        <p:spPr>
          <a:xfrm>
            <a:off x="5645059" y="5590993"/>
            <a:ext cx="901882" cy="901882"/>
          </a:xfrm>
          <a:prstGeom prst="rect">
            <a:avLst/>
          </a:prstGeom>
          <a:noFill/>
          <a:ln>
            <a:noFill/>
          </a:ln>
        </p:spPr>
      </p:pic>
      <p:pic>
        <p:nvPicPr>
          <p:cNvPr id="348" name="Google Shape;348;p40"/>
          <p:cNvPicPr preferRelativeResize="0"/>
          <p:nvPr/>
        </p:nvPicPr>
        <p:blipFill rotWithShape="1">
          <a:blip r:embed="rId4">
            <a:alphaModFix/>
          </a:blip>
          <a:srcRect b="0" l="0" r="0" t="0"/>
          <a:stretch/>
        </p:blipFill>
        <p:spPr>
          <a:xfrm>
            <a:off x="10306515" y="372008"/>
            <a:ext cx="1234599" cy="1080274"/>
          </a:xfrm>
          <a:prstGeom prst="rect">
            <a:avLst/>
          </a:prstGeom>
          <a:noFill/>
          <a:ln>
            <a:noFill/>
          </a:ln>
        </p:spPr>
      </p:pic>
      <p:pic>
        <p:nvPicPr>
          <p:cNvPr id="349" name="Google Shape;349;p40"/>
          <p:cNvPicPr preferRelativeResize="0"/>
          <p:nvPr/>
        </p:nvPicPr>
        <p:blipFill rotWithShape="1">
          <a:blip r:embed="rId5">
            <a:alphaModFix/>
          </a:blip>
          <a:srcRect b="0" l="0" r="0" t="0"/>
          <a:stretch/>
        </p:blipFill>
        <p:spPr>
          <a:xfrm>
            <a:off x="395252" y="365126"/>
            <a:ext cx="2387861" cy="66581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41"/>
          <p:cNvSpPr txBox="1"/>
          <p:nvPr>
            <p:ph type="title"/>
          </p:nvPr>
        </p:nvSpPr>
        <p:spPr>
          <a:xfrm>
            <a:off x="1891553" y="1174376"/>
            <a:ext cx="7270376" cy="744072"/>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r>
              <a:rPr b="1" lang="en-US">
                <a:latin typeface="Calibri"/>
                <a:ea typeface="Calibri"/>
                <a:cs typeface="Calibri"/>
                <a:sym typeface="Calibri"/>
              </a:rPr>
              <a:t>Conduct of FGD Discussion Cont.</a:t>
            </a:r>
            <a:endParaRPr/>
          </a:p>
        </p:txBody>
      </p:sp>
      <p:sp>
        <p:nvSpPr>
          <p:cNvPr id="355" name="Google Shape;355;p4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19050" lvl="0" marL="228600" rtl="0" algn="l">
              <a:lnSpc>
                <a:spcPct val="90000"/>
              </a:lnSpc>
              <a:spcBef>
                <a:spcPts val="0"/>
              </a:spcBef>
              <a:spcAft>
                <a:spcPts val="0"/>
              </a:spcAft>
              <a:buClr>
                <a:schemeClr val="dk1"/>
              </a:buClr>
              <a:buSzPts val="3300"/>
              <a:buNone/>
            </a:pPr>
            <a:r>
              <a:t/>
            </a:r>
            <a:endParaRPr sz="3300"/>
          </a:p>
          <a:p>
            <a:pPr indent="-228600" lvl="0" marL="228600" rtl="0" algn="just">
              <a:lnSpc>
                <a:spcPct val="90000"/>
              </a:lnSpc>
              <a:spcBef>
                <a:spcPts val="1000"/>
              </a:spcBef>
              <a:spcAft>
                <a:spcPts val="0"/>
              </a:spcAft>
              <a:buClr>
                <a:schemeClr val="dk1"/>
              </a:buClr>
              <a:buSzPts val="2000"/>
              <a:buChar char="•"/>
            </a:pPr>
            <a:r>
              <a:rPr lang="en-US" sz="2000"/>
              <a:t>The role of a moderator is very demanding; </a:t>
            </a:r>
            <a:endParaRPr/>
          </a:p>
          <a:p>
            <a:pPr indent="-228600" lvl="0" marL="228600" rtl="0" algn="just">
              <a:lnSpc>
                <a:spcPct val="90000"/>
              </a:lnSpc>
              <a:spcBef>
                <a:spcPts val="1000"/>
              </a:spcBef>
              <a:spcAft>
                <a:spcPts val="0"/>
              </a:spcAft>
              <a:buClr>
                <a:schemeClr val="dk1"/>
              </a:buClr>
              <a:buSzPts val="2000"/>
              <a:buChar char="•"/>
            </a:pPr>
            <a:r>
              <a:rPr lang="en-US" sz="2000"/>
              <a:t>it is almost impossible for him/her to take detailed minutes. A video or audio recording of the session is helpful and a standard way of documenting an FGD – but it requires formal agreement from all participants</a:t>
            </a:r>
            <a:endParaRPr/>
          </a:p>
          <a:p>
            <a:pPr indent="-101600" lvl="0" marL="228600" rtl="0" algn="just">
              <a:lnSpc>
                <a:spcPct val="90000"/>
              </a:lnSpc>
              <a:spcBef>
                <a:spcPts val="1000"/>
              </a:spcBef>
              <a:spcAft>
                <a:spcPts val="0"/>
              </a:spcAft>
              <a:buClr>
                <a:schemeClr val="dk1"/>
              </a:buClr>
              <a:buSzPts val="2000"/>
              <a:buNone/>
            </a:pPr>
            <a:r>
              <a:t/>
            </a:r>
            <a:endParaRPr sz="2000"/>
          </a:p>
        </p:txBody>
      </p:sp>
      <p:pic>
        <p:nvPicPr>
          <p:cNvPr id="356" name="Google Shape;356;p41"/>
          <p:cNvPicPr preferRelativeResize="0"/>
          <p:nvPr/>
        </p:nvPicPr>
        <p:blipFill rotWithShape="1">
          <a:blip r:embed="rId3">
            <a:alphaModFix/>
          </a:blip>
          <a:srcRect b="0" l="0" r="0" t="0"/>
          <a:stretch/>
        </p:blipFill>
        <p:spPr>
          <a:xfrm>
            <a:off x="4266479" y="5777032"/>
            <a:ext cx="901882" cy="901882"/>
          </a:xfrm>
          <a:prstGeom prst="rect">
            <a:avLst/>
          </a:prstGeom>
          <a:noFill/>
          <a:ln>
            <a:noFill/>
          </a:ln>
        </p:spPr>
      </p:pic>
      <p:pic>
        <p:nvPicPr>
          <p:cNvPr id="357" name="Google Shape;357;p41"/>
          <p:cNvPicPr preferRelativeResize="0"/>
          <p:nvPr/>
        </p:nvPicPr>
        <p:blipFill rotWithShape="1">
          <a:blip r:embed="rId4">
            <a:alphaModFix/>
          </a:blip>
          <a:srcRect b="0" l="0" r="0" t="0"/>
          <a:stretch/>
        </p:blipFill>
        <p:spPr>
          <a:xfrm>
            <a:off x="10306515" y="372008"/>
            <a:ext cx="1234599" cy="1080274"/>
          </a:xfrm>
          <a:prstGeom prst="rect">
            <a:avLst/>
          </a:prstGeom>
          <a:noFill/>
          <a:ln>
            <a:noFill/>
          </a:ln>
        </p:spPr>
      </p:pic>
      <p:pic>
        <p:nvPicPr>
          <p:cNvPr id="358" name="Google Shape;358;p41"/>
          <p:cNvPicPr preferRelativeResize="0"/>
          <p:nvPr/>
        </p:nvPicPr>
        <p:blipFill rotWithShape="1">
          <a:blip r:embed="rId5">
            <a:alphaModFix/>
          </a:blip>
          <a:srcRect b="0" l="0" r="0" t="0"/>
          <a:stretch/>
        </p:blipFill>
        <p:spPr>
          <a:xfrm>
            <a:off x="395252" y="365126"/>
            <a:ext cx="2387861" cy="665816"/>
          </a:xfrm>
          <a:prstGeom prst="rect">
            <a:avLst/>
          </a:prstGeom>
          <a:noFill/>
          <a:ln>
            <a:noFill/>
          </a:ln>
        </p:spPr>
      </p:pic>
      <p:pic>
        <p:nvPicPr>
          <p:cNvPr id="359" name="Google Shape;359;p41"/>
          <p:cNvPicPr preferRelativeResize="0"/>
          <p:nvPr/>
        </p:nvPicPr>
        <p:blipFill rotWithShape="1">
          <a:blip r:embed="rId6">
            <a:alphaModFix/>
          </a:blip>
          <a:srcRect b="0" l="0" r="0" t="0"/>
          <a:stretch/>
        </p:blipFill>
        <p:spPr>
          <a:xfrm>
            <a:off x="5168361" y="3594847"/>
            <a:ext cx="6632815" cy="248009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42"/>
          <p:cNvSpPr txBox="1"/>
          <p:nvPr>
            <p:ph type="title"/>
          </p:nvPr>
        </p:nvSpPr>
        <p:spPr>
          <a:xfrm>
            <a:off x="838200" y="1030942"/>
            <a:ext cx="10515600" cy="1102658"/>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000"/>
              <a:buFont typeface="Calibri"/>
              <a:buNone/>
            </a:pPr>
            <a:r>
              <a:rPr b="1" lang="en-US" sz="4000">
                <a:latin typeface="Calibri"/>
                <a:ea typeface="Calibri"/>
                <a:cs typeface="Calibri"/>
                <a:sym typeface="Calibri"/>
              </a:rPr>
              <a:t>Examples: Analyzing an FGD Data</a:t>
            </a:r>
            <a:endParaRPr b="1" sz="4000">
              <a:latin typeface="Calibri"/>
              <a:ea typeface="Calibri"/>
              <a:cs typeface="Calibri"/>
              <a:sym typeface="Calibri"/>
            </a:endParaRPr>
          </a:p>
        </p:txBody>
      </p:sp>
      <p:sp>
        <p:nvSpPr>
          <p:cNvPr id="365" name="Google Shape;365;p42"/>
          <p:cNvSpPr txBox="1"/>
          <p:nvPr>
            <p:ph idx="1" type="body"/>
          </p:nvPr>
        </p:nvSpPr>
        <p:spPr>
          <a:xfrm>
            <a:off x="838200" y="2312893"/>
            <a:ext cx="4935071" cy="3864069"/>
          </a:xfrm>
          <a:prstGeom prst="rect">
            <a:avLst/>
          </a:prstGeom>
          <a:noFill/>
          <a:ln>
            <a:noFill/>
          </a:ln>
        </p:spPr>
        <p:txBody>
          <a:bodyPr anchorCtr="0" anchor="t" bIns="45700" lIns="91425" spcFirstLastPara="1" rIns="91425" wrap="square" tIns="45700">
            <a:normAutofit fontScale="85000" lnSpcReduction="20000"/>
          </a:bodyPr>
          <a:lstStyle/>
          <a:p>
            <a:pPr indent="-228600" lvl="0" marL="228600" rtl="0" algn="just">
              <a:lnSpc>
                <a:spcPct val="90000"/>
              </a:lnSpc>
              <a:spcBef>
                <a:spcPts val="0"/>
              </a:spcBef>
              <a:spcAft>
                <a:spcPts val="0"/>
              </a:spcAft>
              <a:buClr>
                <a:schemeClr val="dk1"/>
              </a:buClr>
              <a:buSzPct val="100000"/>
              <a:buChar char="•"/>
            </a:pPr>
            <a:r>
              <a:rPr lang="en-US"/>
              <a:t>Transcribing recorded statements so that a detailed, written document is available about who said what about a particular question</a:t>
            </a:r>
            <a:endParaRPr/>
          </a:p>
          <a:p>
            <a:pPr indent="-228600" lvl="0" marL="228600" rtl="0" algn="just">
              <a:lnSpc>
                <a:spcPct val="90000"/>
              </a:lnSpc>
              <a:spcBef>
                <a:spcPts val="1000"/>
              </a:spcBef>
              <a:spcAft>
                <a:spcPts val="0"/>
              </a:spcAft>
              <a:buClr>
                <a:schemeClr val="dk1"/>
              </a:buClr>
              <a:buSzPct val="100000"/>
              <a:buChar char="•"/>
            </a:pPr>
            <a:r>
              <a:rPr lang="en-US"/>
              <a:t>Coding the transcription using ‘codes’ (and corresponding ‘sub-codes’ leading to a ‘code path’ or ‘code tree’). Codes are ‘labels’ that summarize or bookmark short fragments of text</a:t>
            </a:r>
            <a:endParaRPr/>
          </a:p>
        </p:txBody>
      </p:sp>
      <p:sp>
        <p:nvSpPr>
          <p:cNvPr id="366" name="Google Shape;366;p42"/>
          <p:cNvSpPr txBox="1"/>
          <p:nvPr>
            <p:ph idx="2" type="body"/>
          </p:nvPr>
        </p:nvSpPr>
        <p:spPr>
          <a:xfrm>
            <a:off x="6624918" y="2241177"/>
            <a:ext cx="4858870" cy="3935786"/>
          </a:xfrm>
          <a:prstGeom prst="rect">
            <a:avLst/>
          </a:prstGeom>
          <a:noFill/>
          <a:ln>
            <a:noFill/>
          </a:ln>
        </p:spPr>
        <p:txBody>
          <a:bodyPr anchorCtr="0" anchor="t" bIns="45700" lIns="91425" spcFirstLastPara="1" rIns="91425" wrap="square" tIns="45700">
            <a:normAutofit fontScale="85000" lnSpcReduction="20000"/>
          </a:bodyPr>
          <a:lstStyle/>
          <a:p>
            <a:pPr indent="-228600" lvl="0" marL="228600" rtl="0" algn="l">
              <a:lnSpc>
                <a:spcPct val="90000"/>
              </a:lnSpc>
              <a:spcBef>
                <a:spcPts val="0"/>
              </a:spcBef>
              <a:spcAft>
                <a:spcPts val="0"/>
              </a:spcAft>
              <a:buClr>
                <a:schemeClr val="dk1"/>
              </a:buClr>
              <a:buSzPct val="100000"/>
              <a:buChar char="•"/>
            </a:pPr>
            <a:r>
              <a:rPr lang="en-US"/>
              <a:t>Reviewing memos </a:t>
            </a:r>
            <a:endParaRPr/>
          </a:p>
          <a:p>
            <a:pPr indent="-228600" lvl="0" marL="228600" rtl="0" algn="l">
              <a:lnSpc>
                <a:spcPct val="90000"/>
              </a:lnSpc>
              <a:spcBef>
                <a:spcPts val="1000"/>
              </a:spcBef>
              <a:spcAft>
                <a:spcPts val="0"/>
              </a:spcAft>
              <a:buClr>
                <a:schemeClr val="dk1"/>
              </a:buClr>
              <a:buSzPct val="100000"/>
              <a:buChar char="•"/>
            </a:pPr>
            <a:r>
              <a:rPr lang="en-US"/>
              <a:t>Analyzing and interpreting qualitative data,</a:t>
            </a:r>
            <a:endParaRPr/>
          </a:p>
          <a:p>
            <a:pPr indent="-228600" lvl="0" marL="228600" rtl="0" algn="l">
              <a:lnSpc>
                <a:spcPct val="90000"/>
              </a:lnSpc>
              <a:spcBef>
                <a:spcPts val="1000"/>
              </a:spcBef>
              <a:spcAft>
                <a:spcPts val="0"/>
              </a:spcAft>
              <a:buClr>
                <a:schemeClr val="dk1"/>
              </a:buClr>
              <a:buSzPct val="100000"/>
              <a:buChar char="•"/>
            </a:pPr>
            <a:r>
              <a:rPr lang="en-US"/>
              <a:t>Second, interpret what people said in an integrated, theoretical way. This often relies on:</a:t>
            </a:r>
            <a:endParaRPr/>
          </a:p>
          <a:p>
            <a:pPr indent="-228600" lvl="0" marL="228600" rtl="0" algn="l">
              <a:lnSpc>
                <a:spcPct val="90000"/>
              </a:lnSpc>
              <a:spcBef>
                <a:spcPts val="1000"/>
              </a:spcBef>
              <a:spcAft>
                <a:spcPts val="0"/>
              </a:spcAft>
              <a:buClr>
                <a:schemeClr val="dk1"/>
              </a:buClr>
              <a:buSzPct val="100000"/>
              <a:buChar char="•"/>
            </a:pPr>
            <a:r>
              <a:rPr lang="en-US"/>
              <a:t>mapping a problem</a:t>
            </a:r>
            <a:endParaRPr/>
          </a:p>
          <a:p>
            <a:pPr indent="-228600" lvl="0" marL="228600" rtl="0" algn="l">
              <a:lnSpc>
                <a:spcPct val="90000"/>
              </a:lnSpc>
              <a:spcBef>
                <a:spcPts val="1000"/>
              </a:spcBef>
              <a:spcAft>
                <a:spcPts val="0"/>
              </a:spcAft>
              <a:buClr>
                <a:schemeClr val="dk1"/>
              </a:buClr>
              <a:buSzPct val="100000"/>
              <a:buChar char="•"/>
            </a:pPr>
            <a:r>
              <a:rPr lang="en-US"/>
              <a:t>identifying patterns, regularities and themes</a:t>
            </a:r>
            <a:endParaRPr/>
          </a:p>
          <a:p>
            <a:pPr indent="-228600" lvl="0" marL="228600" rtl="0" algn="l">
              <a:lnSpc>
                <a:spcPct val="90000"/>
              </a:lnSpc>
              <a:spcBef>
                <a:spcPts val="1000"/>
              </a:spcBef>
              <a:spcAft>
                <a:spcPts val="0"/>
              </a:spcAft>
              <a:buClr>
                <a:schemeClr val="dk1"/>
              </a:buClr>
              <a:buSzPct val="100000"/>
              <a:buChar char="•"/>
            </a:pPr>
            <a:r>
              <a:rPr lang="en-US"/>
              <a:t>identifying differences and similarities within the data and between different sources of data</a:t>
            </a:r>
            <a:endParaRPr/>
          </a:p>
        </p:txBody>
      </p:sp>
      <p:pic>
        <p:nvPicPr>
          <p:cNvPr id="367" name="Google Shape;367;p42"/>
          <p:cNvPicPr preferRelativeResize="0"/>
          <p:nvPr/>
        </p:nvPicPr>
        <p:blipFill rotWithShape="1">
          <a:blip r:embed="rId3">
            <a:alphaModFix/>
          </a:blip>
          <a:srcRect b="0" l="0" r="0" t="0"/>
          <a:stretch/>
        </p:blipFill>
        <p:spPr>
          <a:xfrm>
            <a:off x="5447835" y="5599958"/>
            <a:ext cx="901882" cy="901882"/>
          </a:xfrm>
          <a:prstGeom prst="rect">
            <a:avLst/>
          </a:prstGeom>
          <a:noFill/>
          <a:ln>
            <a:noFill/>
          </a:ln>
        </p:spPr>
      </p:pic>
      <p:pic>
        <p:nvPicPr>
          <p:cNvPr id="368" name="Google Shape;368;p42"/>
          <p:cNvPicPr preferRelativeResize="0"/>
          <p:nvPr/>
        </p:nvPicPr>
        <p:blipFill rotWithShape="1">
          <a:blip r:embed="rId4">
            <a:alphaModFix/>
          </a:blip>
          <a:srcRect b="0" l="0" r="0" t="0"/>
          <a:stretch/>
        </p:blipFill>
        <p:spPr>
          <a:xfrm>
            <a:off x="395252" y="365126"/>
            <a:ext cx="2387861" cy="66581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b="1" lang="en-US"/>
              <a:t>Qualitative Content Analysis</a:t>
            </a:r>
            <a:endParaRPr/>
          </a:p>
        </p:txBody>
      </p:sp>
      <p:sp>
        <p:nvSpPr>
          <p:cNvPr id="127" name="Google Shape;127;p1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None/>
            </a:pPr>
            <a:r>
              <a:rPr b="1" lang="en-US" sz="2800"/>
              <a:t>Raheemat Adeniran, PhD.</a:t>
            </a:r>
            <a:endParaRPr/>
          </a:p>
          <a:p>
            <a:pPr indent="0" lvl="0" marL="0" rtl="0" algn="ctr">
              <a:lnSpc>
                <a:spcPct val="90000"/>
              </a:lnSpc>
              <a:spcBef>
                <a:spcPts val="1000"/>
              </a:spcBef>
              <a:spcAft>
                <a:spcPts val="0"/>
              </a:spcAft>
              <a:buClr>
                <a:schemeClr val="dk1"/>
              </a:buClr>
              <a:buSzPts val="2400"/>
              <a:buNone/>
            </a:pPr>
            <a:r>
              <a:rPr b="1" lang="en-US"/>
              <a:t>Lagos State University</a:t>
            </a:r>
            <a:endParaRPr/>
          </a:p>
          <a:p>
            <a:pPr indent="0" lvl="0" marL="0" rtl="0" algn="ctr">
              <a:lnSpc>
                <a:spcPct val="90000"/>
              </a:lnSpc>
              <a:spcBef>
                <a:spcPts val="1000"/>
              </a:spcBef>
              <a:spcAft>
                <a:spcPts val="0"/>
              </a:spcAft>
              <a:buClr>
                <a:schemeClr val="dk1"/>
              </a:buClr>
              <a:buSzPts val="2400"/>
              <a:buNone/>
            </a:pPr>
            <a:r>
              <a:t/>
            </a:r>
            <a:endParaRPr b="1"/>
          </a:p>
          <a:p>
            <a:pPr indent="0" lvl="0" marL="0" rtl="0" algn="ctr">
              <a:lnSpc>
                <a:spcPct val="90000"/>
              </a:lnSpc>
              <a:spcBef>
                <a:spcPts val="1000"/>
              </a:spcBef>
              <a:spcAft>
                <a:spcPts val="0"/>
              </a:spcAft>
              <a:buClr>
                <a:schemeClr val="dk1"/>
              </a:buClr>
              <a:buSzPts val="2400"/>
              <a:buNone/>
            </a:pPr>
            <a:r>
              <a:t/>
            </a:r>
            <a:endParaRPr b="1"/>
          </a:p>
          <a:p>
            <a:pPr indent="0" lvl="0" marL="0" rtl="0" algn="ctr">
              <a:lnSpc>
                <a:spcPct val="90000"/>
              </a:lnSpc>
              <a:spcBef>
                <a:spcPts val="1000"/>
              </a:spcBef>
              <a:spcAft>
                <a:spcPts val="0"/>
              </a:spcAft>
              <a:buClr>
                <a:schemeClr val="dk1"/>
              </a:buClr>
              <a:buSzPts val="2400"/>
              <a:buNone/>
            </a:pPr>
            <a:r>
              <a:t/>
            </a:r>
            <a:endParaRPr b="1"/>
          </a:p>
        </p:txBody>
      </p:sp>
      <p:pic>
        <p:nvPicPr>
          <p:cNvPr id="128" name="Google Shape;128;p16"/>
          <p:cNvPicPr preferRelativeResize="0"/>
          <p:nvPr/>
        </p:nvPicPr>
        <p:blipFill rotWithShape="1">
          <a:blip r:embed="rId3">
            <a:alphaModFix/>
          </a:blip>
          <a:srcRect b="0" l="0" r="0" t="0"/>
          <a:stretch/>
        </p:blipFill>
        <p:spPr>
          <a:xfrm>
            <a:off x="5513294" y="5127812"/>
            <a:ext cx="914400" cy="1114479"/>
          </a:xfrm>
          <a:prstGeom prst="rect">
            <a:avLst/>
          </a:prstGeom>
          <a:noFill/>
          <a:ln>
            <a:noFill/>
          </a:ln>
        </p:spPr>
      </p:pic>
      <p:pic>
        <p:nvPicPr>
          <p:cNvPr id="129" name="Google Shape;129;p16"/>
          <p:cNvPicPr preferRelativeResize="0"/>
          <p:nvPr/>
        </p:nvPicPr>
        <p:blipFill rotWithShape="1">
          <a:blip r:embed="rId4">
            <a:alphaModFix/>
          </a:blip>
          <a:srcRect b="0" l="0" r="0" t="0"/>
          <a:stretch/>
        </p:blipFill>
        <p:spPr>
          <a:xfrm>
            <a:off x="10306515" y="372008"/>
            <a:ext cx="1234599" cy="1080274"/>
          </a:xfrm>
          <a:prstGeom prst="rect">
            <a:avLst/>
          </a:prstGeom>
          <a:noFill/>
          <a:ln>
            <a:noFill/>
          </a:ln>
        </p:spPr>
      </p:pic>
      <p:pic>
        <p:nvPicPr>
          <p:cNvPr id="130" name="Google Shape;130;p16"/>
          <p:cNvPicPr preferRelativeResize="0"/>
          <p:nvPr/>
        </p:nvPicPr>
        <p:blipFill rotWithShape="1">
          <a:blip r:embed="rId5">
            <a:alphaModFix/>
          </a:blip>
          <a:srcRect b="0" l="0" r="0" t="0"/>
          <a:stretch/>
        </p:blipFill>
        <p:spPr>
          <a:xfrm>
            <a:off x="395252" y="365126"/>
            <a:ext cx="2387861" cy="665816"/>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43"/>
          <p:cNvSpPr txBox="1"/>
          <p:nvPr>
            <p:ph type="title"/>
          </p:nvPr>
        </p:nvSpPr>
        <p:spPr>
          <a:xfrm>
            <a:off x="838200" y="1030942"/>
            <a:ext cx="10515600" cy="1102658"/>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000"/>
              <a:buFont typeface="Calibri"/>
              <a:buNone/>
            </a:pPr>
            <a:r>
              <a:rPr b="1" lang="en-US" sz="4000">
                <a:latin typeface="Calibri"/>
                <a:ea typeface="Calibri"/>
                <a:cs typeface="Calibri"/>
                <a:sym typeface="Calibri"/>
              </a:rPr>
              <a:t>Examples: Analyzing an FGD Data Cont.</a:t>
            </a:r>
            <a:endParaRPr b="1" sz="4000">
              <a:latin typeface="Calibri"/>
              <a:ea typeface="Calibri"/>
              <a:cs typeface="Calibri"/>
              <a:sym typeface="Calibri"/>
            </a:endParaRPr>
          </a:p>
        </p:txBody>
      </p:sp>
      <p:sp>
        <p:nvSpPr>
          <p:cNvPr id="374" name="Google Shape;374;p43"/>
          <p:cNvSpPr txBox="1"/>
          <p:nvPr>
            <p:ph idx="1" type="body"/>
          </p:nvPr>
        </p:nvSpPr>
        <p:spPr>
          <a:xfrm>
            <a:off x="838200" y="2312893"/>
            <a:ext cx="10699376" cy="3864069"/>
          </a:xfrm>
          <a:prstGeom prst="rect">
            <a:avLst/>
          </a:prstGeom>
          <a:noFill/>
          <a:ln>
            <a:noFill/>
          </a:ln>
        </p:spPr>
        <p:txBody>
          <a:bodyPr anchorCtr="0" anchor="t" bIns="45700" lIns="91425" spcFirstLastPara="1" rIns="91425" wrap="square" tIns="45700">
            <a:normAutofit/>
          </a:bodyPr>
          <a:lstStyle/>
          <a:p>
            <a:pPr indent="-50800" lvl="0" marL="228600" rtl="0" algn="just">
              <a:lnSpc>
                <a:spcPct val="90000"/>
              </a:lnSpc>
              <a:spcBef>
                <a:spcPts val="0"/>
              </a:spcBef>
              <a:spcAft>
                <a:spcPts val="0"/>
              </a:spcAft>
              <a:buClr>
                <a:schemeClr val="dk1"/>
              </a:buClr>
              <a:buSzPts val="2800"/>
              <a:buNone/>
            </a:pPr>
            <a:r>
              <a:t/>
            </a:r>
            <a:endParaRPr/>
          </a:p>
          <a:p>
            <a:pPr indent="-228600" lvl="0" marL="228600" rtl="0" algn="just">
              <a:lnSpc>
                <a:spcPct val="90000"/>
              </a:lnSpc>
              <a:spcBef>
                <a:spcPts val="1000"/>
              </a:spcBef>
              <a:spcAft>
                <a:spcPts val="0"/>
              </a:spcAft>
              <a:buClr>
                <a:schemeClr val="dk1"/>
              </a:buClr>
              <a:buSzPts val="2800"/>
              <a:buChar char="•"/>
            </a:pPr>
            <a:r>
              <a:rPr lang="en-US"/>
              <a:t>Making comparisons between different groups involved in the topic (Bromley et al. 2003)</a:t>
            </a:r>
            <a:endParaRPr/>
          </a:p>
          <a:p>
            <a:pPr indent="-228600" lvl="0" marL="228600" rtl="0" algn="just">
              <a:lnSpc>
                <a:spcPct val="90000"/>
              </a:lnSpc>
              <a:spcBef>
                <a:spcPts val="1000"/>
              </a:spcBef>
              <a:spcAft>
                <a:spcPts val="0"/>
              </a:spcAft>
              <a:buClr>
                <a:schemeClr val="dk1"/>
              </a:buClr>
              <a:buSzPts val="2800"/>
              <a:buChar char="•"/>
            </a:pPr>
            <a:r>
              <a:rPr lang="en-US"/>
              <a:t>Establishing validity and reliability through consensus, coherence, triangulation and reflexivity</a:t>
            </a:r>
            <a:endParaRPr/>
          </a:p>
          <a:p>
            <a:pPr indent="-228600" lvl="0" marL="228600" rtl="0" algn="just">
              <a:lnSpc>
                <a:spcPct val="90000"/>
              </a:lnSpc>
              <a:spcBef>
                <a:spcPts val="1000"/>
              </a:spcBef>
              <a:spcAft>
                <a:spcPts val="0"/>
              </a:spcAft>
              <a:buClr>
                <a:schemeClr val="dk1"/>
              </a:buClr>
              <a:buSzPts val="2800"/>
              <a:buChar char="•"/>
            </a:pPr>
            <a:r>
              <a:rPr lang="en-US"/>
              <a:t>Publication and Dissemination of Results</a:t>
            </a:r>
            <a:endParaRPr/>
          </a:p>
          <a:p>
            <a:pPr indent="-50800" lvl="0" marL="228600" rtl="0" algn="just">
              <a:lnSpc>
                <a:spcPct val="90000"/>
              </a:lnSpc>
              <a:spcBef>
                <a:spcPts val="1000"/>
              </a:spcBef>
              <a:spcAft>
                <a:spcPts val="0"/>
              </a:spcAft>
              <a:buClr>
                <a:schemeClr val="dk1"/>
              </a:buClr>
              <a:buSzPts val="2800"/>
              <a:buNone/>
            </a:pPr>
            <a:r>
              <a:t/>
            </a:r>
            <a:endParaRPr/>
          </a:p>
        </p:txBody>
      </p:sp>
      <p:pic>
        <p:nvPicPr>
          <p:cNvPr id="375" name="Google Shape;375;p43"/>
          <p:cNvPicPr preferRelativeResize="0"/>
          <p:nvPr/>
        </p:nvPicPr>
        <p:blipFill rotWithShape="1">
          <a:blip r:embed="rId3">
            <a:alphaModFix/>
          </a:blip>
          <a:srcRect b="0" l="0" r="0" t="0"/>
          <a:stretch/>
        </p:blipFill>
        <p:spPr>
          <a:xfrm>
            <a:off x="5447835" y="5599958"/>
            <a:ext cx="901882" cy="901882"/>
          </a:xfrm>
          <a:prstGeom prst="rect">
            <a:avLst/>
          </a:prstGeom>
          <a:noFill/>
          <a:ln>
            <a:noFill/>
          </a:ln>
        </p:spPr>
      </p:pic>
      <p:pic>
        <p:nvPicPr>
          <p:cNvPr id="376" name="Google Shape;376;p43"/>
          <p:cNvPicPr preferRelativeResize="0"/>
          <p:nvPr/>
        </p:nvPicPr>
        <p:blipFill rotWithShape="1">
          <a:blip r:embed="rId4">
            <a:alphaModFix/>
          </a:blip>
          <a:srcRect b="0" l="0" r="0" t="0"/>
          <a:stretch/>
        </p:blipFill>
        <p:spPr>
          <a:xfrm>
            <a:off x="395252" y="365126"/>
            <a:ext cx="2387861" cy="665816"/>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44"/>
          <p:cNvSpPr txBox="1"/>
          <p:nvPr>
            <p:ph type="title"/>
          </p:nvPr>
        </p:nvSpPr>
        <p:spPr>
          <a:xfrm>
            <a:off x="838200" y="1825625"/>
            <a:ext cx="10515600" cy="101618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000"/>
              <a:buFont typeface="Calibri"/>
              <a:buNone/>
            </a:pPr>
            <a:r>
              <a:rPr b="1" lang="en-US" sz="4000">
                <a:latin typeface="Calibri"/>
                <a:ea typeface="Calibri"/>
                <a:cs typeface="Calibri"/>
                <a:sym typeface="Calibri"/>
              </a:rPr>
              <a:t>In-depth- Personal Interview </a:t>
            </a:r>
            <a:endParaRPr/>
          </a:p>
        </p:txBody>
      </p:sp>
      <p:sp>
        <p:nvSpPr>
          <p:cNvPr id="382" name="Google Shape;382;p4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None/>
            </a:pPr>
            <a:r>
              <a:t/>
            </a:r>
            <a:endParaRPr b="1">
              <a:latin typeface="Libre Baskerville"/>
              <a:ea typeface="Libre Baskerville"/>
              <a:cs typeface="Libre Baskerville"/>
              <a:sym typeface="Libre Baskerville"/>
            </a:endParaRPr>
          </a:p>
          <a:p>
            <a:pPr indent="0" lvl="0" marL="0" rtl="0" algn="ctr">
              <a:lnSpc>
                <a:spcPct val="90000"/>
              </a:lnSpc>
              <a:spcBef>
                <a:spcPts val="1000"/>
              </a:spcBef>
              <a:spcAft>
                <a:spcPts val="0"/>
              </a:spcAft>
              <a:buClr>
                <a:schemeClr val="dk1"/>
              </a:buClr>
              <a:buSzPts val="2800"/>
              <a:buNone/>
            </a:pPr>
            <a:r>
              <a:t/>
            </a:r>
            <a:endParaRPr b="1">
              <a:latin typeface="Libre Baskerville"/>
              <a:ea typeface="Libre Baskerville"/>
              <a:cs typeface="Libre Baskerville"/>
              <a:sym typeface="Libre Baskerville"/>
            </a:endParaRPr>
          </a:p>
          <a:p>
            <a:pPr indent="0" lvl="0" marL="0" rtl="0" algn="ctr">
              <a:lnSpc>
                <a:spcPct val="90000"/>
              </a:lnSpc>
              <a:spcBef>
                <a:spcPts val="1000"/>
              </a:spcBef>
              <a:spcAft>
                <a:spcPts val="0"/>
              </a:spcAft>
              <a:buClr>
                <a:schemeClr val="dk1"/>
              </a:buClr>
              <a:buSzPts val="2800"/>
              <a:buNone/>
            </a:pPr>
            <a:r>
              <a:t/>
            </a:r>
            <a:endParaRPr b="1">
              <a:latin typeface="Libre Baskerville"/>
              <a:ea typeface="Libre Baskerville"/>
              <a:cs typeface="Libre Baskerville"/>
              <a:sym typeface="Libre Baskerville"/>
            </a:endParaRPr>
          </a:p>
          <a:p>
            <a:pPr indent="0" lvl="0" marL="0" rtl="0" algn="ctr">
              <a:lnSpc>
                <a:spcPct val="90000"/>
              </a:lnSpc>
              <a:spcBef>
                <a:spcPts val="1000"/>
              </a:spcBef>
              <a:spcAft>
                <a:spcPts val="0"/>
              </a:spcAft>
              <a:buClr>
                <a:schemeClr val="dk1"/>
              </a:buClr>
              <a:buSzPts val="2800"/>
              <a:buNone/>
            </a:pPr>
            <a:r>
              <a:t/>
            </a:r>
            <a:endParaRPr b="1"/>
          </a:p>
          <a:p>
            <a:pPr indent="0" lvl="0" marL="0" rtl="0" algn="ctr">
              <a:lnSpc>
                <a:spcPct val="90000"/>
              </a:lnSpc>
              <a:spcBef>
                <a:spcPts val="1000"/>
              </a:spcBef>
              <a:spcAft>
                <a:spcPts val="0"/>
              </a:spcAft>
              <a:buClr>
                <a:schemeClr val="dk1"/>
              </a:buClr>
              <a:buSzPts val="2800"/>
              <a:buNone/>
            </a:pPr>
            <a:r>
              <a:rPr b="1" lang="en-US"/>
              <a:t>Ruqayyah Yusuf Aliyu, PhD</a:t>
            </a:r>
            <a:endParaRPr/>
          </a:p>
          <a:p>
            <a:pPr indent="0" lvl="0" marL="0" rtl="0" algn="ctr">
              <a:lnSpc>
                <a:spcPct val="90000"/>
              </a:lnSpc>
              <a:spcBef>
                <a:spcPts val="1000"/>
              </a:spcBef>
              <a:spcAft>
                <a:spcPts val="0"/>
              </a:spcAft>
              <a:buClr>
                <a:schemeClr val="dk1"/>
              </a:buClr>
              <a:buSzPts val="2800"/>
              <a:buNone/>
            </a:pPr>
            <a:r>
              <a:rPr b="1" lang="en-US"/>
              <a:t>Bayero University, Kano </a:t>
            </a:r>
            <a:endParaRPr/>
          </a:p>
        </p:txBody>
      </p:sp>
      <p:pic>
        <p:nvPicPr>
          <p:cNvPr id="383" name="Google Shape;383;p44"/>
          <p:cNvPicPr preferRelativeResize="0"/>
          <p:nvPr/>
        </p:nvPicPr>
        <p:blipFill rotWithShape="1">
          <a:blip r:embed="rId3">
            <a:alphaModFix/>
          </a:blip>
          <a:srcRect b="0" l="0" r="0" t="0"/>
          <a:stretch/>
        </p:blipFill>
        <p:spPr>
          <a:xfrm>
            <a:off x="4888833" y="5683624"/>
            <a:ext cx="884438" cy="812629"/>
          </a:xfrm>
          <a:prstGeom prst="rect">
            <a:avLst/>
          </a:prstGeom>
          <a:noFill/>
          <a:ln>
            <a:noFill/>
          </a:ln>
        </p:spPr>
      </p:pic>
      <p:pic>
        <p:nvPicPr>
          <p:cNvPr id="384" name="Google Shape;384;p44"/>
          <p:cNvPicPr preferRelativeResize="0"/>
          <p:nvPr/>
        </p:nvPicPr>
        <p:blipFill rotWithShape="1">
          <a:blip r:embed="rId4">
            <a:alphaModFix/>
          </a:blip>
          <a:srcRect b="0" l="0" r="0" t="0"/>
          <a:stretch/>
        </p:blipFill>
        <p:spPr>
          <a:xfrm>
            <a:off x="395252" y="365126"/>
            <a:ext cx="2387861" cy="665816"/>
          </a:xfrm>
          <a:prstGeom prst="rect">
            <a:avLst/>
          </a:prstGeom>
          <a:noFill/>
          <a:ln>
            <a:noFill/>
          </a:ln>
        </p:spPr>
      </p:pic>
      <p:pic>
        <p:nvPicPr>
          <p:cNvPr id="385" name="Google Shape;385;p44"/>
          <p:cNvPicPr preferRelativeResize="0"/>
          <p:nvPr/>
        </p:nvPicPr>
        <p:blipFill rotWithShape="1">
          <a:blip r:embed="rId5">
            <a:alphaModFix/>
          </a:blip>
          <a:srcRect b="0" l="0" r="0" t="0"/>
          <a:stretch/>
        </p:blipFill>
        <p:spPr>
          <a:xfrm>
            <a:off x="10306515" y="372008"/>
            <a:ext cx="1234599" cy="108027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4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000"/>
              <a:buFont typeface="Calibri"/>
              <a:buNone/>
            </a:pPr>
            <a:r>
              <a:rPr b="1" lang="en-US" sz="4000">
                <a:latin typeface="Calibri"/>
                <a:ea typeface="Calibri"/>
                <a:cs typeface="Calibri"/>
                <a:sym typeface="Calibri"/>
              </a:rPr>
              <a:t>What</a:t>
            </a:r>
            <a:r>
              <a:rPr b="1" lang="en-US">
                <a:latin typeface="Calibri"/>
                <a:ea typeface="Calibri"/>
                <a:cs typeface="Calibri"/>
                <a:sym typeface="Calibri"/>
              </a:rPr>
              <a:t> it is </a:t>
            </a:r>
            <a:endParaRPr/>
          </a:p>
        </p:txBody>
      </p:sp>
      <p:sp>
        <p:nvSpPr>
          <p:cNvPr id="391" name="Google Shape;391;p45"/>
          <p:cNvSpPr txBox="1"/>
          <p:nvPr>
            <p:ph idx="1" type="body"/>
          </p:nvPr>
        </p:nvSpPr>
        <p:spPr>
          <a:xfrm>
            <a:off x="1138518" y="2187387"/>
            <a:ext cx="10215282" cy="3989575"/>
          </a:xfrm>
          <a:prstGeom prst="rect">
            <a:avLst/>
          </a:prstGeom>
          <a:noFill/>
          <a:ln>
            <a:noFill/>
          </a:ln>
        </p:spPr>
        <p:txBody>
          <a:bodyPr anchorCtr="0" anchor="t" bIns="45700" lIns="91425" spcFirstLastPara="1" rIns="91425" wrap="square" tIns="45700">
            <a:normAutofit fontScale="85000" lnSpcReduction="20000"/>
          </a:bodyPr>
          <a:lstStyle/>
          <a:p>
            <a:pPr indent="-228600" lvl="0" marL="228600" rtl="0" algn="l">
              <a:lnSpc>
                <a:spcPct val="90000"/>
              </a:lnSpc>
              <a:spcBef>
                <a:spcPts val="0"/>
              </a:spcBef>
              <a:spcAft>
                <a:spcPts val="0"/>
              </a:spcAft>
              <a:buClr>
                <a:schemeClr val="dk1"/>
              </a:buClr>
              <a:buSzPct val="100000"/>
              <a:buChar char="•"/>
            </a:pPr>
            <a:r>
              <a:rPr lang="en-US"/>
              <a:t>A qualitative method for data collection</a:t>
            </a:r>
            <a:endParaRPr/>
          </a:p>
          <a:p>
            <a:pPr indent="0" lvl="0" marL="0" rtl="0" algn="l">
              <a:lnSpc>
                <a:spcPct val="90000"/>
              </a:lnSpc>
              <a:spcBef>
                <a:spcPts val="1000"/>
              </a:spcBef>
              <a:spcAft>
                <a:spcPts val="0"/>
              </a:spcAft>
              <a:buClr>
                <a:schemeClr val="dk1"/>
              </a:buClr>
              <a:buSzPct val="100000"/>
              <a:buNone/>
            </a:pPr>
            <a:r>
              <a:t/>
            </a:r>
            <a:endParaRPr/>
          </a:p>
          <a:p>
            <a:pPr indent="-228600" lvl="0" marL="228600" rtl="0" algn="l">
              <a:lnSpc>
                <a:spcPct val="90000"/>
              </a:lnSpc>
              <a:spcBef>
                <a:spcPts val="1000"/>
              </a:spcBef>
              <a:spcAft>
                <a:spcPts val="0"/>
              </a:spcAft>
              <a:buClr>
                <a:schemeClr val="dk1"/>
              </a:buClr>
              <a:buSzPct val="100000"/>
              <a:buChar char="•"/>
            </a:pPr>
            <a:r>
              <a:rPr lang="en-US"/>
              <a:t>A discovery-oriented method to obtain detailed information about a topic from eligible respondents (authorities)</a:t>
            </a:r>
            <a:endParaRPr/>
          </a:p>
          <a:p>
            <a:pPr indent="0" lvl="0" marL="0" rtl="0" algn="l">
              <a:lnSpc>
                <a:spcPct val="90000"/>
              </a:lnSpc>
              <a:spcBef>
                <a:spcPts val="1000"/>
              </a:spcBef>
              <a:spcAft>
                <a:spcPts val="0"/>
              </a:spcAft>
              <a:buClr>
                <a:schemeClr val="dk1"/>
              </a:buClr>
              <a:buSzPct val="100000"/>
              <a:buNone/>
            </a:pPr>
            <a:r>
              <a:t/>
            </a:r>
            <a:endParaRPr/>
          </a:p>
          <a:p>
            <a:pPr indent="-228600" lvl="0" marL="228600" rtl="0" algn="l">
              <a:lnSpc>
                <a:spcPct val="90000"/>
              </a:lnSpc>
              <a:spcBef>
                <a:spcPts val="1000"/>
              </a:spcBef>
              <a:spcAft>
                <a:spcPts val="0"/>
              </a:spcAft>
              <a:buClr>
                <a:schemeClr val="dk1"/>
              </a:buClr>
              <a:buSzPct val="100000"/>
              <a:buChar char="•"/>
            </a:pPr>
            <a:r>
              <a:rPr lang="en-US"/>
              <a:t>Aims at exploring in-depth responses especially of experiences, feelings, perspectives and opinions of respondents on the subject matter of the research</a:t>
            </a:r>
            <a:endParaRPr/>
          </a:p>
          <a:p>
            <a:pPr indent="-77470" lvl="0" marL="228600" rtl="0" algn="l">
              <a:lnSpc>
                <a:spcPct val="90000"/>
              </a:lnSpc>
              <a:spcBef>
                <a:spcPts val="1000"/>
              </a:spcBef>
              <a:spcAft>
                <a:spcPts val="0"/>
              </a:spcAft>
              <a:buClr>
                <a:schemeClr val="dk1"/>
              </a:buClr>
              <a:buSzPct val="100000"/>
              <a:buNone/>
            </a:pPr>
            <a:r>
              <a:t/>
            </a:r>
            <a:endParaRPr/>
          </a:p>
          <a:p>
            <a:pPr indent="-228600" lvl="0" marL="228600" rtl="0" algn="l">
              <a:lnSpc>
                <a:spcPct val="90000"/>
              </a:lnSpc>
              <a:spcBef>
                <a:spcPts val="1000"/>
              </a:spcBef>
              <a:spcAft>
                <a:spcPts val="0"/>
              </a:spcAft>
              <a:buClr>
                <a:schemeClr val="dk1"/>
              </a:buClr>
              <a:buSzPct val="100000"/>
              <a:buChar char="•"/>
            </a:pPr>
            <a:r>
              <a:rPr lang="en-US"/>
              <a:t>Also called qualitative interviewing </a:t>
            </a:r>
            <a:endParaRPr/>
          </a:p>
          <a:p>
            <a:pPr indent="0" lvl="0" marL="0" rtl="0" algn="l">
              <a:lnSpc>
                <a:spcPct val="90000"/>
              </a:lnSpc>
              <a:spcBef>
                <a:spcPts val="1000"/>
              </a:spcBef>
              <a:spcAft>
                <a:spcPts val="0"/>
              </a:spcAft>
              <a:buClr>
                <a:schemeClr val="dk1"/>
              </a:buClr>
              <a:buSzPct val="100000"/>
              <a:buNone/>
            </a:pPr>
            <a:r>
              <a:rPr lang="en-US"/>
              <a:t> </a:t>
            </a:r>
            <a:endParaRPr/>
          </a:p>
          <a:p>
            <a:pPr indent="-77470" lvl="0" marL="228600" rtl="0" algn="l">
              <a:lnSpc>
                <a:spcPct val="90000"/>
              </a:lnSpc>
              <a:spcBef>
                <a:spcPts val="1000"/>
              </a:spcBef>
              <a:spcAft>
                <a:spcPts val="0"/>
              </a:spcAft>
              <a:buClr>
                <a:schemeClr val="dk1"/>
              </a:buClr>
              <a:buSzPct val="100000"/>
              <a:buNone/>
            </a:pPr>
            <a:r>
              <a:t/>
            </a:r>
            <a:endParaRPr>
              <a:latin typeface="Libre Baskerville"/>
              <a:ea typeface="Libre Baskerville"/>
              <a:cs typeface="Libre Baskerville"/>
              <a:sym typeface="Libre Baskerville"/>
            </a:endParaRPr>
          </a:p>
          <a:p>
            <a:pPr indent="-77470" lvl="0" marL="228600" rtl="0" algn="l">
              <a:lnSpc>
                <a:spcPct val="90000"/>
              </a:lnSpc>
              <a:spcBef>
                <a:spcPts val="1000"/>
              </a:spcBef>
              <a:spcAft>
                <a:spcPts val="0"/>
              </a:spcAft>
              <a:buClr>
                <a:schemeClr val="dk1"/>
              </a:buClr>
              <a:buSzPct val="100000"/>
              <a:buNone/>
            </a:pPr>
            <a:r>
              <a:t/>
            </a:r>
            <a:endParaRPr>
              <a:latin typeface="Libre Baskerville"/>
              <a:ea typeface="Libre Baskerville"/>
              <a:cs typeface="Libre Baskerville"/>
              <a:sym typeface="Libre Baskerville"/>
            </a:endParaRPr>
          </a:p>
        </p:txBody>
      </p:sp>
      <p:pic>
        <p:nvPicPr>
          <p:cNvPr id="392" name="Google Shape;392;p45"/>
          <p:cNvPicPr preferRelativeResize="0"/>
          <p:nvPr/>
        </p:nvPicPr>
        <p:blipFill rotWithShape="1">
          <a:blip r:embed="rId3">
            <a:alphaModFix/>
          </a:blip>
          <a:srcRect b="0" l="0" r="0" t="0"/>
          <a:stretch/>
        </p:blipFill>
        <p:spPr>
          <a:xfrm>
            <a:off x="4985721" y="6084845"/>
            <a:ext cx="707799" cy="638581"/>
          </a:xfrm>
          <a:prstGeom prst="rect">
            <a:avLst/>
          </a:prstGeom>
          <a:noFill/>
          <a:ln>
            <a:noFill/>
          </a:ln>
        </p:spPr>
      </p:pic>
      <p:pic>
        <p:nvPicPr>
          <p:cNvPr id="393" name="Google Shape;393;p45"/>
          <p:cNvPicPr preferRelativeResize="0"/>
          <p:nvPr/>
        </p:nvPicPr>
        <p:blipFill rotWithShape="1">
          <a:blip r:embed="rId4">
            <a:alphaModFix/>
          </a:blip>
          <a:srcRect b="0" l="0" r="0" t="0"/>
          <a:stretch/>
        </p:blipFill>
        <p:spPr>
          <a:xfrm>
            <a:off x="395252" y="365126"/>
            <a:ext cx="2387861" cy="665816"/>
          </a:xfrm>
          <a:prstGeom prst="rect">
            <a:avLst/>
          </a:prstGeom>
          <a:noFill/>
          <a:ln>
            <a:noFill/>
          </a:ln>
        </p:spPr>
      </p:pic>
      <p:pic>
        <p:nvPicPr>
          <p:cNvPr id="394" name="Google Shape;394;p45"/>
          <p:cNvPicPr preferRelativeResize="0"/>
          <p:nvPr/>
        </p:nvPicPr>
        <p:blipFill rotWithShape="1">
          <a:blip r:embed="rId5">
            <a:alphaModFix/>
          </a:blip>
          <a:srcRect b="0" l="0" r="0" t="0"/>
          <a:stretch/>
        </p:blipFill>
        <p:spPr>
          <a:xfrm>
            <a:off x="10306515" y="372008"/>
            <a:ext cx="1234599" cy="108027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46"/>
          <p:cNvSpPr txBox="1"/>
          <p:nvPr>
            <p:ph type="title"/>
          </p:nvPr>
        </p:nvSpPr>
        <p:spPr>
          <a:xfrm>
            <a:off x="838200" y="950259"/>
            <a:ext cx="10515600" cy="740429"/>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000"/>
              <a:buFont typeface="Calibri"/>
              <a:buNone/>
            </a:pPr>
            <a:r>
              <a:rPr b="1" lang="en-US" sz="4000">
                <a:latin typeface="Calibri"/>
                <a:ea typeface="Calibri"/>
                <a:cs typeface="Calibri"/>
                <a:sym typeface="Calibri"/>
              </a:rPr>
              <a:t>Why In-depth Interview</a:t>
            </a:r>
            <a:endParaRPr/>
          </a:p>
        </p:txBody>
      </p:sp>
      <p:sp>
        <p:nvSpPr>
          <p:cNvPr id="400" name="Google Shape;400;p46"/>
          <p:cNvSpPr txBox="1"/>
          <p:nvPr>
            <p:ph idx="1" type="body"/>
          </p:nvPr>
        </p:nvSpPr>
        <p:spPr>
          <a:xfrm>
            <a:off x="1174376" y="2079812"/>
            <a:ext cx="10179424" cy="409746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lang="en-US" sz="2000"/>
              <a:t>In-depth interview is important because it is one of the most viable means of gathering primary data in an in-depth and enmous manner </a:t>
            </a:r>
            <a:endParaRPr/>
          </a:p>
          <a:p>
            <a:pPr indent="0" lvl="0" marL="0" rtl="0" algn="l">
              <a:lnSpc>
                <a:spcPct val="90000"/>
              </a:lnSpc>
              <a:spcBef>
                <a:spcPts val="1000"/>
              </a:spcBef>
              <a:spcAft>
                <a:spcPts val="0"/>
              </a:spcAft>
              <a:buClr>
                <a:schemeClr val="dk1"/>
              </a:buClr>
              <a:buSzPts val="2000"/>
              <a:buNone/>
            </a:pPr>
            <a:r>
              <a:t/>
            </a:r>
            <a:endParaRPr sz="2000"/>
          </a:p>
          <a:p>
            <a:pPr indent="-228600" lvl="0" marL="228600" rtl="0" algn="l">
              <a:lnSpc>
                <a:spcPct val="90000"/>
              </a:lnSpc>
              <a:spcBef>
                <a:spcPts val="1000"/>
              </a:spcBef>
              <a:spcAft>
                <a:spcPts val="0"/>
              </a:spcAft>
              <a:buClr>
                <a:schemeClr val="dk1"/>
              </a:buClr>
              <a:buSzPts val="2000"/>
              <a:buChar char="•"/>
            </a:pPr>
            <a:r>
              <a:rPr lang="en-US" sz="2000"/>
              <a:t>In-depth interview answers the how and so what in research </a:t>
            </a:r>
            <a:endParaRPr/>
          </a:p>
          <a:p>
            <a:pPr indent="0" lvl="0" marL="0" rtl="0" algn="l">
              <a:lnSpc>
                <a:spcPct val="90000"/>
              </a:lnSpc>
              <a:spcBef>
                <a:spcPts val="1000"/>
              </a:spcBef>
              <a:spcAft>
                <a:spcPts val="0"/>
              </a:spcAft>
              <a:buClr>
                <a:schemeClr val="dk1"/>
              </a:buClr>
              <a:buSzPts val="2000"/>
              <a:buNone/>
            </a:pPr>
            <a:r>
              <a:t/>
            </a:r>
            <a:endParaRPr sz="2000"/>
          </a:p>
          <a:p>
            <a:pPr indent="-228600" lvl="0" marL="228600" rtl="0" algn="l">
              <a:lnSpc>
                <a:spcPct val="90000"/>
              </a:lnSpc>
              <a:spcBef>
                <a:spcPts val="1000"/>
              </a:spcBef>
              <a:spcAft>
                <a:spcPts val="0"/>
              </a:spcAft>
              <a:buClr>
                <a:schemeClr val="dk1"/>
              </a:buClr>
              <a:buSzPts val="2000"/>
              <a:buChar char="•"/>
            </a:pPr>
            <a:r>
              <a:rPr lang="en-US" sz="2000"/>
              <a:t>Interviews are often used to provide context to other data gathering techniques, offering a more complete picture of the why and how to the data </a:t>
            </a:r>
            <a:endParaRPr/>
          </a:p>
          <a:p>
            <a:pPr indent="-50800" lvl="0" marL="228600" rtl="0" algn="l">
              <a:lnSpc>
                <a:spcPct val="90000"/>
              </a:lnSpc>
              <a:spcBef>
                <a:spcPts val="1000"/>
              </a:spcBef>
              <a:spcAft>
                <a:spcPts val="0"/>
              </a:spcAft>
              <a:buClr>
                <a:schemeClr val="dk1"/>
              </a:buClr>
              <a:buSzPts val="2800"/>
              <a:buNone/>
            </a:pPr>
            <a:r>
              <a:t/>
            </a:r>
            <a:endParaRPr>
              <a:latin typeface="Libre Baskerville"/>
              <a:ea typeface="Libre Baskerville"/>
              <a:cs typeface="Libre Baskerville"/>
              <a:sym typeface="Libre Baskerville"/>
            </a:endParaRPr>
          </a:p>
        </p:txBody>
      </p:sp>
      <p:pic>
        <p:nvPicPr>
          <p:cNvPr id="401" name="Google Shape;401;p46"/>
          <p:cNvPicPr preferRelativeResize="0"/>
          <p:nvPr/>
        </p:nvPicPr>
        <p:blipFill rotWithShape="1">
          <a:blip r:embed="rId3">
            <a:alphaModFix/>
          </a:blip>
          <a:srcRect b="0" l="0" r="0" t="0"/>
          <a:stretch/>
        </p:blipFill>
        <p:spPr>
          <a:xfrm>
            <a:off x="4985721" y="6084845"/>
            <a:ext cx="707799" cy="638581"/>
          </a:xfrm>
          <a:prstGeom prst="rect">
            <a:avLst/>
          </a:prstGeom>
          <a:noFill/>
          <a:ln>
            <a:noFill/>
          </a:ln>
        </p:spPr>
      </p:pic>
      <p:pic>
        <p:nvPicPr>
          <p:cNvPr id="402" name="Google Shape;402;p46"/>
          <p:cNvPicPr preferRelativeResize="0"/>
          <p:nvPr/>
        </p:nvPicPr>
        <p:blipFill rotWithShape="1">
          <a:blip r:embed="rId4">
            <a:alphaModFix/>
          </a:blip>
          <a:srcRect b="0" l="0" r="0" t="0"/>
          <a:stretch/>
        </p:blipFill>
        <p:spPr>
          <a:xfrm>
            <a:off x="395252" y="365126"/>
            <a:ext cx="2387861" cy="665816"/>
          </a:xfrm>
          <a:prstGeom prst="rect">
            <a:avLst/>
          </a:prstGeom>
          <a:noFill/>
          <a:ln>
            <a:noFill/>
          </a:ln>
        </p:spPr>
      </p:pic>
      <p:pic>
        <p:nvPicPr>
          <p:cNvPr id="403" name="Google Shape;403;p46"/>
          <p:cNvPicPr preferRelativeResize="0"/>
          <p:nvPr/>
        </p:nvPicPr>
        <p:blipFill rotWithShape="1">
          <a:blip r:embed="rId5">
            <a:alphaModFix/>
          </a:blip>
          <a:srcRect b="0" l="0" r="0" t="0"/>
          <a:stretch/>
        </p:blipFill>
        <p:spPr>
          <a:xfrm>
            <a:off x="10306515" y="372008"/>
            <a:ext cx="1234599" cy="1080274"/>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47"/>
          <p:cNvSpPr txBox="1"/>
          <p:nvPr>
            <p:ph type="title"/>
          </p:nvPr>
        </p:nvSpPr>
        <p:spPr>
          <a:xfrm>
            <a:off x="838200" y="1120587"/>
            <a:ext cx="10515600" cy="537883"/>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r>
              <a:rPr b="1" lang="en-US">
                <a:latin typeface="Calibri"/>
                <a:ea typeface="Calibri"/>
                <a:cs typeface="Calibri"/>
                <a:sym typeface="Calibri"/>
              </a:rPr>
              <a:t>How In-depth Interview is used </a:t>
            </a:r>
            <a:endParaRPr/>
          </a:p>
        </p:txBody>
      </p:sp>
      <p:sp>
        <p:nvSpPr>
          <p:cNvPr id="409" name="Google Shape;409;p47"/>
          <p:cNvSpPr txBox="1"/>
          <p:nvPr>
            <p:ph idx="1" type="body"/>
          </p:nvPr>
        </p:nvSpPr>
        <p:spPr>
          <a:xfrm>
            <a:off x="923365" y="1999129"/>
            <a:ext cx="9807387" cy="413273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000"/>
              <a:buChar char="•"/>
            </a:pPr>
            <a:r>
              <a:rPr lang="en-US" sz="2000"/>
              <a:t>Primarily provides deep explanations to situations from the perspective of the interviewee</a:t>
            </a:r>
            <a:endParaRPr/>
          </a:p>
          <a:p>
            <a:pPr indent="-101600" lvl="0" marL="228600" rtl="0" algn="l">
              <a:lnSpc>
                <a:spcPct val="90000"/>
              </a:lnSpc>
              <a:spcBef>
                <a:spcPts val="1000"/>
              </a:spcBef>
              <a:spcAft>
                <a:spcPts val="0"/>
              </a:spcAft>
              <a:buClr>
                <a:schemeClr val="dk1"/>
              </a:buClr>
              <a:buSzPts val="2000"/>
              <a:buNone/>
            </a:pPr>
            <a:r>
              <a:t/>
            </a:r>
            <a:endParaRPr sz="2000"/>
          </a:p>
          <a:p>
            <a:pPr indent="-228600" lvl="0" marL="228600" rtl="0" algn="l">
              <a:lnSpc>
                <a:spcPct val="90000"/>
              </a:lnSpc>
              <a:spcBef>
                <a:spcPts val="1000"/>
              </a:spcBef>
              <a:spcAft>
                <a:spcPts val="0"/>
              </a:spcAft>
              <a:buClr>
                <a:schemeClr val="dk1"/>
              </a:buClr>
              <a:buSzPts val="2000"/>
              <a:buChar char="•"/>
            </a:pPr>
            <a:r>
              <a:rPr lang="en-US" sz="2000"/>
              <a:t>Often used to provide context to other data gathering techniques, offering a more complete picture of the why and how to the data</a:t>
            </a:r>
            <a:endParaRPr/>
          </a:p>
          <a:p>
            <a:pPr indent="0" lvl="0" marL="0" rtl="0" algn="l">
              <a:lnSpc>
                <a:spcPct val="90000"/>
              </a:lnSpc>
              <a:spcBef>
                <a:spcPts val="1000"/>
              </a:spcBef>
              <a:spcAft>
                <a:spcPts val="0"/>
              </a:spcAft>
              <a:buClr>
                <a:schemeClr val="dk1"/>
              </a:buClr>
              <a:buSzPts val="2000"/>
              <a:buNone/>
            </a:pPr>
            <a:r>
              <a:t/>
            </a:r>
            <a:endParaRPr sz="2000"/>
          </a:p>
          <a:p>
            <a:pPr indent="-228600" lvl="0" marL="228600" rtl="0" algn="l">
              <a:lnSpc>
                <a:spcPct val="90000"/>
              </a:lnSpc>
              <a:spcBef>
                <a:spcPts val="1000"/>
              </a:spcBef>
              <a:spcAft>
                <a:spcPts val="0"/>
              </a:spcAft>
              <a:buClr>
                <a:schemeClr val="dk1"/>
              </a:buClr>
              <a:buSzPts val="2000"/>
              <a:buChar char="•"/>
            </a:pPr>
            <a:r>
              <a:rPr lang="en-US" sz="2000"/>
              <a:t>Are mostly long and engaging</a:t>
            </a:r>
            <a:endParaRPr/>
          </a:p>
          <a:p>
            <a:pPr indent="-101600" lvl="0" marL="228600" rtl="0" algn="l">
              <a:lnSpc>
                <a:spcPct val="90000"/>
              </a:lnSpc>
              <a:spcBef>
                <a:spcPts val="1000"/>
              </a:spcBef>
              <a:spcAft>
                <a:spcPts val="0"/>
              </a:spcAft>
              <a:buClr>
                <a:schemeClr val="dk1"/>
              </a:buClr>
              <a:buSzPts val="2000"/>
              <a:buNone/>
            </a:pPr>
            <a:r>
              <a:t/>
            </a:r>
            <a:endParaRPr sz="2000"/>
          </a:p>
          <a:p>
            <a:pPr indent="-228600" lvl="0" marL="228600" rtl="0" algn="l">
              <a:lnSpc>
                <a:spcPct val="90000"/>
              </a:lnSpc>
              <a:spcBef>
                <a:spcPts val="1000"/>
              </a:spcBef>
              <a:spcAft>
                <a:spcPts val="0"/>
              </a:spcAft>
              <a:buClr>
                <a:schemeClr val="dk1"/>
              </a:buClr>
              <a:buSzPts val="2000"/>
              <a:buChar char="•"/>
            </a:pPr>
            <a:r>
              <a:rPr lang="en-US" sz="2000"/>
              <a:t>Provide a conducive environment for interviewee</a:t>
            </a:r>
            <a:endParaRPr/>
          </a:p>
          <a:p>
            <a:pPr indent="-101600" lvl="0" marL="228600" rtl="0" algn="l">
              <a:lnSpc>
                <a:spcPct val="90000"/>
              </a:lnSpc>
              <a:spcBef>
                <a:spcPts val="1000"/>
              </a:spcBef>
              <a:spcAft>
                <a:spcPts val="0"/>
              </a:spcAft>
              <a:buClr>
                <a:schemeClr val="dk1"/>
              </a:buClr>
              <a:buSzPts val="2000"/>
              <a:buNone/>
            </a:pPr>
            <a:r>
              <a:t/>
            </a:r>
            <a:endParaRPr sz="2000"/>
          </a:p>
          <a:p>
            <a:pPr indent="-228600" lvl="0" marL="228600" rtl="0" algn="l">
              <a:lnSpc>
                <a:spcPct val="90000"/>
              </a:lnSpc>
              <a:spcBef>
                <a:spcPts val="1000"/>
              </a:spcBef>
              <a:spcAft>
                <a:spcPts val="0"/>
              </a:spcAft>
              <a:buClr>
                <a:schemeClr val="dk1"/>
              </a:buClr>
              <a:buSzPts val="2000"/>
              <a:buChar char="•"/>
            </a:pPr>
            <a:r>
              <a:rPr lang="en-US" sz="2000"/>
              <a:t>Used when figures cannot suffice </a:t>
            </a:r>
            <a:endParaRPr/>
          </a:p>
        </p:txBody>
      </p:sp>
      <p:pic>
        <p:nvPicPr>
          <p:cNvPr id="410" name="Google Shape;410;p47"/>
          <p:cNvPicPr preferRelativeResize="0"/>
          <p:nvPr/>
        </p:nvPicPr>
        <p:blipFill rotWithShape="1">
          <a:blip r:embed="rId3">
            <a:alphaModFix/>
          </a:blip>
          <a:srcRect b="0" l="0" r="0" t="0"/>
          <a:stretch/>
        </p:blipFill>
        <p:spPr>
          <a:xfrm>
            <a:off x="5191910" y="5833937"/>
            <a:ext cx="707799" cy="638581"/>
          </a:xfrm>
          <a:prstGeom prst="rect">
            <a:avLst/>
          </a:prstGeom>
          <a:noFill/>
          <a:ln>
            <a:noFill/>
          </a:ln>
        </p:spPr>
      </p:pic>
      <p:pic>
        <p:nvPicPr>
          <p:cNvPr id="411" name="Google Shape;411;p47"/>
          <p:cNvPicPr preferRelativeResize="0"/>
          <p:nvPr/>
        </p:nvPicPr>
        <p:blipFill rotWithShape="1">
          <a:blip r:embed="rId4">
            <a:alphaModFix/>
          </a:blip>
          <a:srcRect b="0" l="0" r="0" t="0"/>
          <a:stretch/>
        </p:blipFill>
        <p:spPr>
          <a:xfrm>
            <a:off x="395252" y="365126"/>
            <a:ext cx="2387861" cy="665816"/>
          </a:xfrm>
          <a:prstGeom prst="rect">
            <a:avLst/>
          </a:prstGeom>
          <a:noFill/>
          <a:ln>
            <a:noFill/>
          </a:ln>
        </p:spPr>
      </p:pic>
      <p:pic>
        <p:nvPicPr>
          <p:cNvPr id="412" name="Google Shape;412;p47"/>
          <p:cNvPicPr preferRelativeResize="0"/>
          <p:nvPr/>
        </p:nvPicPr>
        <p:blipFill rotWithShape="1">
          <a:blip r:embed="rId5">
            <a:alphaModFix/>
          </a:blip>
          <a:srcRect b="0" l="0" r="0" t="0"/>
          <a:stretch/>
        </p:blipFill>
        <p:spPr>
          <a:xfrm>
            <a:off x="10306515" y="372008"/>
            <a:ext cx="1234599" cy="1080274"/>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48"/>
          <p:cNvSpPr txBox="1"/>
          <p:nvPr>
            <p:ph type="title"/>
          </p:nvPr>
        </p:nvSpPr>
        <p:spPr>
          <a:xfrm>
            <a:off x="838200" y="1246094"/>
            <a:ext cx="10515600" cy="815788"/>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000"/>
              <a:buFont typeface="Calibri"/>
              <a:buNone/>
            </a:pPr>
            <a:r>
              <a:rPr b="1" lang="en-US" sz="4000">
                <a:latin typeface="Calibri"/>
                <a:ea typeface="Calibri"/>
                <a:cs typeface="Calibri"/>
                <a:sym typeface="Calibri"/>
              </a:rPr>
              <a:t>Steps in Conducting In-depth Interviews </a:t>
            </a:r>
            <a:endParaRPr/>
          </a:p>
        </p:txBody>
      </p:sp>
      <p:sp>
        <p:nvSpPr>
          <p:cNvPr id="418" name="Google Shape;418;p48"/>
          <p:cNvSpPr txBox="1"/>
          <p:nvPr>
            <p:ph idx="1" type="body"/>
          </p:nvPr>
        </p:nvSpPr>
        <p:spPr>
          <a:xfrm>
            <a:off x="1030940" y="2268071"/>
            <a:ext cx="9959789" cy="3816774"/>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Developing a sampling strategy</a:t>
            </a:r>
            <a:endParaRPr/>
          </a:p>
          <a:p>
            <a:pPr indent="-508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US"/>
              <a:t>Drafting in-depth interview guide</a:t>
            </a:r>
            <a:endParaRPr/>
          </a:p>
          <a:p>
            <a:pPr indent="-508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US"/>
              <a:t>Conducting the interviews</a:t>
            </a:r>
            <a:endParaRPr/>
          </a:p>
          <a:p>
            <a:pPr indent="-508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US"/>
              <a:t>Analyzing the data collected </a:t>
            </a:r>
            <a:endParaRPr/>
          </a:p>
        </p:txBody>
      </p:sp>
      <p:pic>
        <p:nvPicPr>
          <p:cNvPr id="419" name="Google Shape;419;p48"/>
          <p:cNvPicPr preferRelativeResize="0"/>
          <p:nvPr/>
        </p:nvPicPr>
        <p:blipFill rotWithShape="1">
          <a:blip r:embed="rId3">
            <a:alphaModFix/>
          </a:blip>
          <a:srcRect b="0" l="0" r="0" t="0"/>
          <a:stretch/>
        </p:blipFill>
        <p:spPr>
          <a:xfrm>
            <a:off x="4985721" y="6084845"/>
            <a:ext cx="707799" cy="638581"/>
          </a:xfrm>
          <a:prstGeom prst="rect">
            <a:avLst/>
          </a:prstGeom>
          <a:noFill/>
          <a:ln>
            <a:noFill/>
          </a:ln>
        </p:spPr>
      </p:pic>
      <p:pic>
        <p:nvPicPr>
          <p:cNvPr id="420" name="Google Shape;420;p48"/>
          <p:cNvPicPr preferRelativeResize="0"/>
          <p:nvPr/>
        </p:nvPicPr>
        <p:blipFill rotWithShape="1">
          <a:blip r:embed="rId4">
            <a:alphaModFix/>
          </a:blip>
          <a:srcRect b="0" l="0" r="0" t="0"/>
          <a:stretch/>
        </p:blipFill>
        <p:spPr>
          <a:xfrm>
            <a:off x="395252" y="365126"/>
            <a:ext cx="2387861" cy="665816"/>
          </a:xfrm>
          <a:prstGeom prst="rect">
            <a:avLst/>
          </a:prstGeom>
          <a:noFill/>
          <a:ln>
            <a:noFill/>
          </a:ln>
        </p:spPr>
      </p:pic>
      <p:pic>
        <p:nvPicPr>
          <p:cNvPr id="421" name="Google Shape;421;p48"/>
          <p:cNvPicPr preferRelativeResize="0"/>
          <p:nvPr/>
        </p:nvPicPr>
        <p:blipFill rotWithShape="1">
          <a:blip r:embed="rId5">
            <a:alphaModFix/>
          </a:blip>
          <a:srcRect b="0" l="0" r="0" t="0"/>
          <a:stretch/>
        </p:blipFill>
        <p:spPr>
          <a:xfrm>
            <a:off x="10306515" y="372008"/>
            <a:ext cx="1234599" cy="1080274"/>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4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a:latin typeface="Calibri"/>
                <a:ea typeface="Calibri"/>
                <a:cs typeface="Calibri"/>
                <a:sym typeface="Calibri"/>
              </a:rPr>
              <a:t>Examples</a:t>
            </a:r>
            <a:endParaRPr/>
          </a:p>
        </p:txBody>
      </p:sp>
      <p:sp>
        <p:nvSpPr>
          <p:cNvPr id="427" name="Google Shape;427;p4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chemeClr val="dk1"/>
              </a:buClr>
              <a:buSzPts val="2800"/>
              <a:buChar char="•"/>
            </a:pPr>
            <a:r>
              <a:rPr lang="en-US"/>
              <a:t>In-depth interview with Media Mangers to understand the safety measures they put in place to ensure safety of their reporters covering conflict </a:t>
            </a:r>
            <a:endParaRPr/>
          </a:p>
          <a:p>
            <a:pPr indent="-50800" lvl="0" marL="228600" rtl="0" algn="just">
              <a:lnSpc>
                <a:spcPct val="90000"/>
              </a:lnSpc>
              <a:spcBef>
                <a:spcPts val="1000"/>
              </a:spcBef>
              <a:spcAft>
                <a:spcPts val="0"/>
              </a:spcAft>
              <a:buClr>
                <a:schemeClr val="dk1"/>
              </a:buClr>
              <a:buSzPts val="2800"/>
              <a:buNone/>
            </a:pPr>
            <a:r>
              <a:t/>
            </a:r>
            <a:endParaRPr/>
          </a:p>
          <a:p>
            <a:pPr indent="-228600" lvl="0" marL="228600" rtl="0" algn="just">
              <a:lnSpc>
                <a:spcPct val="90000"/>
              </a:lnSpc>
              <a:spcBef>
                <a:spcPts val="1000"/>
              </a:spcBef>
              <a:spcAft>
                <a:spcPts val="0"/>
              </a:spcAft>
              <a:buClr>
                <a:schemeClr val="dk1"/>
              </a:buClr>
              <a:buSzPts val="2800"/>
              <a:buChar char="•"/>
            </a:pPr>
            <a:r>
              <a:rPr lang="en-US"/>
              <a:t>In-depth interviews with health workers to compliment data on Knowledge, Attitude and Practice towards the Uptake of Covid 19 vaccination among youths in Kano state</a:t>
            </a:r>
            <a:endParaRPr/>
          </a:p>
        </p:txBody>
      </p:sp>
      <p:pic>
        <p:nvPicPr>
          <p:cNvPr id="428" name="Google Shape;428;p49"/>
          <p:cNvPicPr preferRelativeResize="0"/>
          <p:nvPr/>
        </p:nvPicPr>
        <p:blipFill rotWithShape="1">
          <a:blip r:embed="rId3">
            <a:alphaModFix/>
          </a:blip>
          <a:srcRect b="0" l="0" r="0" t="0"/>
          <a:stretch/>
        </p:blipFill>
        <p:spPr>
          <a:xfrm>
            <a:off x="4985721" y="6084845"/>
            <a:ext cx="707799" cy="638581"/>
          </a:xfrm>
          <a:prstGeom prst="rect">
            <a:avLst/>
          </a:prstGeom>
          <a:noFill/>
          <a:ln>
            <a:noFill/>
          </a:ln>
        </p:spPr>
      </p:pic>
      <p:pic>
        <p:nvPicPr>
          <p:cNvPr id="429" name="Google Shape;429;p49"/>
          <p:cNvPicPr preferRelativeResize="0"/>
          <p:nvPr/>
        </p:nvPicPr>
        <p:blipFill rotWithShape="1">
          <a:blip r:embed="rId4">
            <a:alphaModFix/>
          </a:blip>
          <a:srcRect b="0" l="0" r="0" t="0"/>
          <a:stretch/>
        </p:blipFill>
        <p:spPr>
          <a:xfrm>
            <a:off x="395252" y="365126"/>
            <a:ext cx="2387861" cy="665816"/>
          </a:xfrm>
          <a:prstGeom prst="rect">
            <a:avLst/>
          </a:prstGeom>
          <a:noFill/>
          <a:ln>
            <a:noFill/>
          </a:ln>
        </p:spPr>
      </p:pic>
      <p:pic>
        <p:nvPicPr>
          <p:cNvPr id="430" name="Google Shape;430;p49"/>
          <p:cNvPicPr preferRelativeResize="0"/>
          <p:nvPr/>
        </p:nvPicPr>
        <p:blipFill rotWithShape="1">
          <a:blip r:embed="rId5">
            <a:alphaModFix/>
          </a:blip>
          <a:srcRect b="0" l="0" r="0" t="0"/>
          <a:stretch/>
        </p:blipFill>
        <p:spPr>
          <a:xfrm>
            <a:off x="10306515" y="372008"/>
            <a:ext cx="1234599" cy="1080274"/>
          </a:xfrm>
          <a:prstGeom prst="rect">
            <a:avLst/>
          </a:prstGeom>
          <a:noFill/>
          <a:ln>
            <a:noFill/>
          </a:ln>
        </p:spPr>
      </p:pic>
      <p:pic>
        <p:nvPicPr>
          <p:cNvPr id="431" name="Google Shape;431;p49"/>
          <p:cNvPicPr preferRelativeResize="0"/>
          <p:nvPr/>
        </p:nvPicPr>
        <p:blipFill rotWithShape="1">
          <a:blip r:embed="rId6">
            <a:alphaModFix/>
          </a:blip>
          <a:srcRect b="0" l="0" r="0" t="0"/>
          <a:stretch/>
        </p:blipFill>
        <p:spPr>
          <a:xfrm>
            <a:off x="5100631" y="5732414"/>
            <a:ext cx="678517" cy="792691"/>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50"/>
          <p:cNvSpPr txBox="1"/>
          <p:nvPr>
            <p:ph type="title"/>
          </p:nvPr>
        </p:nvSpPr>
        <p:spPr>
          <a:xfrm>
            <a:off x="11321655" y="907982"/>
            <a:ext cx="716703" cy="856217"/>
          </a:xfrm>
          <a:prstGeom prst="rect">
            <a:avLst/>
          </a:prstGeom>
          <a:noFill/>
          <a:ln>
            <a:noFill/>
          </a:ln>
        </p:spPr>
        <p:txBody>
          <a:bodyPr anchorCtr="0" anchor="ctr" bIns="0" lIns="0" spcFirstLastPara="1" rIns="0" wrap="square" tIns="9725">
            <a:spAutoFit/>
          </a:bodyPr>
          <a:lstStyle/>
          <a:p>
            <a:pPr indent="0" lvl="0" marL="8467" rtl="0" algn="l">
              <a:lnSpc>
                <a:spcPct val="100000"/>
              </a:lnSpc>
              <a:spcBef>
                <a:spcPts val="0"/>
              </a:spcBef>
              <a:spcAft>
                <a:spcPts val="0"/>
              </a:spcAft>
              <a:buClr>
                <a:srgbClr val="E76E3C"/>
              </a:buClr>
              <a:buSzPts val="5500"/>
              <a:buFont typeface="Corben"/>
              <a:buNone/>
            </a:pPr>
            <a:r>
              <a:rPr lang="en-US" sz="5500">
                <a:latin typeface="Corben"/>
                <a:ea typeface="Corben"/>
                <a:cs typeface="Corben"/>
                <a:sym typeface="Corben"/>
              </a:rPr>
              <a:t>01</a:t>
            </a:r>
            <a:endParaRPr sz="5500">
              <a:latin typeface="Corben"/>
              <a:ea typeface="Corben"/>
              <a:cs typeface="Corben"/>
              <a:sym typeface="Corben"/>
            </a:endParaRPr>
          </a:p>
        </p:txBody>
      </p:sp>
      <p:sp>
        <p:nvSpPr>
          <p:cNvPr id="438" name="Google Shape;438;p50"/>
          <p:cNvSpPr txBox="1"/>
          <p:nvPr/>
        </p:nvSpPr>
        <p:spPr>
          <a:xfrm>
            <a:off x="11220269" y="3074632"/>
            <a:ext cx="818303" cy="856217"/>
          </a:xfrm>
          <a:prstGeom prst="rect">
            <a:avLst/>
          </a:prstGeom>
          <a:noFill/>
          <a:ln>
            <a:noFill/>
          </a:ln>
        </p:spPr>
        <p:txBody>
          <a:bodyPr anchorCtr="0" anchor="t" bIns="0" lIns="0" spcFirstLastPara="1" rIns="0" wrap="square" tIns="9725">
            <a:spAutoFit/>
          </a:bodyPr>
          <a:lstStyle/>
          <a:p>
            <a:pPr indent="0" lvl="0" marL="8467" marR="0" rtl="0" algn="l">
              <a:spcBef>
                <a:spcPts val="0"/>
              </a:spcBef>
              <a:spcAft>
                <a:spcPts val="0"/>
              </a:spcAft>
              <a:buNone/>
            </a:pPr>
            <a:r>
              <a:rPr lang="en-US" sz="5500">
                <a:solidFill>
                  <a:srgbClr val="E76E3C"/>
                </a:solidFill>
                <a:latin typeface="Corben"/>
                <a:ea typeface="Corben"/>
                <a:cs typeface="Corben"/>
                <a:sym typeface="Corben"/>
              </a:rPr>
              <a:t>02</a:t>
            </a:r>
            <a:endParaRPr sz="5500">
              <a:solidFill>
                <a:schemeClr val="dk1"/>
              </a:solidFill>
              <a:latin typeface="Corben"/>
              <a:ea typeface="Corben"/>
              <a:cs typeface="Corben"/>
              <a:sym typeface="Corben"/>
            </a:endParaRPr>
          </a:p>
        </p:txBody>
      </p:sp>
      <p:sp>
        <p:nvSpPr>
          <p:cNvPr id="439" name="Google Shape;439;p50"/>
          <p:cNvSpPr txBox="1"/>
          <p:nvPr/>
        </p:nvSpPr>
        <p:spPr>
          <a:xfrm>
            <a:off x="11183878" y="5128683"/>
            <a:ext cx="854710" cy="856217"/>
          </a:xfrm>
          <a:prstGeom prst="rect">
            <a:avLst/>
          </a:prstGeom>
          <a:noFill/>
          <a:ln>
            <a:noFill/>
          </a:ln>
        </p:spPr>
        <p:txBody>
          <a:bodyPr anchorCtr="0" anchor="t" bIns="0" lIns="0" spcFirstLastPara="1" rIns="0" wrap="square" tIns="9725">
            <a:spAutoFit/>
          </a:bodyPr>
          <a:lstStyle/>
          <a:p>
            <a:pPr indent="0" lvl="0" marL="8467" marR="0" rtl="0" algn="l">
              <a:spcBef>
                <a:spcPts val="0"/>
              </a:spcBef>
              <a:spcAft>
                <a:spcPts val="0"/>
              </a:spcAft>
              <a:buNone/>
            </a:pPr>
            <a:r>
              <a:rPr lang="en-US" sz="5500">
                <a:solidFill>
                  <a:srgbClr val="E76E3C"/>
                </a:solidFill>
                <a:latin typeface="Corben"/>
                <a:ea typeface="Corben"/>
                <a:cs typeface="Corben"/>
                <a:sym typeface="Corben"/>
              </a:rPr>
              <a:t>03</a:t>
            </a:r>
            <a:endParaRPr sz="5500">
              <a:solidFill>
                <a:schemeClr val="dk1"/>
              </a:solidFill>
              <a:latin typeface="Corben"/>
              <a:ea typeface="Corben"/>
              <a:cs typeface="Corben"/>
              <a:sym typeface="Corben"/>
            </a:endParaRPr>
          </a:p>
        </p:txBody>
      </p:sp>
      <p:sp>
        <p:nvSpPr>
          <p:cNvPr id="440" name="Google Shape;440;p50"/>
          <p:cNvSpPr txBox="1"/>
          <p:nvPr/>
        </p:nvSpPr>
        <p:spPr>
          <a:xfrm>
            <a:off x="5869775" y="753692"/>
            <a:ext cx="5314103" cy="1182738"/>
          </a:xfrm>
          <a:prstGeom prst="rect">
            <a:avLst/>
          </a:prstGeom>
          <a:noFill/>
          <a:ln>
            <a:noFill/>
          </a:ln>
        </p:spPr>
        <p:txBody>
          <a:bodyPr anchorCtr="0" anchor="t" bIns="0" lIns="0" spcFirstLastPara="1" rIns="0" wrap="square" tIns="8025">
            <a:spAutoFit/>
          </a:bodyPr>
          <a:lstStyle/>
          <a:p>
            <a:pPr indent="-1171422" lvl="0" marL="1179466" marR="3387" rtl="0" algn="l">
              <a:lnSpc>
                <a:spcPct val="131300"/>
              </a:lnSpc>
              <a:spcBef>
                <a:spcPts val="0"/>
              </a:spcBef>
              <a:spcAft>
                <a:spcPts val="0"/>
              </a:spcAft>
              <a:buNone/>
            </a:pPr>
            <a:r>
              <a:rPr b="1" baseline="30000" lang="en-US" sz="2500">
                <a:solidFill>
                  <a:schemeClr val="dk1"/>
                </a:solidFill>
                <a:latin typeface="Avenir"/>
                <a:ea typeface="Avenir"/>
                <a:cs typeface="Avenir"/>
                <a:sym typeface="Avenir"/>
              </a:rPr>
              <a:t>	</a:t>
            </a:r>
            <a:r>
              <a:rPr lang="en-US" sz="2000">
                <a:solidFill>
                  <a:schemeClr val="dk1"/>
                </a:solidFill>
                <a:latin typeface="Avenir"/>
                <a:ea typeface="Avenir"/>
                <a:cs typeface="Avenir"/>
                <a:sym typeface="Avenir"/>
              </a:rPr>
              <a:t>Ethnography is a research method  central to knowing the world from  the standpoint of its social relations.</a:t>
            </a:r>
            <a:endParaRPr sz="2000">
              <a:solidFill>
                <a:schemeClr val="dk1"/>
              </a:solidFill>
              <a:latin typeface="Avenir"/>
              <a:ea typeface="Avenir"/>
              <a:cs typeface="Avenir"/>
              <a:sym typeface="Avenir"/>
            </a:endParaRPr>
          </a:p>
        </p:txBody>
      </p:sp>
      <p:sp>
        <p:nvSpPr>
          <p:cNvPr id="441" name="Google Shape;441;p50"/>
          <p:cNvSpPr txBox="1"/>
          <p:nvPr/>
        </p:nvSpPr>
        <p:spPr>
          <a:xfrm>
            <a:off x="5821302" y="3037632"/>
            <a:ext cx="5411047" cy="1200094"/>
          </a:xfrm>
          <a:prstGeom prst="rect">
            <a:avLst/>
          </a:prstGeom>
          <a:noFill/>
          <a:ln>
            <a:noFill/>
          </a:ln>
        </p:spPr>
        <p:txBody>
          <a:bodyPr anchorCtr="0" anchor="t" bIns="0" lIns="0" spcFirstLastPara="1" rIns="0" wrap="square" tIns="8450">
            <a:spAutoFit/>
          </a:bodyPr>
          <a:lstStyle/>
          <a:p>
            <a:pPr indent="-1171422" lvl="0" marL="1196400" marR="20321" rtl="0" algn="l">
              <a:lnSpc>
                <a:spcPct val="133300"/>
              </a:lnSpc>
              <a:spcBef>
                <a:spcPts val="0"/>
              </a:spcBef>
              <a:spcAft>
                <a:spcPts val="0"/>
              </a:spcAft>
              <a:buNone/>
            </a:pPr>
            <a:r>
              <a:rPr b="1" baseline="30000" lang="en-US" sz="2500">
                <a:solidFill>
                  <a:schemeClr val="dk1"/>
                </a:solidFill>
                <a:latin typeface="Avenir"/>
                <a:ea typeface="Avenir"/>
                <a:cs typeface="Avenir"/>
                <a:sym typeface="Avenir"/>
              </a:rPr>
              <a:t>	</a:t>
            </a:r>
            <a:r>
              <a:rPr lang="en-US" sz="2000">
                <a:solidFill>
                  <a:schemeClr val="dk1"/>
                </a:solidFill>
                <a:latin typeface="Avenir"/>
                <a:ea typeface="Avenir"/>
                <a:cs typeface="Avenir"/>
                <a:sym typeface="Avenir"/>
              </a:rPr>
              <a:t>Ethnography is a descriptive study of  a particular human society or the  process of making such a study.</a:t>
            </a:r>
            <a:endParaRPr sz="2000">
              <a:solidFill>
                <a:schemeClr val="dk1"/>
              </a:solidFill>
              <a:latin typeface="Avenir"/>
              <a:ea typeface="Avenir"/>
              <a:cs typeface="Avenir"/>
              <a:sym typeface="Avenir"/>
            </a:endParaRPr>
          </a:p>
        </p:txBody>
      </p:sp>
      <p:sp>
        <p:nvSpPr>
          <p:cNvPr id="442" name="Google Shape;442;p50"/>
          <p:cNvSpPr txBox="1"/>
          <p:nvPr/>
        </p:nvSpPr>
        <p:spPr>
          <a:xfrm>
            <a:off x="5821302" y="5105026"/>
            <a:ext cx="5294206" cy="790752"/>
          </a:xfrm>
          <a:prstGeom prst="rect">
            <a:avLst/>
          </a:prstGeom>
          <a:noFill/>
          <a:ln>
            <a:noFill/>
          </a:ln>
        </p:spPr>
        <p:txBody>
          <a:bodyPr anchorCtr="0" anchor="t" bIns="0" lIns="0" spcFirstLastPara="1" rIns="0" wrap="square" tIns="8450">
            <a:spAutoFit/>
          </a:bodyPr>
          <a:lstStyle/>
          <a:p>
            <a:pPr indent="-1171422" lvl="0" marL="1196400" marR="20321" rtl="0" algn="l">
              <a:lnSpc>
                <a:spcPct val="133300"/>
              </a:lnSpc>
              <a:spcBef>
                <a:spcPts val="0"/>
              </a:spcBef>
              <a:spcAft>
                <a:spcPts val="0"/>
              </a:spcAft>
              <a:buNone/>
            </a:pPr>
            <a:r>
              <a:rPr b="1" baseline="30000" lang="en-US" sz="2500">
                <a:solidFill>
                  <a:schemeClr val="dk1"/>
                </a:solidFill>
                <a:latin typeface="Avenir"/>
                <a:ea typeface="Avenir"/>
                <a:cs typeface="Avenir"/>
                <a:sym typeface="Avenir"/>
              </a:rPr>
              <a:t>	</a:t>
            </a:r>
            <a:r>
              <a:rPr lang="en-US" sz="2000">
                <a:solidFill>
                  <a:schemeClr val="dk1"/>
                </a:solidFill>
                <a:latin typeface="Avenir"/>
                <a:ea typeface="Avenir"/>
                <a:cs typeface="Avenir"/>
                <a:sym typeface="Avenir"/>
              </a:rPr>
              <a:t>Ethnography is the systematic study  of individual people and cultures</a:t>
            </a:r>
            <a:endParaRPr sz="2000">
              <a:solidFill>
                <a:schemeClr val="dk1"/>
              </a:solidFill>
              <a:latin typeface="Avenir"/>
              <a:ea typeface="Avenir"/>
              <a:cs typeface="Avenir"/>
              <a:sym typeface="Avenir"/>
            </a:endParaRPr>
          </a:p>
        </p:txBody>
      </p:sp>
      <p:sp>
        <p:nvSpPr>
          <p:cNvPr id="443" name="Google Shape;443;p50"/>
          <p:cNvSpPr/>
          <p:nvPr/>
        </p:nvSpPr>
        <p:spPr>
          <a:xfrm>
            <a:off x="2230641" y="4105380"/>
            <a:ext cx="1272963" cy="120650"/>
          </a:xfrm>
          <a:custGeom>
            <a:rect b="b" l="l" r="r" t="t"/>
            <a:pathLst>
              <a:path extrusionOk="0" h="180975" w="1909445">
                <a:moveTo>
                  <a:pt x="78870" y="180711"/>
                </a:moveTo>
                <a:lnTo>
                  <a:pt x="39184" y="177361"/>
                </a:lnTo>
                <a:lnTo>
                  <a:pt x="2217" y="150556"/>
                </a:lnTo>
                <a:lnTo>
                  <a:pt x="0" y="136709"/>
                </a:lnTo>
                <a:lnTo>
                  <a:pt x="2858" y="123691"/>
                </a:lnTo>
                <a:lnTo>
                  <a:pt x="10606" y="113184"/>
                </a:lnTo>
                <a:lnTo>
                  <a:pt x="23386" y="105331"/>
                </a:lnTo>
                <a:lnTo>
                  <a:pt x="41344" y="100273"/>
                </a:lnTo>
                <a:lnTo>
                  <a:pt x="92983" y="91179"/>
                </a:lnTo>
                <a:lnTo>
                  <a:pt x="196110" y="72311"/>
                </a:lnTo>
                <a:lnTo>
                  <a:pt x="247749" y="63359"/>
                </a:lnTo>
                <a:lnTo>
                  <a:pt x="299540" y="55276"/>
                </a:lnTo>
                <a:lnTo>
                  <a:pt x="351557" y="48473"/>
                </a:lnTo>
                <a:lnTo>
                  <a:pt x="403876" y="43361"/>
                </a:lnTo>
                <a:lnTo>
                  <a:pt x="454012" y="38565"/>
                </a:lnTo>
                <a:lnTo>
                  <a:pt x="504104" y="32598"/>
                </a:lnTo>
                <a:lnTo>
                  <a:pt x="554181" y="26168"/>
                </a:lnTo>
                <a:lnTo>
                  <a:pt x="604273" y="19984"/>
                </a:lnTo>
                <a:lnTo>
                  <a:pt x="654409" y="14755"/>
                </a:lnTo>
                <a:lnTo>
                  <a:pt x="700565" y="11235"/>
                </a:lnTo>
                <a:lnTo>
                  <a:pt x="746894" y="8958"/>
                </a:lnTo>
                <a:lnTo>
                  <a:pt x="793338" y="7471"/>
                </a:lnTo>
                <a:lnTo>
                  <a:pt x="839841" y="6323"/>
                </a:lnTo>
                <a:lnTo>
                  <a:pt x="893068" y="5214"/>
                </a:lnTo>
                <a:lnTo>
                  <a:pt x="945847" y="4200"/>
                </a:lnTo>
                <a:lnTo>
                  <a:pt x="1186021" y="0"/>
                </a:lnTo>
                <a:lnTo>
                  <a:pt x="1566211" y="121"/>
                </a:lnTo>
                <a:lnTo>
                  <a:pt x="1667340" y="0"/>
                </a:lnTo>
                <a:lnTo>
                  <a:pt x="1723398" y="1783"/>
                </a:lnTo>
                <a:lnTo>
                  <a:pt x="1779108" y="6812"/>
                </a:lnTo>
                <a:lnTo>
                  <a:pt x="1834472" y="14609"/>
                </a:lnTo>
                <a:lnTo>
                  <a:pt x="1889488" y="24692"/>
                </a:lnTo>
                <a:lnTo>
                  <a:pt x="1902447" y="31617"/>
                </a:lnTo>
                <a:lnTo>
                  <a:pt x="1908926" y="35231"/>
                </a:lnTo>
                <a:lnTo>
                  <a:pt x="1903372" y="40350"/>
                </a:lnTo>
                <a:lnTo>
                  <a:pt x="1899053" y="47276"/>
                </a:lnTo>
                <a:lnTo>
                  <a:pt x="1892573" y="50287"/>
                </a:lnTo>
                <a:lnTo>
                  <a:pt x="1845608" y="68453"/>
                </a:lnTo>
                <a:lnTo>
                  <a:pt x="1797081" y="81792"/>
                </a:lnTo>
                <a:lnTo>
                  <a:pt x="1747396" y="90219"/>
                </a:lnTo>
                <a:lnTo>
                  <a:pt x="1696960" y="93649"/>
                </a:lnTo>
                <a:lnTo>
                  <a:pt x="1646449" y="94402"/>
                </a:lnTo>
                <a:lnTo>
                  <a:pt x="1595943" y="94918"/>
                </a:lnTo>
                <a:lnTo>
                  <a:pt x="1444512" y="95993"/>
                </a:lnTo>
                <a:lnTo>
                  <a:pt x="1394082" y="96509"/>
                </a:lnTo>
                <a:lnTo>
                  <a:pt x="1343684" y="97262"/>
                </a:lnTo>
                <a:lnTo>
                  <a:pt x="1094480" y="101440"/>
                </a:lnTo>
                <a:lnTo>
                  <a:pt x="1044639" y="102327"/>
                </a:lnTo>
                <a:lnTo>
                  <a:pt x="994798" y="103284"/>
                </a:lnTo>
                <a:lnTo>
                  <a:pt x="944957" y="104331"/>
                </a:lnTo>
                <a:lnTo>
                  <a:pt x="895116" y="105492"/>
                </a:lnTo>
                <a:lnTo>
                  <a:pt x="845276" y="106789"/>
                </a:lnTo>
                <a:lnTo>
                  <a:pt x="795435" y="108244"/>
                </a:lnTo>
                <a:lnTo>
                  <a:pt x="745594" y="109879"/>
                </a:lnTo>
                <a:lnTo>
                  <a:pt x="695753" y="111716"/>
                </a:lnTo>
                <a:lnTo>
                  <a:pt x="645817" y="114624"/>
                </a:lnTo>
                <a:lnTo>
                  <a:pt x="595958" y="119122"/>
                </a:lnTo>
                <a:lnTo>
                  <a:pt x="546151" y="124740"/>
                </a:lnTo>
                <a:lnTo>
                  <a:pt x="496369" y="131010"/>
                </a:lnTo>
                <a:lnTo>
                  <a:pt x="446587" y="137465"/>
                </a:lnTo>
                <a:lnTo>
                  <a:pt x="350390" y="149382"/>
                </a:lnTo>
                <a:lnTo>
                  <a:pt x="304070" y="155379"/>
                </a:lnTo>
                <a:lnTo>
                  <a:pt x="211497" y="167524"/>
                </a:lnTo>
                <a:lnTo>
                  <a:pt x="165176" y="173371"/>
                </a:lnTo>
                <a:lnTo>
                  <a:pt x="118787" y="178867"/>
                </a:lnTo>
                <a:lnTo>
                  <a:pt x="98843" y="180452"/>
                </a:lnTo>
                <a:lnTo>
                  <a:pt x="78870" y="180711"/>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444" name="Google Shape;444;p50"/>
          <p:cNvSpPr/>
          <p:nvPr/>
        </p:nvSpPr>
        <p:spPr>
          <a:xfrm>
            <a:off x="2446541" y="1172812"/>
            <a:ext cx="841163" cy="384810"/>
          </a:xfrm>
          <a:custGeom>
            <a:rect b="b" l="l" r="r" t="t"/>
            <a:pathLst>
              <a:path extrusionOk="0" h="577214" w="1261745">
                <a:moveTo>
                  <a:pt x="705795" y="115009"/>
                </a:moveTo>
                <a:lnTo>
                  <a:pt x="692943" y="110013"/>
                </a:lnTo>
                <a:lnTo>
                  <a:pt x="682905" y="99947"/>
                </a:lnTo>
                <a:lnTo>
                  <a:pt x="676334" y="85001"/>
                </a:lnTo>
                <a:lnTo>
                  <a:pt x="674429" y="78129"/>
                </a:lnTo>
                <a:lnTo>
                  <a:pt x="671852" y="71481"/>
                </a:lnTo>
                <a:lnTo>
                  <a:pt x="670284" y="64609"/>
                </a:lnTo>
                <a:lnTo>
                  <a:pt x="666144" y="30229"/>
                </a:lnTo>
                <a:lnTo>
                  <a:pt x="673379" y="9263"/>
                </a:lnTo>
                <a:lnTo>
                  <a:pt x="693491" y="0"/>
                </a:lnTo>
                <a:lnTo>
                  <a:pt x="727981" y="728"/>
                </a:lnTo>
                <a:lnTo>
                  <a:pt x="780250" y="7820"/>
                </a:lnTo>
                <a:lnTo>
                  <a:pt x="832201" y="16282"/>
                </a:lnTo>
                <a:lnTo>
                  <a:pt x="883849" y="26053"/>
                </a:lnTo>
                <a:lnTo>
                  <a:pt x="935210" y="37066"/>
                </a:lnTo>
                <a:lnTo>
                  <a:pt x="986298" y="49260"/>
                </a:lnTo>
                <a:lnTo>
                  <a:pt x="1037128" y="62568"/>
                </a:lnTo>
                <a:lnTo>
                  <a:pt x="1087715" y="76929"/>
                </a:lnTo>
                <a:lnTo>
                  <a:pt x="1138072" y="92277"/>
                </a:lnTo>
                <a:lnTo>
                  <a:pt x="1188216" y="108548"/>
                </a:lnTo>
                <a:lnTo>
                  <a:pt x="1200299" y="113299"/>
                </a:lnTo>
                <a:lnTo>
                  <a:pt x="735995" y="113299"/>
                </a:lnTo>
                <a:lnTo>
                  <a:pt x="720811" y="114745"/>
                </a:lnTo>
                <a:lnTo>
                  <a:pt x="705795" y="115009"/>
                </a:lnTo>
                <a:close/>
              </a:path>
              <a:path extrusionOk="0" h="577214" w="1261745">
                <a:moveTo>
                  <a:pt x="1252006" y="204999"/>
                </a:moveTo>
                <a:lnTo>
                  <a:pt x="418778" y="204999"/>
                </a:lnTo>
                <a:lnTo>
                  <a:pt x="469022" y="202832"/>
                </a:lnTo>
                <a:lnTo>
                  <a:pt x="519045" y="198571"/>
                </a:lnTo>
                <a:lnTo>
                  <a:pt x="668526" y="180817"/>
                </a:lnTo>
                <a:lnTo>
                  <a:pt x="718402" y="175772"/>
                </a:lnTo>
                <a:lnTo>
                  <a:pt x="807480" y="170022"/>
                </a:lnTo>
                <a:lnTo>
                  <a:pt x="924600" y="159360"/>
                </a:lnTo>
                <a:lnTo>
                  <a:pt x="925609" y="156543"/>
                </a:lnTo>
                <a:lnTo>
                  <a:pt x="925385" y="153839"/>
                </a:lnTo>
                <a:lnTo>
                  <a:pt x="923928" y="151248"/>
                </a:lnTo>
                <a:lnTo>
                  <a:pt x="815378" y="127118"/>
                </a:lnTo>
                <a:lnTo>
                  <a:pt x="764893" y="116662"/>
                </a:lnTo>
                <a:lnTo>
                  <a:pt x="750612" y="114252"/>
                </a:lnTo>
                <a:lnTo>
                  <a:pt x="735995" y="113299"/>
                </a:lnTo>
                <a:lnTo>
                  <a:pt x="1200299" y="113299"/>
                </a:lnTo>
                <a:lnTo>
                  <a:pt x="1213173" y="118362"/>
                </a:lnTo>
                <a:lnTo>
                  <a:pt x="1232932" y="131968"/>
                </a:lnTo>
                <a:lnTo>
                  <a:pt x="1244981" y="152228"/>
                </a:lnTo>
                <a:lnTo>
                  <a:pt x="943198" y="152262"/>
                </a:lnTo>
                <a:lnTo>
                  <a:pt x="942526" y="152825"/>
                </a:lnTo>
                <a:lnTo>
                  <a:pt x="941854" y="152938"/>
                </a:lnTo>
                <a:lnTo>
                  <a:pt x="941182" y="153276"/>
                </a:lnTo>
                <a:lnTo>
                  <a:pt x="941406" y="153388"/>
                </a:lnTo>
                <a:lnTo>
                  <a:pt x="1245059" y="153501"/>
                </a:lnTo>
                <a:lnTo>
                  <a:pt x="1246810" y="182005"/>
                </a:lnTo>
                <a:lnTo>
                  <a:pt x="1247755" y="192402"/>
                </a:lnTo>
                <a:lnTo>
                  <a:pt x="1251515" y="203749"/>
                </a:lnTo>
                <a:lnTo>
                  <a:pt x="1252006" y="204999"/>
                </a:lnTo>
                <a:close/>
              </a:path>
              <a:path extrusionOk="0" h="577214" w="1261745">
                <a:moveTo>
                  <a:pt x="1245059" y="153501"/>
                </a:moveTo>
                <a:lnTo>
                  <a:pt x="941630" y="153501"/>
                </a:lnTo>
                <a:lnTo>
                  <a:pt x="942750" y="152825"/>
                </a:lnTo>
                <a:lnTo>
                  <a:pt x="943198" y="152262"/>
                </a:lnTo>
                <a:lnTo>
                  <a:pt x="1244983" y="152262"/>
                </a:lnTo>
                <a:lnTo>
                  <a:pt x="1245059" y="153501"/>
                </a:lnTo>
                <a:close/>
              </a:path>
              <a:path extrusionOk="0" h="577214" w="1261745">
                <a:moveTo>
                  <a:pt x="89261" y="338667"/>
                </a:moveTo>
                <a:lnTo>
                  <a:pt x="30663" y="298674"/>
                </a:lnTo>
                <a:lnTo>
                  <a:pt x="7604" y="268306"/>
                </a:lnTo>
                <a:lnTo>
                  <a:pt x="0" y="246125"/>
                </a:lnTo>
                <a:lnTo>
                  <a:pt x="7525" y="239994"/>
                </a:lnTo>
                <a:lnTo>
                  <a:pt x="22728" y="235521"/>
                </a:lnTo>
                <a:lnTo>
                  <a:pt x="60405" y="229817"/>
                </a:lnTo>
                <a:lnTo>
                  <a:pt x="98365" y="227155"/>
                </a:lnTo>
                <a:lnTo>
                  <a:pt x="136430" y="225127"/>
                </a:lnTo>
                <a:lnTo>
                  <a:pt x="174422" y="221325"/>
                </a:lnTo>
                <a:lnTo>
                  <a:pt x="222745" y="214357"/>
                </a:lnTo>
                <a:lnTo>
                  <a:pt x="271289" y="208256"/>
                </a:lnTo>
                <a:lnTo>
                  <a:pt x="319854" y="204436"/>
                </a:lnTo>
                <a:lnTo>
                  <a:pt x="368241" y="204313"/>
                </a:lnTo>
                <a:lnTo>
                  <a:pt x="418778" y="204999"/>
                </a:lnTo>
                <a:lnTo>
                  <a:pt x="1252006" y="204999"/>
                </a:lnTo>
                <a:lnTo>
                  <a:pt x="1256200" y="215688"/>
                </a:lnTo>
                <a:lnTo>
                  <a:pt x="1259918" y="227859"/>
                </a:lnTo>
                <a:lnTo>
                  <a:pt x="1261255" y="245821"/>
                </a:lnTo>
                <a:lnTo>
                  <a:pt x="1256921" y="259504"/>
                </a:lnTo>
                <a:lnTo>
                  <a:pt x="1247755" y="270209"/>
                </a:lnTo>
                <a:lnTo>
                  <a:pt x="1234598" y="279234"/>
                </a:lnTo>
                <a:lnTo>
                  <a:pt x="1233829" y="279685"/>
                </a:lnTo>
                <a:lnTo>
                  <a:pt x="941294" y="279685"/>
                </a:lnTo>
                <a:lnTo>
                  <a:pt x="823434" y="289262"/>
                </a:lnTo>
                <a:lnTo>
                  <a:pt x="269634" y="326349"/>
                </a:lnTo>
                <a:lnTo>
                  <a:pt x="216853" y="330696"/>
                </a:lnTo>
                <a:lnTo>
                  <a:pt x="164115" y="335679"/>
                </a:lnTo>
                <a:lnTo>
                  <a:pt x="155583" y="336239"/>
                </a:lnTo>
                <a:lnTo>
                  <a:pt x="147030" y="336440"/>
                </a:lnTo>
                <a:lnTo>
                  <a:pt x="138561" y="336852"/>
                </a:lnTo>
                <a:lnTo>
                  <a:pt x="130281" y="338045"/>
                </a:lnTo>
                <a:lnTo>
                  <a:pt x="89261" y="338667"/>
                </a:lnTo>
                <a:close/>
              </a:path>
              <a:path extrusionOk="0" h="577214" w="1261745">
                <a:moveTo>
                  <a:pt x="788073" y="576682"/>
                </a:moveTo>
                <a:lnTo>
                  <a:pt x="783268" y="574022"/>
                </a:lnTo>
                <a:lnTo>
                  <a:pt x="778956" y="569007"/>
                </a:lnTo>
                <a:lnTo>
                  <a:pt x="759277" y="533683"/>
                </a:lnTo>
                <a:lnTo>
                  <a:pt x="748483" y="492592"/>
                </a:lnTo>
                <a:lnTo>
                  <a:pt x="754159" y="449769"/>
                </a:lnTo>
                <a:lnTo>
                  <a:pt x="783886" y="409249"/>
                </a:lnTo>
                <a:lnTo>
                  <a:pt x="841681" y="359311"/>
                </a:lnTo>
                <a:lnTo>
                  <a:pt x="871278" y="335229"/>
                </a:lnTo>
                <a:lnTo>
                  <a:pt x="902082" y="312583"/>
                </a:lnTo>
                <a:lnTo>
                  <a:pt x="911816" y="306476"/>
                </a:lnTo>
                <a:lnTo>
                  <a:pt x="921982" y="299979"/>
                </a:lnTo>
                <a:lnTo>
                  <a:pt x="932000" y="291559"/>
                </a:lnTo>
                <a:lnTo>
                  <a:pt x="941294" y="279685"/>
                </a:lnTo>
                <a:lnTo>
                  <a:pt x="1233829" y="279685"/>
                </a:lnTo>
                <a:lnTo>
                  <a:pt x="1179945" y="311555"/>
                </a:lnTo>
                <a:lnTo>
                  <a:pt x="1068722" y="378963"/>
                </a:lnTo>
                <a:lnTo>
                  <a:pt x="1022490" y="407658"/>
                </a:lnTo>
                <a:lnTo>
                  <a:pt x="976613" y="436906"/>
                </a:lnTo>
                <a:lnTo>
                  <a:pt x="931209" y="466893"/>
                </a:lnTo>
                <a:lnTo>
                  <a:pt x="862814" y="513897"/>
                </a:lnTo>
                <a:lnTo>
                  <a:pt x="817706" y="548787"/>
                </a:lnTo>
                <a:lnTo>
                  <a:pt x="798786" y="570584"/>
                </a:lnTo>
                <a:lnTo>
                  <a:pt x="793278" y="575899"/>
                </a:lnTo>
                <a:lnTo>
                  <a:pt x="788073" y="576682"/>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445" name="Google Shape;445;p50"/>
          <p:cNvSpPr/>
          <p:nvPr/>
        </p:nvSpPr>
        <p:spPr>
          <a:xfrm>
            <a:off x="6231528" y="1237683"/>
            <a:ext cx="338667" cy="155363"/>
          </a:xfrm>
          <a:custGeom>
            <a:rect b="b" l="l" r="r" t="t"/>
            <a:pathLst>
              <a:path extrusionOk="0" h="233044" w="508000">
                <a:moveTo>
                  <a:pt x="281923" y="47478"/>
                </a:moveTo>
                <a:lnTo>
                  <a:pt x="275088" y="43241"/>
                </a:lnTo>
                <a:lnTo>
                  <a:pt x="272631" y="34002"/>
                </a:lnTo>
                <a:lnTo>
                  <a:pt x="271872" y="31253"/>
                </a:lnTo>
                <a:lnTo>
                  <a:pt x="270844" y="28594"/>
                </a:lnTo>
                <a:lnTo>
                  <a:pt x="270219" y="25845"/>
                </a:lnTo>
                <a:lnTo>
                  <a:pt x="268568" y="12092"/>
                </a:lnTo>
                <a:lnTo>
                  <a:pt x="271453" y="3705"/>
                </a:lnTo>
                <a:lnTo>
                  <a:pt x="279472" y="0"/>
                </a:lnTo>
                <a:lnTo>
                  <a:pt x="293225" y="291"/>
                </a:lnTo>
                <a:lnTo>
                  <a:pt x="339940" y="7442"/>
                </a:lnTo>
                <a:lnTo>
                  <a:pt x="386052" y="17209"/>
                </a:lnTo>
                <a:lnTo>
                  <a:pt x="431629" y="29299"/>
                </a:lnTo>
                <a:lnTo>
                  <a:pt x="476736" y="43422"/>
                </a:lnTo>
                <a:lnTo>
                  <a:pt x="479021" y="44323"/>
                </a:lnTo>
                <a:lnTo>
                  <a:pt x="298630" y="44323"/>
                </a:lnTo>
                <a:lnTo>
                  <a:pt x="281923" y="47478"/>
                </a:lnTo>
                <a:close/>
              </a:path>
              <a:path extrusionOk="0" h="233044" w="508000">
                <a:moveTo>
                  <a:pt x="38545" y="135475"/>
                </a:moveTo>
                <a:lnTo>
                  <a:pt x="25669" y="129542"/>
                </a:lnTo>
                <a:lnTo>
                  <a:pt x="15180" y="119477"/>
                </a:lnTo>
                <a:lnTo>
                  <a:pt x="5986" y="107329"/>
                </a:lnTo>
                <a:lnTo>
                  <a:pt x="0" y="98991"/>
                </a:lnTo>
                <a:lnTo>
                  <a:pt x="1876" y="96377"/>
                </a:lnTo>
                <a:lnTo>
                  <a:pt x="12016" y="94214"/>
                </a:lnTo>
                <a:lnTo>
                  <a:pt x="27039" y="91932"/>
                </a:lnTo>
                <a:lnTo>
                  <a:pt x="42175" y="90868"/>
                </a:lnTo>
                <a:lnTo>
                  <a:pt x="57353" y="90056"/>
                </a:lnTo>
                <a:lnTo>
                  <a:pt x="72502" y="88535"/>
                </a:lnTo>
                <a:lnTo>
                  <a:pt x="91770" y="85748"/>
                </a:lnTo>
                <a:lnTo>
                  <a:pt x="111126" y="83307"/>
                </a:lnTo>
                <a:lnTo>
                  <a:pt x="130490" y="81779"/>
                </a:lnTo>
                <a:lnTo>
                  <a:pt x="149784" y="81730"/>
                </a:lnTo>
                <a:lnTo>
                  <a:pt x="189969" y="81138"/>
                </a:lnTo>
                <a:lnTo>
                  <a:pt x="229802" y="77195"/>
                </a:lnTo>
                <a:lnTo>
                  <a:pt x="269518" y="72331"/>
                </a:lnTo>
                <a:lnTo>
                  <a:pt x="309351" y="68976"/>
                </a:lnTo>
                <a:lnTo>
                  <a:pt x="324923" y="68013"/>
                </a:lnTo>
                <a:lnTo>
                  <a:pt x="371623" y="63748"/>
                </a:lnTo>
                <a:lnTo>
                  <a:pt x="372025" y="62621"/>
                </a:lnTo>
                <a:lnTo>
                  <a:pt x="371936" y="61539"/>
                </a:lnTo>
                <a:lnTo>
                  <a:pt x="371355" y="60503"/>
                </a:lnTo>
                <a:lnTo>
                  <a:pt x="328073" y="50850"/>
                </a:lnTo>
                <a:lnTo>
                  <a:pt x="306045" y="46306"/>
                </a:lnTo>
                <a:lnTo>
                  <a:pt x="298630" y="44323"/>
                </a:lnTo>
                <a:lnTo>
                  <a:pt x="479021" y="44323"/>
                </a:lnTo>
                <a:lnTo>
                  <a:pt x="486687" y="47348"/>
                </a:lnTo>
                <a:lnTo>
                  <a:pt x="494566" y="52790"/>
                </a:lnTo>
                <a:lnTo>
                  <a:pt x="499371" y="60908"/>
                </a:lnTo>
                <a:lnTo>
                  <a:pt x="379039" y="60908"/>
                </a:lnTo>
                <a:lnTo>
                  <a:pt x="378771" y="61134"/>
                </a:lnTo>
                <a:lnTo>
                  <a:pt x="378503" y="61179"/>
                </a:lnTo>
                <a:lnTo>
                  <a:pt x="378235" y="61314"/>
                </a:lnTo>
                <a:lnTo>
                  <a:pt x="378369" y="61404"/>
                </a:lnTo>
                <a:lnTo>
                  <a:pt x="499401" y="61404"/>
                </a:lnTo>
                <a:lnTo>
                  <a:pt x="500099" y="72806"/>
                </a:lnTo>
                <a:lnTo>
                  <a:pt x="499519" y="78034"/>
                </a:lnTo>
                <a:lnTo>
                  <a:pt x="503941" y="84659"/>
                </a:lnTo>
                <a:lnTo>
                  <a:pt x="507693" y="102101"/>
                </a:lnTo>
                <a:lnTo>
                  <a:pt x="503137" y="107104"/>
                </a:lnTo>
                <a:lnTo>
                  <a:pt x="494923" y="111881"/>
                </a:lnTo>
                <a:lnTo>
                  <a:pt x="378279" y="111881"/>
                </a:lnTo>
                <a:lnTo>
                  <a:pt x="331285" y="115712"/>
                </a:lnTo>
                <a:lnTo>
                  <a:pt x="131450" y="129007"/>
                </a:lnTo>
                <a:lnTo>
                  <a:pt x="99941" y="131389"/>
                </a:lnTo>
                <a:lnTo>
                  <a:pt x="68392" y="134280"/>
                </a:lnTo>
                <a:lnTo>
                  <a:pt x="59234" y="134280"/>
                </a:lnTo>
                <a:lnTo>
                  <a:pt x="54901" y="135226"/>
                </a:lnTo>
                <a:lnTo>
                  <a:pt x="38545" y="135475"/>
                </a:lnTo>
                <a:close/>
              </a:path>
              <a:path extrusionOk="0" h="233044" w="508000">
                <a:moveTo>
                  <a:pt x="499401" y="61404"/>
                </a:moveTo>
                <a:lnTo>
                  <a:pt x="378414" y="61404"/>
                </a:lnTo>
                <a:lnTo>
                  <a:pt x="378860" y="61134"/>
                </a:lnTo>
                <a:lnTo>
                  <a:pt x="379039" y="60908"/>
                </a:lnTo>
                <a:lnTo>
                  <a:pt x="499371" y="60908"/>
                </a:lnTo>
                <a:lnTo>
                  <a:pt x="499401" y="61404"/>
                </a:lnTo>
                <a:close/>
              </a:path>
              <a:path extrusionOk="0" h="233044" w="508000">
                <a:moveTo>
                  <a:pt x="318464" y="232485"/>
                </a:moveTo>
                <a:lnTo>
                  <a:pt x="315694" y="230727"/>
                </a:lnTo>
                <a:lnTo>
                  <a:pt x="313550" y="227617"/>
                </a:lnTo>
                <a:lnTo>
                  <a:pt x="305703" y="213487"/>
                </a:lnTo>
                <a:lnTo>
                  <a:pt x="301399" y="197049"/>
                </a:lnTo>
                <a:lnTo>
                  <a:pt x="303662" y="179919"/>
                </a:lnTo>
                <a:lnTo>
                  <a:pt x="338561" y="143733"/>
                </a:lnTo>
                <a:lnTo>
                  <a:pt x="373634" y="119407"/>
                </a:lnTo>
                <a:lnTo>
                  <a:pt x="378279" y="111881"/>
                </a:lnTo>
                <a:lnTo>
                  <a:pt x="494923" y="111881"/>
                </a:lnTo>
                <a:lnTo>
                  <a:pt x="482059" y="119477"/>
                </a:lnTo>
                <a:lnTo>
                  <a:pt x="466193" y="129007"/>
                </a:lnTo>
                <a:lnTo>
                  <a:pt x="410655" y="163073"/>
                </a:lnTo>
                <a:lnTo>
                  <a:pt x="346987" y="205572"/>
                </a:lnTo>
                <a:lnTo>
                  <a:pt x="321457" y="228248"/>
                </a:lnTo>
                <a:lnTo>
                  <a:pt x="318464" y="232485"/>
                </a:lnTo>
                <a:close/>
              </a:path>
              <a:path extrusionOk="0" h="233044" w="508000">
                <a:moveTo>
                  <a:pt x="63880" y="134776"/>
                </a:moveTo>
                <a:lnTo>
                  <a:pt x="59234" y="134280"/>
                </a:lnTo>
                <a:lnTo>
                  <a:pt x="68392" y="134280"/>
                </a:lnTo>
                <a:lnTo>
                  <a:pt x="63880" y="134776"/>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446" name="Google Shape;446;p50"/>
          <p:cNvSpPr/>
          <p:nvPr/>
        </p:nvSpPr>
        <p:spPr>
          <a:xfrm>
            <a:off x="6231528" y="3512269"/>
            <a:ext cx="338667" cy="155363"/>
          </a:xfrm>
          <a:custGeom>
            <a:rect b="b" l="l" r="r" t="t"/>
            <a:pathLst>
              <a:path extrusionOk="0" h="233045" w="508000">
                <a:moveTo>
                  <a:pt x="281923" y="47478"/>
                </a:moveTo>
                <a:lnTo>
                  <a:pt x="275088" y="43241"/>
                </a:lnTo>
                <a:lnTo>
                  <a:pt x="272631" y="34002"/>
                </a:lnTo>
                <a:lnTo>
                  <a:pt x="271872" y="31253"/>
                </a:lnTo>
                <a:lnTo>
                  <a:pt x="270844" y="28594"/>
                </a:lnTo>
                <a:lnTo>
                  <a:pt x="270219" y="25845"/>
                </a:lnTo>
                <a:lnTo>
                  <a:pt x="268568" y="12092"/>
                </a:lnTo>
                <a:lnTo>
                  <a:pt x="271453" y="3705"/>
                </a:lnTo>
                <a:lnTo>
                  <a:pt x="279472" y="0"/>
                </a:lnTo>
                <a:lnTo>
                  <a:pt x="293225" y="291"/>
                </a:lnTo>
                <a:lnTo>
                  <a:pt x="339940" y="7442"/>
                </a:lnTo>
                <a:lnTo>
                  <a:pt x="386052" y="17209"/>
                </a:lnTo>
                <a:lnTo>
                  <a:pt x="431629" y="29299"/>
                </a:lnTo>
                <a:lnTo>
                  <a:pt x="476736" y="43422"/>
                </a:lnTo>
                <a:lnTo>
                  <a:pt x="479021" y="44323"/>
                </a:lnTo>
                <a:lnTo>
                  <a:pt x="298630" y="44323"/>
                </a:lnTo>
                <a:lnTo>
                  <a:pt x="281923" y="47478"/>
                </a:lnTo>
                <a:close/>
              </a:path>
              <a:path extrusionOk="0" h="233045" w="508000">
                <a:moveTo>
                  <a:pt x="38545" y="135475"/>
                </a:moveTo>
                <a:lnTo>
                  <a:pt x="25669" y="129542"/>
                </a:lnTo>
                <a:lnTo>
                  <a:pt x="15180" y="119477"/>
                </a:lnTo>
                <a:lnTo>
                  <a:pt x="5986" y="107329"/>
                </a:lnTo>
                <a:lnTo>
                  <a:pt x="0" y="98991"/>
                </a:lnTo>
                <a:lnTo>
                  <a:pt x="1876" y="96377"/>
                </a:lnTo>
                <a:lnTo>
                  <a:pt x="12016" y="94214"/>
                </a:lnTo>
                <a:lnTo>
                  <a:pt x="27039" y="91932"/>
                </a:lnTo>
                <a:lnTo>
                  <a:pt x="42175" y="90868"/>
                </a:lnTo>
                <a:lnTo>
                  <a:pt x="57353" y="90056"/>
                </a:lnTo>
                <a:lnTo>
                  <a:pt x="72502" y="88535"/>
                </a:lnTo>
                <a:lnTo>
                  <a:pt x="91770" y="85748"/>
                </a:lnTo>
                <a:lnTo>
                  <a:pt x="111126" y="83307"/>
                </a:lnTo>
                <a:lnTo>
                  <a:pt x="130490" y="81779"/>
                </a:lnTo>
                <a:lnTo>
                  <a:pt x="149784" y="81730"/>
                </a:lnTo>
                <a:lnTo>
                  <a:pt x="189969" y="81138"/>
                </a:lnTo>
                <a:lnTo>
                  <a:pt x="229802" y="77195"/>
                </a:lnTo>
                <a:lnTo>
                  <a:pt x="269518" y="72331"/>
                </a:lnTo>
                <a:lnTo>
                  <a:pt x="309351" y="68976"/>
                </a:lnTo>
                <a:lnTo>
                  <a:pt x="324923" y="68013"/>
                </a:lnTo>
                <a:lnTo>
                  <a:pt x="371623" y="63748"/>
                </a:lnTo>
                <a:lnTo>
                  <a:pt x="372025" y="62621"/>
                </a:lnTo>
                <a:lnTo>
                  <a:pt x="371936" y="61539"/>
                </a:lnTo>
                <a:lnTo>
                  <a:pt x="371355" y="60503"/>
                </a:lnTo>
                <a:lnTo>
                  <a:pt x="328073" y="50850"/>
                </a:lnTo>
                <a:lnTo>
                  <a:pt x="306045" y="46306"/>
                </a:lnTo>
                <a:lnTo>
                  <a:pt x="298630" y="44323"/>
                </a:lnTo>
                <a:lnTo>
                  <a:pt x="479021" y="44323"/>
                </a:lnTo>
                <a:lnTo>
                  <a:pt x="486687" y="47348"/>
                </a:lnTo>
                <a:lnTo>
                  <a:pt x="494566" y="52790"/>
                </a:lnTo>
                <a:lnTo>
                  <a:pt x="499371" y="60908"/>
                </a:lnTo>
                <a:lnTo>
                  <a:pt x="379039" y="60908"/>
                </a:lnTo>
                <a:lnTo>
                  <a:pt x="378771" y="61134"/>
                </a:lnTo>
                <a:lnTo>
                  <a:pt x="378503" y="61179"/>
                </a:lnTo>
                <a:lnTo>
                  <a:pt x="378235" y="61314"/>
                </a:lnTo>
                <a:lnTo>
                  <a:pt x="378369" y="61404"/>
                </a:lnTo>
                <a:lnTo>
                  <a:pt x="499401" y="61404"/>
                </a:lnTo>
                <a:lnTo>
                  <a:pt x="500099" y="72806"/>
                </a:lnTo>
                <a:lnTo>
                  <a:pt x="499519" y="78034"/>
                </a:lnTo>
                <a:lnTo>
                  <a:pt x="503941" y="84659"/>
                </a:lnTo>
                <a:lnTo>
                  <a:pt x="507693" y="102101"/>
                </a:lnTo>
                <a:lnTo>
                  <a:pt x="503137" y="107104"/>
                </a:lnTo>
                <a:lnTo>
                  <a:pt x="494923" y="111881"/>
                </a:lnTo>
                <a:lnTo>
                  <a:pt x="378279" y="111881"/>
                </a:lnTo>
                <a:lnTo>
                  <a:pt x="331285" y="115712"/>
                </a:lnTo>
                <a:lnTo>
                  <a:pt x="131450" y="129007"/>
                </a:lnTo>
                <a:lnTo>
                  <a:pt x="99941" y="131389"/>
                </a:lnTo>
                <a:lnTo>
                  <a:pt x="68392" y="134280"/>
                </a:lnTo>
                <a:lnTo>
                  <a:pt x="59234" y="134280"/>
                </a:lnTo>
                <a:lnTo>
                  <a:pt x="54901" y="135226"/>
                </a:lnTo>
                <a:lnTo>
                  <a:pt x="38545" y="135475"/>
                </a:lnTo>
                <a:close/>
              </a:path>
              <a:path extrusionOk="0" h="233045" w="508000">
                <a:moveTo>
                  <a:pt x="499401" y="61404"/>
                </a:moveTo>
                <a:lnTo>
                  <a:pt x="378414" y="61404"/>
                </a:lnTo>
                <a:lnTo>
                  <a:pt x="378860" y="61134"/>
                </a:lnTo>
                <a:lnTo>
                  <a:pt x="379039" y="60908"/>
                </a:lnTo>
                <a:lnTo>
                  <a:pt x="499371" y="60908"/>
                </a:lnTo>
                <a:lnTo>
                  <a:pt x="499401" y="61404"/>
                </a:lnTo>
                <a:close/>
              </a:path>
              <a:path extrusionOk="0" h="233045" w="508000">
                <a:moveTo>
                  <a:pt x="318464" y="232485"/>
                </a:moveTo>
                <a:lnTo>
                  <a:pt x="315694" y="230727"/>
                </a:lnTo>
                <a:lnTo>
                  <a:pt x="313550" y="227617"/>
                </a:lnTo>
                <a:lnTo>
                  <a:pt x="305703" y="213487"/>
                </a:lnTo>
                <a:lnTo>
                  <a:pt x="301399" y="197049"/>
                </a:lnTo>
                <a:lnTo>
                  <a:pt x="303662" y="179919"/>
                </a:lnTo>
                <a:lnTo>
                  <a:pt x="338561" y="143733"/>
                </a:lnTo>
                <a:lnTo>
                  <a:pt x="373634" y="119407"/>
                </a:lnTo>
                <a:lnTo>
                  <a:pt x="378279" y="111881"/>
                </a:lnTo>
                <a:lnTo>
                  <a:pt x="494923" y="111881"/>
                </a:lnTo>
                <a:lnTo>
                  <a:pt x="482059" y="119477"/>
                </a:lnTo>
                <a:lnTo>
                  <a:pt x="466193" y="129007"/>
                </a:lnTo>
                <a:lnTo>
                  <a:pt x="410655" y="163073"/>
                </a:lnTo>
                <a:lnTo>
                  <a:pt x="346987" y="205572"/>
                </a:lnTo>
                <a:lnTo>
                  <a:pt x="321457" y="228248"/>
                </a:lnTo>
                <a:lnTo>
                  <a:pt x="318464" y="232485"/>
                </a:lnTo>
                <a:close/>
              </a:path>
              <a:path extrusionOk="0" h="233045" w="508000">
                <a:moveTo>
                  <a:pt x="63880" y="134776"/>
                </a:moveTo>
                <a:lnTo>
                  <a:pt x="59234" y="134280"/>
                </a:lnTo>
                <a:lnTo>
                  <a:pt x="68392" y="134280"/>
                </a:lnTo>
                <a:lnTo>
                  <a:pt x="63880" y="134776"/>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447" name="Google Shape;447;p50"/>
          <p:cNvSpPr/>
          <p:nvPr/>
        </p:nvSpPr>
        <p:spPr>
          <a:xfrm>
            <a:off x="6231528" y="5553726"/>
            <a:ext cx="338667" cy="155363"/>
          </a:xfrm>
          <a:custGeom>
            <a:rect b="b" l="l" r="r" t="t"/>
            <a:pathLst>
              <a:path extrusionOk="0" h="233045" w="508000">
                <a:moveTo>
                  <a:pt x="281923" y="47478"/>
                </a:moveTo>
                <a:lnTo>
                  <a:pt x="275088" y="43241"/>
                </a:lnTo>
                <a:lnTo>
                  <a:pt x="272631" y="34002"/>
                </a:lnTo>
                <a:lnTo>
                  <a:pt x="271872" y="31253"/>
                </a:lnTo>
                <a:lnTo>
                  <a:pt x="270844" y="28594"/>
                </a:lnTo>
                <a:lnTo>
                  <a:pt x="270219" y="25845"/>
                </a:lnTo>
                <a:lnTo>
                  <a:pt x="268568" y="12092"/>
                </a:lnTo>
                <a:lnTo>
                  <a:pt x="271453" y="3705"/>
                </a:lnTo>
                <a:lnTo>
                  <a:pt x="279472" y="0"/>
                </a:lnTo>
                <a:lnTo>
                  <a:pt x="293225" y="291"/>
                </a:lnTo>
                <a:lnTo>
                  <a:pt x="339940" y="7442"/>
                </a:lnTo>
                <a:lnTo>
                  <a:pt x="386052" y="17209"/>
                </a:lnTo>
                <a:lnTo>
                  <a:pt x="431629" y="29299"/>
                </a:lnTo>
                <a:lnTo>
                  <a:pt x="476736" y="43422"/>
                </a:lnTo>
                <a:lnTo>
                  <a:pt x="479021" y="44323"/>
                </a:lnTo>
                <a:lnTo>
                  <a:pt x="298630" y="44323"/>
                </a:lnTo>
                <a:lnTo>
                  <a:pt x="281923" y="47478"/>
                </a:lnTo>
                <a:close/>
              </a:path>
              <a:path extrusionOk="0" h="233045" w="508000">
                <a:moveTo>
                  <a:pt x="38545" y="135475"/>
                </a:moveTo>
                <a:lnTo>
                  <a:pt x="25669" y="129542"/>
                </a:lnTo>
                <a:lnTo>
                  <a:pt x="15180" y="119477"/>
                </a:lnTo>
                <a:lnTo>
                  <a:pt x="5986" y="107329"/>
                </a:lnTo>
                <a:lnTo>
                  <a:pt x="0" y="98991"/>
                </a:lnTo>
                <a:lnTo>
                  <a:pt x="1876" y="96377"/>
                </a:lnTo>
                <a:lnTo>
                  <a:pt x="12016" y="94214"/>
                </a:lnTo>
                <a:lnTo>
                  <a:pt x="27039" y="91932"/>
                </a:lnTo>
                <a:lnTo>
                  <a:pt x="42175" y="90868"/>
                </a:lnTo>
                <a:lnTo>
                  <a:pt x="57353" y="90056"/>
                </a:lnTo>
                <a:lnTo>
                  <a:pt x="72502" y="88535"/>
                </a:lnTo>
                <a:lnTo>
                  <a:pt x="91770" y="85748"/>
                </a:lnTo>
                <a:lnTo>
                  <a:pt x="111126" y="83307"/>
                </a:lnTo>
                <a:lnTo>
                  <a:pt x="130490" y="81779"/>
                </a:lnTo>
                <a:lnTo>
                  <a:pt x="149784" y="81730"/>
                </a:lnTo>
                <a:lnTo>
                  <a:pt x="189969" y="81138"/>
                </a:lnTo>
                <a:lnTo>
                  <a:pt x="229802" y="77195"/>
                </a:lnTo>
                <a:lnTo>
                  <a:pt x="269518" y="72331"/>
                </a:lnTo>
                <a:lnTo>
                  <a:pt x="309351" y="68976"/>
                </a:lnTo>
                <a:lnTo>
                  <a:pt x="324923" y="68013"/>
                </a:lnTo>
                <a:lnTo>
                  <a:pt x="371623" y="63748"/>
                </a:lnTo>
                <a:lnTo>
                  <a:pt x="372025" y="62621"/>
                </a:lnTo>
                <a:lnTo>
                  <a:pt x="371936" y="61539"/>
                </a:lnTo>
                <a:lnTo>
                  <a:pt x="371355" y="60503"/>
                </a:lnTo>
                <a:lnTo>
                  <a:pt x="328073" y="50850"/>
                </a:lnTo>
                <a:lnTo>
                  <a:pt x="306045" y="46306"/>
                </a:lnTo>
                <a:lnTo>
                  <a:pt x="298630" y="44323"/>
                </a:lnTo>
                <a:lnTo>
                  <a:pt x="479021" y="44323"/>
                </a:lnTo>
                <a:lnTo>
                  <a:pt x="486687" y="47348"/>
                </a:lnTo>
                <a:lnTo>
                  <a:pt x="494566" y="52790"/>
                </a:lnTo>
                <a:lnTo>
                  <a:pt x="499371" y="60908"/>
                </a:lnTo>
                <a:lnTo>
                  <a:pt x="379039" y="60908"/>
                </a:lnTo>
                <a:lnTo>
                  <a:pt x="378771" y="61134"/>
                </a:lnTo>
                <a:lnTo>
                  <a:pt x="378503" y="61179"/>
                </a:lnTo>
                <a:lnTo>
                  <a:pt x="378235" y="61314"/>
                </a:lnTo>
                <a:lnTo>
                  <a:pt x="378369" y="61404"/>
                </a:lnTo>
                <a:lnTo>
                  <a:pt x="499401" y="61404"/>
                </a:lnTo>
                <a:lnTo>
                  <a:pt x="500099" y="72806"/>
                </a:lnTo>
                <a:lnTo>
                  <a:pt x="499519" y="78034"/>
                </a:lnTo>
                <a:lnTo>
                  <a:pt x="503941" y="84659"/>
                </a:lnTo>
                <a:lnTo>
                  <a:pt x="507693" y="102101"/>
                </a:lnTo>
                <a:lnTo>
                  <a:pt x="503137" y="107104"/>
                </a:lnTo>
                <a:lnTo>
                  <a:pt x="494923" y="111881"/>
                </a:lnTo>
                <a:lnTo>
                  <a:pt x="378279" y="111881"/>
                </a:lnTo>
                <a:lnTo>
                  <a:pt x="331285" y="115712"/>
                </a:lnTo>
                <a:lnTo>
                  <a:pt x="131450" y="129007"/>
                </a:lnTo>
                <a:lnTo>
                  <a:pt x="99941" y="131389"/>
                </a:lnTo>
                <a:lnTo>
                  <a:pt x="68392" y="134280"/>
                </a:lnTo>
                <a:lnTo>
                  <a:pt x="59234" y="134280"/>
                </a:lnTo>
                <a:lnTo>
                  <a:pt x="54901" y="135226"/>
                </a:lnTo>
                <a:lnTo>
                  <a:pt x="38545" y="135475"/>
                </a:lnTo>
                <a:close/>
              </a:path>
              <a:path extrusionOk="0" h="233045" w="508000">
                <a:moveTo>
                  <a:pt x="499401" y="61404"/>
                </a:moveTo>
                <a:lnTo>
                  <a:pt x="378414" y="61404"/>
                </a:lnTo>
                <a:lnTo>
                  <a:pt x="378860" y="61134"/>
                </a:lnTo>
                <a:lnTo>
                  <a:pt x="379039" y="60908"/>
                </a:lnTo>
                <a:lnTo>
                  <a:pt x="499371" y="60908"/>
                </a:lnTo>
                <a:lnTo>
                  <a:pt x="499401" y="61404"/>
                </a:lnTo>
                <a:close/>
              </a:path>
              <a:path extrusionOk="0" h="233045" w="508000">
                <a:moveTo>
                  <a:pt x="318464" y="232485"/>
                </a:moveTo>
                <a:lnTo>
                  <a:pt x="315694" y="230727"/>
                </a:lnTo>
                <a:lnTo>
                  <a:pt x="313550" y="227617"/>
                </a:lnTo>
                <a:lnTo>
                  <a:pt x="305703" y="213487"/>
                </a:lnTo>
                <a:lnTo>
                  <a:pt x="301399" y="197049"/>
                </a:lnTo>
                <a:lnTo>
                  <a:pt x="303662" y="179919"/>
                </a:lnTo>
                <a:lnTo>
                  <a:pt x="338561" y="143733"/>
                </a:lnTo>
                <a:lnTo>
                  <a:pt x="373634" y="119407"/>
                </a:lnTo>
                <a:lnTo>
                  <a:pt x="378279" y="111881"/>
                </a:lnTo>
                <a:lnTo>
                  <a:pt x="494923" y="111881"/>
                </a:lnTo>
                <a:lnTo>
                  <a:pt x="482059" y="119477"/>
                </a:lnTo>
                <a:lnTo>
                  <a:pt x="466193" y="129007"/>
                </a:lnTo>
                <a:lnTo>
                  <a:pt x="410655" y="163073"/>
                </a:lnTo>
                <a:lnTo>
                  <a:pt x="346987" y="205572"/>
                </a:lnTo>
                <a:lnTo>
                  <a:pt x="321457" y="228248"/>
                </a:lnTo>
                <a:lnTo>
                  <a:pt x="318464" y="232485"/>
                </a:lnTo>
                <a:close/>
              </a:path>
              <a:path extrusionOk="0" h="233045" w="508000">
                <a:moveTo>
                  <a:pt x="63880" y="134776"/>
                </a:moveTo>
                <a:lnTo>
                  <a:pt x="59234" y="134280"/>
                </a:lnTo>
                <a:lnTo>
                  <a:pt x="68392" y="134280"/>
                </a:lnTo>
                <a:lnTo>
                  <a:pt x="63880" y="134776"/>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448" name="Google Shape;448;p50"/>
          <p:cNvSpPr txBox="1"/>
          <p:nvPr/>
        </p:nvSpPr>
        <p:spPr>
          <a:xfrm>
            <a:off x="508000" y="2878535"/>
            <a:ext cx="1546539" cy="393720"/>
          </a:xfrm>
          <a:prstGeom prst="rect">
            <a:avLst/>
          </a:prstGeom>
          <a:noFill/>
          <a:ln>
            <a:noFill/>
          </a:ln>
        </p:spPr>
        <p:txBody>
          <a:bodyPr anchorCtr="0" anchor="t" bIns="0" lIns="0" spcFirstLastPara="1" rIns="0" wrap="square" tIns="79575">
            <a:spAutoFit/>
          </a:bodyPr>
          <a:lstStyle/>
          <a:p>
            <a:pPr indent="0" lvl="0" marL="8467" marR="3387" rtl="0" algn="l">
              <a:lnSpc>
                <a:spcPct val="163107"/>
              </a:lnSpc>
              <a:spcBef>
                <a:spcPts val="0"/>
              </a:spcBef>
              <a:spcAft>
                <a:spcPts val="0"/>
              </a:spcAft>
              <a:buNone/>
            </a:pPr>
            <a:r>
              <a:rPr lang="en-US" sz="1667">
                <a:solidFill>
                  <a:schemeClr val="dk1"/>
                </a:solidFill>
                <a:latin typeface="Short Stack"/>
                <a:ea typeface="Short Stack"/>
                <a:cs typeface="Short Stack"/>
                <a:sym typeface="Short Stack"/>
              </a:rPr>
              <a:t>WHAT  IS IT?</a:t>
            </a:r>
            <a:endParaRPr sz="1667">
              <a:solidFill>
                <a:schemeClr val="dk1"/>
              </a:solidFill>
              <a:latin typeface="Short Stack"/>
              <a:ea typeface="Short Stack"/>
              <a:cs typeface="Short Stack"/>
              <a:sym typeface="Short Stack"/>
            </a:endParaRPr>
          </a:p>
        </p:txBody>
      </p:sp>
      <p:sp>
        <p:nvSpPr>
          <p:cNvPr id="449" name="Google Shape;449;p50"/>
          <p:cNvSpPr/>
          <p:nvPr/>
        </p:nvSpPr>
        <p:spPr>
          <a:xfrm>
            <a:off x="1159148" y="3011061"/>
            <a:ext cx="1299209" cy="536363"/>
          </a:xfrm>
          <a:custGeom>
            <a:rect b="b" l="l" r="r" t="t"/>
            <a:pathLst>
              <a:path extrusionOk="0" h="804545" w="1948814">
                <a:moveTo>
                  <a:pt x="968057" y="668121"/>
                </a:moveTo>
                <a:lnTo>
                  <a:pt x="963955" y="666864"/>
                </a:lnTo>
                <a:lnTo>
                  <a:pt x="957707" y="671753"/>
                </a:lnTo>
                <a:lnTo>
                  <a:pt x="968057" y="668121"/>
                </a:lnTo>
                <a:close/>
              </a:path>
              <a:path extrusionOk="0" h="804545" w="1948814">
                <a:moveTo>
                  <a:pt x="1948383" y="97142"/>
                </a:moveTo>
                <a:lnTo>
                  <a:pt x="1935619" y="57200"/>
                </a:lnTo>
                <a:lnTo>
                  <a:pt x="1904796" y="26314"/>
                </a:lnTo>
                <a:lnTo>
                  <a:pt x="1871560" y="5689"/>
                </a:lnTo>
                <a:lnTo>
                  <a:pt x="1866671" y="7416"/>
                </a:lnTo>
                <a:lnTo>
                  <a:pt x="1858416" y="2235"/>
                </a:lnTo>
                <a:lnTo>
                  <a:pt x="1856181" y="1676"/>
                </a:lnTo>
                <a:lnTo>
                  <a:pt x="1849462" y="0"/>
                </a:lnTo>
                <a:lnTo>
                  <a:pt x="1840801" y="1701"/>
                </a:lnTo>
                <a:lnTo>
                  <a:pt x="1832127" y="4749"/>
                </a:lnTo>
                <a:lnTo>
                  <a:pt x="1730324" y="45948"/>
                </a:lnTo>
                <a:lnTo>
                  <a:pt x="1727492" y="45593"/>
                </a:lnTo>
                <a:lnTo>
                  <a:pt x="1721827" y="44894"/>
                </a:lnTo>
                <a:lnTo>
                  <a:pt x="1707642" y="52578"/>
                </a:lnTo>
                <a:lnTo>
                  <a:pt x="1704860" y="52209"/>
                </a:lnTo>
                <a:lnTo>
                  <a:pt x="1699285" y="51473"/>
                </a:lnTo>
                <a:lnTo>
                  <a:pt x="1685036" y="59182"/>
                </a:lnTo>
                <a:lnTo>
                  <a:pt x="1680362" y="56781"/>
                </a:lnTo>
                <a:lnTo>
                  <a:pt x="1678813" y="55981"/>
                </a:lnTo>
                <a:lnTo>
                  <a:pt x="1673567" y="59182"/>
                </a:lnTo>
                <a:lnTo>
                  <a:pt x="1668386" y="60998"/>
                </a:lnTo>
                <a:lnTo>
                  <a:pt x="1612849" y="69761"/>
                </a:lnTo>
                <a:lnTo>
                  <a:pt x="1557375" y="75806"/>
                </a:lnTo>
                <a:lnTo>
                  <a:pt x="1501622" y="77914"/>
                </a:lnTo>
                <a:lnTo>
                  <a:pt x="1445285" y="74841"/>
                </a:lnTo>
                <a:lnTo>
                  <a:pt x="1439976" y="75361"/>
                </a:lnTo>
                <a:lnTo>
                  <a:pt x="1428292" y="74091"/>
                </a:lnTo>
                <a:lnTo>
                  <a:pt x="1421561" y="73761"/>
                </a:lnTo>
                <a:lnTo>
                  <a:pt x="1414056" y="73710"/>
                </a:lnTo>
                <a:lnTo>
                  <a:pt x="1409204" y="86182"/>
                </a:lnTo>
                <a:lnTo>
                  <a:pt x="1413154" y="94221"/>
                </a:lnTo>
                <a:lnTo>
                  <a:pt x="1417116" y="95529"/>
                </a:lnTo>
                <a:lnTo>
                  <a:pt x="1430210" y="105727"/>
                </a:lnTo>
                <a:lnTo>
                  <a:pt x="1440942" y="116763"/>
                </a:lnTo>
                <a:lnTo>
                  <a:pt x="1451762" y="129108"/>
                </a:lnTo>
                <a:lnTo>
                  <a:pt x="1463865" y="139661"/>
                </a:lnTo>
                <a:lnTo>
                  <a:pt x="1545856" y="155244"/>
                </a:lnTo>
                <a:lnTo>
                  <a:pt x="1600987" y="157403"/>
                </a:lnTo>
                <a:lnTo>
                  <a:pt x="1656105" y="155511"/>
                </a:lnTo>
                <a:lnTo>
                  <a:pt x="1711464" y="150850"/>
                </a:lnTo>
                <a:lnTo>
                  <a:pt x="1717979" y="149910"/>
                </a:lnTo>
                <a:lnTo>
                  <a:pt x="1724431" y="147637"/>
                </a:lnTo>
                <a:lnTo>
                  <a:pt x="1738655" y="149364"/>
                </a:lnTo>
                <a:lnTo>
                  <a:pt x="1738503" y="154813"/>
                </a:lnTo>
                <a:lnTo>
                  <a:pt x="1736928" y="160743"/>
                </a:lnTo>
                <a:lnTo>
                  <a:pt x="1729828" y="163245"/>
                </a:lnTo>
                <a:lnTo>
                  <a:pt x="1725650" y="167411"/>
                </a:lnTo>
                <a:lnTo>
                  <a:pt x="1724494" y="174548"/>
                </a:lnTo>
                <a:lnTo>
                  <a:pt x="1712366" y="181508"/>
                </a:lnTo>
                <a:lnTo>
                  <a:pt x="1711134" y="188658"/>
                </a:lnTo>
                <a:lnTo>
                  <a:pt x="1708442" y="189611"/>
                </a:lnTo>
                <a:lnTo>
                  <a:pt x="1708785" y="192176"/>
                </a:lnTo>
                <a:lnTo>
                  <a:pt x="1702485" y="194398"/>
                </a:lnTo>
                <a:lnTo>
                  <a:pt x="1697088" y="197650"/>
                </a:lnTo>
                <a:lnTo>
                  <a:pt x="1695792" y="204825"/>
                </a:lnTo>
                <a:lnTo>
                  <a:pt x="1691957" y="207530"/>
                </a:lnTo>
                <a:lnTo>
                  <a:pt x="1687499" y="209092"/>
                </a:lnTo>
                <a:lnTo>
                  <a:pt x="1657210" y="239941"/>
                </a:lnTo>
                <a:lnTo>
                  <a:pt x="1629664" y="265785"/>
                </a:lnTo>
                <a:lnTo>
                  <a:pt x="1575219" y="319938"/>
                </a:lnTo>
                <a:lnTo>
                  <a:pt x="1549946" y="343636"/>
                </a:lnTo>
                <a:lnTo>
                  <a:pt x="1524139" y="366179"/>
                </a:lnTo>
                <a:lnTo>
                  <a:pt x="1472844" y="412496"/>
                </a:lnTo>
                <a:lnTo>
                  <a:pt x="1442961" y="433768"/>
                </a:lnTo>
                <a:lnTo>
                  <a:pt x="1402232" y="464248"/>
                </a:lnTo>
                <a:lnTo>
                  <a:pt x="1360766" y="493649"/>
                </a:lnTo>
                <a:lnTo>
                  <a:pt x="1274318" y="545592"/>
                </a:lnTo>
                <a:lnTo>
                  <a:pt x="1229741" y="569341"/>
                </a:lnTo>
                <a:lnTo>
                  <a:pt x="1183995" y="590816"/>
                </a:lnTo>
                <a:lnTo>
                  <a:pt x="1137043" y="610031"/>
                </a:lnTo>
                <a:lnTo>
                  <a:pt x="1077912" y="633514"/>
                </a:lnTo>
                <a:lnTo>
                  <a:pt x="1047927" y="644055"/>
                </a:lnTo>
                <a:lnTo>
                  <a:pt x="1018374" y="655802"/>
                </a:lnTo>
                <a:lnTo>
                  <a:pt x="1015085" y="655612"/>
                </a:lnTo>
                <a:lnTo>
                  <a:pt x="1011796" y="655421"/>
                </a:lnTo>
                <a:lnTo>
                  <a:pt x="1000163" y="659511"/>
                </a:lnTo>
                <a:lnTo>
                  <a:pt x="994702" y="662787"/>
                </a:lnTo>
                <a:lnTo>
                  <a:pt x="991895" y="662432"/>
                </a:lnTo>
                <a:lnTo>
                  <a:pt x="986269" y="661708"/>
                </a:lnTo>
                <a:lnTo>
                  <a:pt x="972159" y="669366"/>
                </a:lnTo>
                <a:lnTo>
                  <a:pt x="968057" y="668121"/>
                </a:lnTo>
                <a:lnTo>
                  <a:pt x="950683" y="674230"/>
                </a:lnTo>
                <a:lnTo>
                  <a:pt x="948245" y="673735"/>
                </a:lnTo>
                <a:lnTo>
                  <a:pt x="945807" y="673252"/>
                </a:lnTo>
                <a:lnTo>
                  <a:pt x="941336" y="674814"/>
                </a:lnTo>
                <a:lnTo>
                  <a:pt x="937158" y="677633"/>
                </a:lnTo>
                <a:lnTo>
                  <a:pt x="935177" y="676986"/>
                </a:lnTo>
                <a:lnTo>
                  <a:pt x="933615" y="677532"/>
                </a:lnTo>
                <a:lnTo>
                  <a:pt x="932408" y="679310"/>
                </a:lnTo>
                <a:lnTo>
                  <a:pt x="928535" y="677976"/>
                </a:lnTo>
                <a:lnTo>
                  <a:pt x="926604" y="677316"/>
                </a:lnTo>
                <a:lnTo>
                  <a:pt x="921423" y="680478"/>
                </a:lnTo>
                <a:lnTo>
                  <a:pt x="915898" y="681075"/>
                </a:lnTo>
                <a:lnTo>
                  <a:pt x="856259" y="693966"/>
                </a:lnTo>
                <a:lnTo>
                  <a:pt x="836256" y="696963"/>
                </a:lnTo>
                <a:lnTo>
                  <a:pt x="834491" y="698944"/>
                </a:lnTo>
                <a:lnTo>
                  <a:pt x="827608" y="702703"/>
                </a:lnTo>
                <a:lnTo>
                  <a:pt x="844600" y="703465"/>
                </a:lnTo>
                <a:lnTo>
                  <a:pt x="845794" y="705726"/>
                </a:lnTo>
                <a:lnTo>
                  <a:pt x="843597" y="709206"/>
                </a:lnTo>
                <a:lnTo>
                  <a:pt x="841108" y="711415"/>
                </a:lnTo>
                <a:lnTo>
                  <a:pt x="839406" y="713371"/>
                </a:lnTo>
                <a:lnTo>
                  <a:pt x="788403" y="719188"/>
                </a:lnTo>
                <a:lnTo>
                  <a:pt x="737184" y="722388"/>
                </a:lnTo>
                <a:lnTo>
                  <a:pt x="686130" y="724192"/>
                </a:lnTo>
                <a:lnTo>
                  <a:pt x="634746" y="723417"/>
                </a:lnTo>
                <a:lnTo>
                  <a:pt x="583387" y="721283"/>
                </a:lnTo>
                <a:lnTo>
                  <a:pt x="575462" y="720039"/>
                </a:lnTo>
                <a:lnTo>
                  <a:pt x="567893" y="720013"/>
                </a:lnTo>
                <a:lnTo>
                  <a:pt x="489216" y="708634"/>
                </a:lnTo>
                <a:lnTo>
                  <a:pt x="420687" y="697738"/>
                </a:lnTo>
                <a:lnTo>
                  <a:pt x="417118" y="698995"/>
                </a:lnTo>
                <a:lnTo>
                  <a:pt x="417550" y="697496"/>
                </a:lnTo>
                <a:lnTo>
                  <a:pt x="417969" y="698690"/>
                </a:lnTo>
                <a:lnTo>
                  <a:pt x="420687" y="697738"/>
                </a:lnTo>
                <a:lnTo>
                  <a:pt x="418045" y="697318"/>
                </a:lnTo>
                <a:lnTo>
                  <a:pt x="416839" y="696391"/>
                </a:lnTo>
                <a:lnTo>
                  <a:pt x="415290" y="695604"/>
                </a:lnTo>
                <a:lnTo>
                  <a:pt x="412457" y="695248"/>
                </a:lnTo>
                <a:lnTo>
                  <a:pt x="410184" y="696048"/>
                </a:lnTo>
                <a:lnTo>
                  <a:pt x="408076" y="694093"/>
                </a:lnTo>
                <a:lnTo>
                  <a:pt x="405447" y="693674"/>
                </a:lnTo>
                <a:lnTo>
                  <a:pt x="402475" y="694715"/>
                </a:lnTo>
                <a:lnTo>
                  <a:pt x="400011" y="691553"/>
                </a:lnTo>
                <a:lnTo>
                  <a:pt x="397383" y="691121"/>
                </a:lnTo>
                <a:lnTo>
                  <a:pt x="394335" y="692200"/>
                </a:lnTo>
                <a:lnTo>
                  <a:pt x="392366" y="690194"/>
                </a:lnTo>
                <a:lnTo>
                  <a:pt x="389737" y="689775"/>
                </a:lnTo>
                <a:lnTo>
                  <a:pt x="386626" y="690867"/>
                </a:lnTo>
                <a:lnTo>
                  <a:pt x="384225" y="687679"/>
                </a:lnTo>
                <a:lnTo>
                  <a:pt x="381673" y="687222"/>
                </a:lnTo>
                <a:lnTo>
                  <a:pt x="378561" y="688327"/>
                </a:lnTo>
                <a:lnTo>
                  <a:pt x="376656" y="686295"/>
                </a:lnTo>
                <a:lnTo>
                  <a:pt x="374103" y="685850"/>
                </a:lnTo>
                <a:lnTo>
                  <a:pt x="370916" y="686968"/>
                </a:lnTo>
                <a:lnTo>
                  <a:pt x="368655" y="683729"/>
                </a:lnTo>
                <a:lnTo>
                  <a:pt x="366115" y="683272"/>
                </a:lnTo>
                <a:lnTo>
                  <a:pt x="362927" y="684403"/>
                </a:lnTo>
                <a:lnTo>
                  <a:pt x="361784" y="684149"/>
                </a:lnTo>
                <a:lnTo>
                  <a:pt x="360781" y="682840"/>
                </a:lnTo>
                <a:lnTo>
                  <a:pt x="358254" y="682205"/>
                </a:lnTo>
                <a:lnTo>
                  <a:pt x="356006" y="683120"/>
                </a:lnTo>
                <a:lnTo>
                  <a:pt x="355346" y="683018"/>
                </a:lnTo>
                <a:lnTo>
                  <a:pt x="353098" y="679780"/>
                </a:lnTo>
                <a:lnTo>
                  <a:pt x="350685" y="679284"/>
                </a:lnTo>
                <a:lnTo>
                  <a:pt x="347357" y="680453"/>
                </a:lnTo>
                <a:lnTo>
                  <a:pt x="345516" y="678408"/>
                </a:lnTo>
                <a:lnTo>
                  <a:pt x="343115" y="677900"/>
                </a:lnTo>
                <a:lnTo>
                  <a:pt x="339775" y="679081"/>
                </a:lnTo>
                <a:lnTo>
                  <a:pt x="337591" y="675805"/>
                </a:lnTo>
                <a:lnTo>
                  <a:pt x="335114" y="675335"/>
                </a:lnTo>
                <a:lnTo>
                  <a:pt x="334987" y="675386"/>
                </a:lnTo>
                <a:lnTo>
                  <a:pt x="334987" y="694220"/>
                </a:lnTo>
                <a:lnTo>
                  <a:pt x="334492" y="694397"/>
                </a:lnTo>
                <a:lnTo>
                  <a:pt x="333578" y="693369"/>
                </a:lnTo>
                <a:lnTo>
                  <a:pt x="334987" y="694220"/>
                </a:lnTo>
                <a:lnTo>
                  <a:pt x="334987" y="675386"/>
                </a:lnTo>
                <a:lnTo>
                  <a:pt x="331863" y="676478"/>
                </a:lnTo>
                <a:lnTo>
                  <a:pt x="330962" y="675144"/>
                </a:lnTo>
                <a:lnTo>
                  <a:pt x="330962" y="692950"/>
                </a:lnTo>
                <a:lnTo>
                  <a:pt x="330530" y="693102"/>
                </a:lnTo>
                <a:lnTo>
                  <a:pt x="329260" y="692200"/>
                </a:lnTo>
                <a:lnTo>
                  <a:pt x="330962" y="692950"/>
                </a:lnTo>
                <a:lnTo>
                  <a:pt x="330962" y="675144"/>
                </a:lnTo>
                <a:lnTo>
                  <a:pt x="329666" y="673201"/>
                </a:lnTo>
                <a:lnTo>
                  <a:pt x="327190" y="672731"/>
                </a:lnTo>
                <a:lnTo>
                  <a:pt x="324002" y="673849"/>
                </a:lnTo>
                <a:lnTo>
                  <a:pt x="322173" y="671804"/>
                </a:lnTo>
                <a:lnTo>
                  <a:pt x="320725" y="670966"/>
                </a:lnTo>
                <a:lnTo>
                  <a:pt x="319278" y="670128"/>
                </a:lnTo>
                <a:lnTo>
                  <a:pt x="316572" y="672426"/>
                </a:lnTo>
                <a:lnTo>
                  <a:pt x="246621" y="647217"/>
                </a:lnTo>
                <a:lnTo>
                  <a:pt x="236664" y="645337"/>
                </a:lnTo>
                <a:lnTo>
                  <a:pt x="227241" y="641921"/>
                </a:lnTo>
                <a:lnTo>
                  <a:pt x="209473" y="634707"/>
                </a:lnTo>
                <a:lnTo>
                  <a:pt x="209410" y="633387"/>
                </a:lnTo>
                <a:lnTo>
                  <a:pt x="209626" y="631964"/>
                </a:lnTo>
                <a:lnTo>
                  <a:pt x="210350" y="627672"/>
                </a:lnTo>
                <a:lnTo>
                  <a:pt x="211899" y="627126"/>
                </a:lnTo>
                <a:lnTo>
                  <a:pt x="213614" y="625170"/>
                </a:lnTo>
                <a:lnTo>
                  <a:pt x="183045" y="614387"/>
                </a:lnTo>
                <a:lnTo>
                  <a:pt x="180009" y="614108"/>
                </a:lnTo>
                <a:lnTo>
                  <a:pt x="178562" y="613270"/>
                </a:lnTo>
                <a:lnTo>
                  <a:pt x="177114" y="612444"/>
                </a:lnTo>
                <a:lnTo>
                  <a:pt x="180428" y="613956"/>
                </a:lnTo>
                <a:lnTo>
                  <a:pt x="183337" y="614286"/>
                </a:lnTo>
                <a:lnTo>
                  <a:pt x="186309" y="614578"/>
                </a:lnTo>
                <a:lnTo>
                  <a:pt x="183908" y="612736"/>
                </a:lnTo>
                <a:lnTo>
                  <a:pt x="181292" y="610958"/>
                </a:lnTo>
                <a:lnTo>
                  <a:pt x="177965" y="612140"/>
                </a:lnTo>
                <a:lnTo>
                  <a:pt x="175425" y="607644"/>
                </a:lnTo>
                <a:lnTo>
                  <a:pt x="171678" y="606272"/>
                </a:lnTo>
                <a:lnTo>
                  <a:pt x="171500" y="606285"/>
                </a:lnTo>
                <a:lnTo>
                  <a:pt x="171500" y="614413"/>
                </a:lnTo>
                <a:lnTo>
                  <a:pt x="171437" y="615772"/>
                </a:lnTo>
                <a:lnTo>
                  <a:pt x="170802" y="614654"/>
                </a:lnTo>
                <a:lnTo>
                  <a:pt x="171500" y="614413"/>
                </a:lnTo>
                <a:lnTo>
                  <a:pt x="171500" y="606285"/>
                </a:lnTo>
                <a:lnTo>
                  <a:pt x="167005" y="606564"/>
                </a:lnTo>
                <a:lnTo>
                  <a:pt x="165239" y="603148"/>
                </a:lnTo>
                <a:lnTo>
                  <a:pt x="163258" y="602500"/>
                </a:lnTo>
                <a:lnTo>
                  <a:pt x="160070" y="603618"/>
                </a:lnTo>
                <a:lnTo>
                  <a:pt x="158381" y="601522"/>
                </a:lnTo>
                <a:lnTo>
                  <a:pt x="157530" y="600468"/>
                </a:lnTo>
                <a:lnTo>
                  <a:pt x="156260" y="599579"/>
                </a:lnTo>
                <a:lnTo>
                  <a:pt x="154990" y="598678"/>
                </a:lnTo>
                <a:lnTo>
                  <a:pt x="154330" y="598919"/>
                </a:lnTo>
                <a:lnTo>
                  <a:pt x="154330" y="602945"/>
                </a:lnTo>
                <a:lnTo>
                  <a:pt x="153136" y="602018"/>
                </a:lnTo>
                <a:lnTo>
                  <a:pt x="154330" y="602945"/>
                </a:lnTo>
                <a:lnTo>
                  <a:pt x="154330" y="598919"/>
                </a:lnTo>
                <a:lnTo>
                  <a:pt x="152704" y="599478"/>
                </a:lnTo>
                <a:lnTo>
                  <a:pt x="152704" y="602170"/>
                </a:lnTo>
                <a:lnTo>
                  <a:pt x="152565" y="602221"/>
                </a:lnTo>
                <a:lnTo>
                  <a:pt x="151790" y="601141"/>
                </a:lnTo>
                <a:lnTo>
                  <a:pt x="152704" y="602170"/>
                </a:lnTo>
                <a:lnTo>
                  <a:pt x="152704" y="599478"/>
                </a:lnTo>
                <a:lnTo>
                  <a:pt x="151650" y="599846"/>
                </a:lnTo>
                <a:lnTo>
                  <a:pt x="150812" y="598805"/>
                </a:lnTo>
                <a:lnTo>
                  <a:pt x="149606" y="597877"/>
                </a:lnTo>
                <a:lnTo>
                  <a:pt x="147624" y="597230"/>
                </a:lnTo>
                <a:lnTo>
                  <a:pt x="142011" y="593813"/>
                </a:lnTo>
                <a:lnTo>
                  <a:pt x="135458" y="589394"/>
                </a:lnTo>
                <a:lnTo>
                  <a:pt x="129197" y="587552"/>
                </a:lnTo>
                <a:lnTo>
                  <a:pt x="121958" y="584708"/>
                </a:lnTo>
                <a:lnTo>
                  <a:pt x="116509" y="581240"/>
                </a:lnTo>
                <a:lnTo>
                  <a:pt x="110794" y="576529"/>
                </a:lnTo>
                <a:lnTo>
                  <a:pt x="103784" y="576300"/>
                </a:lnTo>
                <a:lnTo>
                  <a:pt x="100965" y="571906"/>
                </a:lnTo>
                <a:lnTo>
                  <a:pt x="96647" y="570725"/>
                </a:lnTo>
                <a:lnTo>
                  <a:pt x="92608" y="569455"/>
                </a:lnTo>
                <a:lnTo>
                  <a:pt x="91300" y="568566"/>
                </a:lnTo>
                <a:lnTo>
                  <a:pt x="89992" y="567690"/>
                </a:lnTo>
                <a:lnTo>
                  <a:pt x="75539" y="557961"/>
                </a:lnTo>
                <a:lnTo>
                  <a:pt x="58521" y="547789"/>
                </a:lnTo>
                <a:lnTo>
                  <a:pt x="48679" y="540486"/>
                </a:lnTo>
                <a:lnTo>
                  <a:pt x="42926" y="536219"/>
                </a:lnTo>
                <a:lnTo>
                  <a:pt x="42926" y="585584"/>
                </a:lnTo>
                <a:lnTo>
                  <a:pt x="42786" y="585635"/>
                </a:lnTo>
                <a:lnTo>
                  <a:pt x="42367" y="584441"/>
                </a:lnTo>
                <a:lnTo>
                  <a:pt x="42926" y="585584"/>
                </a:lnTo>
                <a:lnTo>
                  <a:pt x="42926" y="536219"/>
                </a:lnTo>
                <a:lnTo>
                  <a:pt x="41300" y="535000"/>
                </a:lnTo>
                <a:lnTo>
                  <a:pt x="25768" y="521614"/>
                </a:lnTo>
                <a:lnTo>
                  <a:pt x="21818" y="527037"/>
                </a:lnTo>
                <a:lnTo>
                  <a:pt x="17106" y="531393"/>
                </a:lnTo>
                <a:lnTo>
                  <a:pt x="13677" y="536638"/>
                </a:lnTo>
                <a:lnTo>
                  <a:pt x="13169" y="543547"/>
                </a:lnTo>
                <a:lnTo>
                  <a:pt x="12598" y="545096"/>
                </a:lnTo>
                <a:lnTo>
                  <a:pt x="12877" y="546341"/>
                </a:lnTo>
                <a:lnTo>
                  <a:pt x="13931" y="547319"/>
                </a:lnTo>
                <a:lnTo>
                  <a:pt x="11798" y="553453"/>
                </a:lnTo>
                <a:lnTo>
                  <a:pt x="1739" y="552958"/>
                </a:lnTo>
                <a:lnTo>
                  <a:pt x="3200" y="561860"/>
                </a:lnTo>
                <a:lnTo>
                  <a:pt x="0" y="573760"/>
                </a:lnTo>
                <a:lnTo>
                  <a:pt x="43154" y="621855"/>
                </a:lnTo>
                <a:lnTo>
                  <a:pt x="99529" y="657225"/>
                </a:lnTo>
                <a:lnTo>
                  <a:pt x="176796" y="696010"/>
                </a:lnTo>
                <a:lnTo>
                  <a:pt x="225209" y="716686"/>
                </a:lnTo>
                <a:lnTo>
                  <a:pt x="274485" y="735698"/>
                </a:lnTo>
                <a:lnTo>
                  <a:pt x="324205" y="751865"/>
                </a:lnTo>
                <a:lnTo>
                  <a:pt x="374332" y="765200"/>
                </a:lnTo>
                <a:lnTo>
                  <a:pt x="425284" y="776897"/>
                </a:lnTo>
                <a:lnTo>
                  <a:pt x="476618" y="785774"/>
                </a:lnTo>
                <a:lnTo>
                  <a:pt x="529145" y="794219"/>
                </a:lnTo>
                <a:lnTo>
                  <a:pt x="581609" y="798652"/>
                </a:lnTo>
                <a:lnTo>
                  <a:pt x="633501" y="801941"/>
                </a:lnTo>
                <a:lnTo>
                  <a:pt x="685139" y="803973"/>
                </a:lnTo>
                <a:lnTo>
                  <a:pt x="735698" y="802347"/>
                </a:lnTo>
                <a:lnTo>
                  <a:pt x="786015" y="799452"/>
                </a:lnTo>
                <a:lnTo>
                  <a:pt x="835660" y="794118"/>
                </a:lnTo>
                <a:lnTo>
                  <a:pt x="884618" y="786320"/>
                </a:lnTo>
                <a:lnTo>
                  <a:pt x="933335" y="777252"/>
                </a:lnTo>
                <a:lnTo>
                  <a:pt x="981379" y="765746"/>
                </a:lnTo>
                <a:lnTo>
                  <a:pt x="1028738" y="751776"/>
                </a:lnTo>
                <a:lnTo>
                  <a:pt x="1075829" y="736561"/>
                </a:lnTo>
                <a:lnTo>
                  <a:pt x="1122667" y="720090"/>
                </a:lnTo>
                <a:lnTo>
                  <a:pt x="1168819" y="701167"/>
                </a:lnTo>
                <a:lnTo>
                  <a:pt x="1259903" y="658355"/>
                </a:lnTo>
                <a:lnTo>
                  <a:pt x="1349057" y="608152"/>
                </a:lnTo>
                <a:lnTo>
                  <a:pt x="1428737" y="555891"/>
                </a:lnTo>
                <a:lnTo>
                  <a:pt x="1503895" y="497154"/>
                </a:lnTo>
                <a:lnTo>
                  <a:pt x="1529181" y="476135"/>
                </a:lnTo>
                <a:lnTo>
                  <a:pt x="1540421" y="466801"/>
                </a:lnTo>
                <a:lnTo>
                  <a:pt x="1576184" y="435381"/>
                </a:lnTo>
                <a:lnTo>
                  <a:pt x="1646021" y="370420"/>
                </a:lnTo>
                <a:lnTo>
                  <a:pt x="1685912" y="330822"/>
                </a:lnTo>
                <a:lnTo>
                  <a:pt x="1802498" y="209042"/>
                </a:lnTo>
                <a:lnTo>
                  <a:pt x="1803425" y="206019"/>
                </a:lnTo>
                <a:lnTo>
                  <a:pt x="1804708" y="204216"/>
                </a:lnTo>
                <a:lnTo>
                  <a:pt x="1805635" y="201206"/>
                </a:lnTo>
                <a:lnTo>
                  <a:pt x="1808759" y="200101"/>
                </a:lnTo>
                <a:lnTo>
                  <a:pt x="1811807" y="197688"/>
                </a:lnTo>
                <a:lnTo>
                  <a:pt x="1814779" y="197980"/>
                </a:lnTo>
                <a:lnTo>
                  <a:pt x="1817255" y="198462"/>
                </a:lnTo>
                <a:lnTo>
                  <a:pt x="1816747" y="201333"/>
                </a:lnTo>
                <a:lnTo>
                  <a:pt x="1814906" y="203327"/>
                </a:lnTo>
                <a:lnTo>
                  <a:pt x="1811185" y="224828"/>
                </a:lnTo>
                <a:lnTo>
                  <a:pt x="1805571" y="245643"/>
                </a:lnTo>
                <a:lnTo>
                  <a:pt x="1798853" y="266865"/>
                </a:lnTo>
                <a:lnTo>
                  <a:pt x="1790941" y="287147"/>
                </a:lnTo>
                <a:lnTo>
                  <a:pt x="1785683" y="301104"/>
                </a:lnTo>
                <a:lnTo>
                  <a:pt x="1781263" y="314782"/>
                </a:lnTo>
                <a:lnTo>
                  <a:pt x="1778381" y="329260"/>
                </a:lnTo>
                <a:lnTo>
                  <a:pt x="1777314" y="344436"/>
                </a:lnTo>
                <a:lnTo>
                  <a:pt x="1769897" y="372630"/>
                </a:lnTo>
                <a:lnTo>
                  <a:pt x="1772183" y="397408"/>
                </a:lnTo>
                <a:lnTo>
                  <a:pt x="1784070" y="418807"/>
                </a:lnTo>
                <a:lnTo>
                  <a:pt x="1805025" y="435660"/>
                </a:lnTo>
                <a:lnTo>
                  <a:pt x="1839658" y="400596"/>
                </a:lnTo>
                <a:lnTo>
                  <a:pt x="1865947" y="360387"/>
                </a:lnTo>
                <a:lnTo>
                  <a:pt x="1885911" y="317017"/>
                </a:lnTo>
                <a:lnTo>
                  <a:pt x="1901609" y="272453"/>
                </a:lnTo>
                <a:lnTo>
                  <a:pt x="1913839" y="225069"/>
                </a:lnTo>
                <a:lnTo>
                  <a:pt x="1919414" y="202907"/>
                </a:lnTo>
                <a:lnTo>
                  <a:pt x="1925408" y="180619"/>
                </a:lnTo>
                <a:lnTo>
                  <a:pt x="1932051" y="159435"/>
                </a:lnTo>
                <a:lnTo>
                  <a:pt x="1933295" y="154952"/>
                </a:lnTo>
                <a:lnTo>
                  <a:pt x="1938312" y="137033"/>
                </a:lnTo>
                <a:lnTo>
                  <a:pt x="1948383" y="97142"/>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450" name="Google Shape;450;p50"/>
          <p:cNvSpPr txBox="1"/>
          <p:nvPr/>
        </p:nvSpPr>
        <p:spPr>
          <a:xfrm>
            <a:off x="304800" y="2377224"/>
            <a:ext cx="6654800" cy="536708"/>
          </a:xfrm>
          <a:prstGeom prst="rect">
            <a:avLst/>
          </a:prstGeom>
          <a:noFill/>
          <a:ln>
            <a:noFill/>
          </a:ln>
        </p:spPr>
        <p:txBody>
          <a:bodyPr anchorCtr="0" anchor="t" bIns="0" lIns="0" spcFirstLastPara="1" rIns="0" wrap="square" tIns="79575">
            <a:spAutoFit/>
          </a:bodyPr>
          <a:lstStyle/>
          <a:p>
            <a:pPr indent="0" lvl="0" marL="8467" marR="3387" rtl="0" algn="l">
              <a:lnSpc>
                <a:spcPct val="42484"/>
              </a:lnSpc>
              <a:spcBef>
                <a:spcPts val="0"/>
              </a:spcBef>
              <a:spcAft>
                <a:spcPts val="0"/>
              </a:spcAft>
              <a:buNone/>
            </a:pPr>
            <a:r>
              <a:rPr lang="en-US" sz="6400">
                <a:solidFill>
                  <a:srgbClr val="548135"/>
                </a:solidFill>
                <a:latin typeface="Corben"/>
                <a:ea typeface="Corben"/>
                <a:cs typeface="Corben"/>
                <a:sym typeface="Corben"/>
              </a:rPr>
              <a:t>ETHNOGRAPHY</a:t>
            </a:r>
            <a:endParaRPr sz="6400">
              <a:solidFill>
                <a:srgbClr val="548135"/>
              </a:solidFill>
              <a:latin typeface="Corben"/>
              <a:ea typeface="Corben"/>
              <a:cs typeface="Corben"/>
              <a:sym typeface="Corben"/>
            </a:endParaRPr>
          </a:p>
        </p:txBody>
      </p:sp>
      <p:sp>
        <p:nvSpPr>
          <p:cNvPr id="451" name="Google Shape;451;p50"/>
          <p:cNvSpPr txBox="1"/>
          <p:nvPr/>
        </p:nvSpPr>
        <p:spPr>
          <a:xfrm>
            <a:off x="5248457" y="683063"/>
            <a:ext cx="1546539" cy="393720"/>
          </a:xfrm>
          <a:prstGeom prst="rect">
            <a:avLst/>
          </a:prstGeom>
          <a:noFill/>
          <a:ln>
            <a:noFill/>
          </a:ln>
        </p:spPr>
        <p:txBody>
          <a:bodyPr anchorCtr="0" anchor="t" bIns="0" lIns="0" spcFirstLastPara="1" rIns="0" wrap="square" tIns="79575">
            <a:spAutoFit/>
          </a:bodyPr>
          <a:lstStyle/>
          <a:p>
            <a:pPr indent="0" lvl="0" marL="8467" marR="3387" rtl="0" algn="l">
              <a:lnSpc>
                <a:spcPct val="163107"/>
              </a:lnSpc>
              <a:spcBef>
                <a:spcPts val="0"/>
              </a:spcBef>
              <a:spcAft>
                <a:spcPts val="0"/>
              </a:spcAft>
              <a:buNone/>
            </a:pPr>
            <a:r>
              <a:rPr lang="en-US" sz="1667">
                <a:solidFill>
                  <a:schemeClr val="dk1"/>
                </a:solidFill>
                <a:latin typeface="Short Stack"/>
                <a:ea typeface="Short Stack"/>
                <a:cs typeface="Short Stack"/>
                <a:sym typeface="Short Stack"/>
              </a:rPr>
              <a:t>DEFINITION</a:t>
            </a:r>
            <a:endParaRPr sz="1667">
              <a:solidFill>
                <a:schemeClr val="dk1"/>
              </a:solidFill>
              <a:latin typeface="Short Stack"/>
              <a:ea typeface="Short Stack"/>
              <a:cs typeface="Short Stack"/>
              <a:sym typeface="Short Stack"/>
            </a:endParaRPr>
          </a:p>
        </p:txBody>
      </p:sp>
      <p:sp>
        <p:nvSpPr>
          <p:cNvPr id="452" name="Google Shape;452;p50"/>
          <p:cNvSpPr txBox="1"/>
          <p:nvPr/>
        </p:nvSpPr>
        <p:spPr>
          <a:xfrm>
            <a:off x="5248457" y="3028293"/>
            <a:ext cx="1546539" cy="393720"/>
          </a:xfrm>
          <a:prstGeom prst="rect">
            <a:avLst/>
          </a:prstGeom>
          <a:noFill/>
          <a:ln>
            <a:noFill/>
          </a:ln>
        </p:spPr>
        <p:txBody>
          <a:bodyPr anchorCtr="0" anchor="t" bIns="0" lIns="0" spcFirstLastPara="1" rIns="0" wrap="square" tIns="79575">
            <a:spAutoFit/>
          </a:bodyPr>
          <a:lstStyle/>
          <a:p>
            <a:pPr indent="0" lvl="0" marL="8467" marR="3387" rtl="0" algn="l">
              <a:lnSpc>
                <a:spcPct val="163107"/>
              </a:lnSpc>
              <a:spcBef>
                <a:spcPts val="0"/>
              </a:spcBef>
              <a:spcAft>
                <a:spcPts val="0"/>
              </a:spcAft>
              <a:buNone/>
            </a:pPr>
            <a:r>
              <a:rPr lang="en-US" sz="1667">
                <a:solidFill>
                  <a:schemeClr val="dk1"/>
                </a:solidFill>
                <a:latin typeface="Short Stack"/>
                <a:ea typeface="Short Stack"/>
                <a:cs typeface="Short Stack"/>
                <a:sym typeface="Short Stack"/>
              </a:rPr>
              <a:t>DEFINITION</a:t>
            </a:r>
            <a:endParaRPr sz="1667">
              <a:solidFill>
                <a:schemeClr val="dk1"/>
              </a:solidFill>
              <a:latin typeface="Short Stack"/>
              <a:ea typeface="Short Stack"/>
              <a:cs typeface="Short Stack"/>
              <a:sym typeface="Short Stack"/>
            </a:endParaRPr>
          </a:p>
        </p:txBody>
      </p:sp>
      <p:sp>
        <p:nvSpPr>
          <p:cNvPr id="453" name="Google Shape;453;p50"/>
          <p:cNvSpPr txBox="1"/>
          <p:nvPr/>
        </p:nvSpPr>
        <p:spPr>
          <a:xfrm>
            <a:off x="5248457" y="5109692"/>
            <a:ext cx="1546539" cy="393720"/>
          </a:xfrm>
          <a:prstGeom prst="rect">
            <a:avLst/>
          </a:prstGeom>
          <a:noFill/>
          <a:ln>
            <a:noFill/>
          </a:ln>
        </p:spPr>
        <p:txBody>
          <a:bodyPr anchorCtr="0" anchor="t" bIns="0" lIns="0" spcFirstLastPara="1" rIns="0" wrap="square" tIns="79575">
            <a:spAutoFit/>
          </a:bodyPr>
          <a:lstStyle/>
          <a:p>
            <a:pPr indent="0" lvl="0" marL="8467" marR="3387" rtl="0" algn="l">
              <a:lnSpc>
                <a:spcPct val="163107"/>
              </a:lnSpc>
              <a:spcBef>
                <a:spcPts val="0"/>
              </a:spcBef>
              <a:spcAft>
                <a:spcPts val="0"/>
              </a:spcAft>
              <a:buNone/>
            </a:pPr>
            <a:r>
              <a:rPr lang="en-US" sz="1667">
                <a:solidFill>
                  <a:schemeClr val="dk1"/>
                </a:solidFill>
                <a:latin typeface="Short Stack"/>
                <a:ea typeface="Short Stack"/>
                <a:cs typeface="Short Stack"/>
                <a:sym typeface="Short Stack"/>
              </a:rPr>
              <a:t>DEFINITION</a:t>
            </a:r>
            <a:endParaRPr sz="1667">
              <a:solidFill>
                <a:schemeClr val="dk1"/>
              </a:solidFill>
              <a:latin typeface="Short Stack"/>
              <a:ea typeface="Short Stack"/>
              <a:cs typeface="Short Stack"/>
              <a:sym typeface="Short Stack"/>
            </a:endParaRPr>
          </a:p>
        </p:txBody>
      </p:sp>
      <p:pic>
        <p:nvPicPr>
          <p:cNvPr id="454" name="Google Shape;454;p50"/>
          <p:cNvPicPr preferRelativeResize="0"/>
          <p:nvPr/>
        </p:nvPicPr>
        <p:blipFill rotWithShape="1">
          <a:blip r:embed="rId3">
            <a:alphaModFix/>
          </a:blip>
          <a:srcRect b="0" l="0" r="0" t="0"/>
          <a:stretch/>
        </p:blipFill>
        <p:spPr>
          <a:xfrm>
            <a:off x="541848" y="5498939"/>
            <a:ext cx="1234599" cy="1080274"/>
          </a:xfrm>
          <a:prstGeom prst="rect">
            <a:avLst/>
          </a:prstGeom>
          <a:noFill/>
          <a:ln>
            <a:noFill/>
          </a:ln>
        </p:spPr>
      </p:pic>
      <p:pic>
        <p:nvPicPr>
          <p:cNvPr id="455" name="Google Shape;455;p50"/>
          <p:cNvPicPr preferRelativeResize="0"/>
          <p:nvPr/>
        </p:nvPicPr>
        <p:blipFill rotWithShape="1">
          <a:blip r:embed="rId4">
            <a:alphaModFix/>
          </a:blip>
          <a:srcRect b="0" l="0" r="0" t="0"/>
          <a:stretch/>
        </p:blipFill>
        <p:spPr>
          <a:xfrm>
            <a:off x="8933794" y="6097262"/>
            <a:ext cx="2387861" cy="665816"/>
          </a:xfrm>
          <a:prstGeom prst="rect">
            <a:avLst/>
          </a:prstGeom>
          <a:noFill/>
          <a:ln>
            <a:noFill/>
          </a:ln>
        </p:spPr>
      </p:pic>
      <p:pic>
        <p:nvPicPr>
          <p:cNvPr id="456" name="Google Shape;456;p50"/>
          <p:cNvPicPr preferRelativeResize="0"/>
          <p:nvPr/>
        </p:nvPicPr>
        <p:blipFill rotWithShape="1">
          <a:blip r:embed="rId5">
            <a:alphaModFix/>
          </a:blip>
          <a:srcRect b="0" l="0" r="0" t="0"/>
          <a:stretch/>
        </p:blipFill>
        <p:spPr>
          <a:xfrm>
            <a:off x="4599254" y="5946092"/>
            <a:ext cx="1880908" cy="793677"/>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p51"/>
          <p:cNvSpPr/>
          <p:nvPr/>
        </p:nvSpPr>
        <p:spPr>
          <a:xfrm>
            <a:off x="2836655" y="2108183"/>
            <a:ext cx="1299209" cy="536363"/>
          </a:xfrm>
          <a:custGeom>
            <a:rect b="b" l="l" r="r" t="t"/>
            <a:pathLst>
              <a:path extrusionOk="0" h="804545" w="1948814">
                <a:moveTo>
                  <a:pt x="186309" y="614578"/>
                </a:moveTo>
                <a:lnTo>
                  <a:pt x="183908" y="612736"/>
                </a:lnTo>
                <a:lnTo>
                  <a:pt x="181292" y="610958"/>
                </a:lnTo>
                <a:lnTo>
                  <a:pt x="177114" y="612432"/>
                </a:lnTo>
                <a:lnTo>
                  <a:pt x="180441" y="613956"/>
                </a:lnTo>
                <a:lnTo>
                  <a:pt x="183337" y="614273"/>
                </a:lnTo>
                <a:lnTo>
                  <a:pt x="186309" y="614578"/>
                </a:lnTo>
                <a:close/>
              </a:path>
              <a:path extrusionOk="0" h="804545" w="1948814">
                <a:moveTo>
                  <a:pt x="1680362" y="56781"/>
                </a:moveTo>
                <a:lnTo>
                  <a:pt x="1678813" y="55981"/>
                </a:lnTo>
                <a:lnTo>
                  <a:pt x="1673567" y="59169"/>
                </a:lnTo>
                <a:lnTo>
                  <a:pt x="1680362" y="56781"/>
                </a:lnTo>
                <a:close/>
              </a:path>
              <a:path extrusionOk="0" h="804545" w="1948814">
                <a:moveTo>
                  <a:pt x="1948383" y="97142"/>
                </a:moveTo>
                <a:lnTo>
                  <a:pt x="1935632" y="57200"/>
                </a:lnTo>
                <a:lnTo>
                  <a:pt x="1904796" y="26314"/>
                </a:lnTo>
                <a:lnTo>
                  <a:pt x="1871560" y="5689"/>
                </a:lnTo>
                <a:lnTo>
                  <a:pt x="1866671" y="7404"/>
                </a:lnTo>
                <a:lnTo>
                  <a:pt x="1858416" y="2235"/>
                </a:lnTo>
                <a:lnTo>
                  <a:pt x="1856181" y="1676"/>
                </a:lnTo>
                <a:lnTo>
                  <a:pt x="1849475" y="0"/>
                </a:lnTo>
                <a:lnTo>
                  <a:pt x="1840814" y="1689"/>
                </a:lnTo>
                <a:lnTo>
                  <a:pt x="1832127" y="4749"/>
                </a:lnTo>
                <a:lnTo>
                  <a:pt x="1730324" y="45935"/>
                </a:lnTo>
                <a:lnTo>
                  <a:pt x="1727492" y="45593"/>
                </a:lnTo>
                <a:lnTo>
                  <a:pt x="1721827" y="44894"/>
                </a:lnTo>
                <a:lnTo>
                  <a:pt x="1707642" y="52565"/>
                </a:lnTo>
                <a:lnTo>
                  <a:pt x="1704860" y="52209"/>
                </a:lnTo>
                <a:lnTo>
                  <a:pt x="1699285" y="51473"/>
                </a:lnTo>
                <a:lnTo>
                  <a:pt x="1685036" y="59182"/>
                </a:lnTo>
                <a:lnTo>
                  <a:pt x="1680362" y="56781"/>
                </a:lnTo>
                <a:lnTo>
                  <a:pt x="1668386" y="60998"/>
                </a:lnTo>
                <a:lnTo>
                  <a:pt x="1612849" y="69761"/>
                </a:lnTo>
                <a:lnTo>
                  <a:pt x="1557375" y="75806"/>
                </a:lnTo>
                <a:lnTo>
                  <a:pt x="1501622" y="77914"/>
                </a:lnTo>
                <a:lnTo>
                  <a:pt x="1445285" y="74841"/>
                </a:lnTo>
                <a:lnTo>
                  <a:pt x="1439976" y="75361"/>
                </a:lnTo>
                <a:lnTo>
                  <a:pt x="1428292" y="74091"/>
                </a:lnTo>
                <a:lnTo>
                  <a:pt x="1421574" y="73761"/>
                </a:lnTo>
                <a:lnTo>
                  <a:pt x="1414068" y="73710"/>
                </a:lnTo>
                <a:lnTo>
                  <a:pt x="1409217" y="86182"/>
                </a:lnTo>
                <a:lnTo>
                  <a:pt x="1413154" y="94221"/>
                </a:lnTo>
                <a:lnTo>
                  <a:pt x="1417116" y="95516"/>
                </a:lnTo>
                <a:lnTo>
                  <a:pt x="1430210" y="105727"/>
                </a:lnTo>
                <a:lnTo>
                  <a:pt x="1440942" y="116751"/>
                </a:lnTo>
                <a:lnTo>
                  <a:pt x="1451775" y="129108"/>
                </a:lnTo>
                <a:lnTo>
                  <a:pt x="1463865" y="139661"/>
                </a:lnTo>
                <a:lnTo>
                  <a:pt x="1545869" y="155244"/>
                </a:lnTo>
                <a:lnTo>
                  <a:pt x="1601000" y="157391"/>
                </a:lnTo>
                <a:lnTo>
                  <a:pt x="1656118" y="155511"/>
                </a:lnTo>
                <a:lnTo>
                  <a:pt x="1711464" y="150850"/>
                </a:lnTo>
                <a:lnTo>
                  <a:pt x="1717979" y="149910"/>
                </a:lnTo>
                <a:lnTo>
                  <a:pt x="1724431" y="147637"/>
                </a:lnTo>
                <a:lnTo>
                  <a:pt x="1738655" y="149364"/>
                </a:lnTo>
                <a:lnTo>
                  <a:pt x="1738503" y="154800"/>
                </a:lnTo>
                <a:lnTo>
                  <a:pt x="1736928" y="160743"/>
                </a:lnTo>
                <a:lnTo>
                  <a:pt x="1729841" y="163233"/>
                </a:lnTo>
                <a:lnTo>
                  <a:pt x="1725650" y="167398"/>
                </a:lnTo>
                <a:lnTo>
                  <a:pt x="1724494" y="174536"/>
                </a:lnTo>
                <a:lnTo>
                  <a:pt x="1712366" y="181495"/>
                </a:lnTo>
                <a:lnTo>
                  <a:pt x="1711134" y="188658"/>
                </a:lnTo>
                <a:lnTo>
                  <a:pt x="1708442" y="189611"/>
                </a:lnTo>
                <a:lnTo>
                  <a:pt x="1708797" y="192176"/>
                </a:lnTo>
                <a:lnTo>
                  <a:pt x="1702485" y="194398"/>
                </a:lnTo>
                <a:lnTo>
                  <a:pt x="1697088" y="197637"/>
                </a:lnTo>
                <a:lnTo>
                  <a:pt x="1695792" y="204825"/>
                </a:lnTo>
                <a:lnTo>
                  <a:pt x="1691970" y="207518"/>
                </a:lnTo>
                <a:lnTo>
                  <a:pt x="1687499" y="209092"/>
                </a:lnTo>
                <a:lnTo>
                  <a:pt x="1657210" y="239941"/>
                </a:lnTo>
                <a:lnTo>
                  <a:pt x="1629664" y="265785"/>
                </a:lnTo>
                <a:lnTo>
                  <a:pt x="1575219" y="319938"/>
                </a:lnTo>
                <a:lnTo>
                  <a:pt x="1549958" y="343623"/>
                </a:lnTo>
                <a:lnTo>
                  <a:pt x="1524139" y="366166"/>
                </a:lnTo>
                <a:lnTo>
                  <a:pt x="1472844" y="412483"/>
                </a:lnTo>
                <a:lnTo>
                  <a:pt x="1442974" y="433768"/>
                </a:lnTo>
                <a:lnTo>
                  <a:pt x="1402245" y="464248"/>
                </a:lnTo>
                <a:lnTo>
                  <a:pt x="1360766" y="493636"/>
                </a:lnTo>
                <a:lnTo>
                  <a:pt x="1274318" y="545579"/>
                </a:lnTo>
                <a:lnTo>
                  <a:pt x="1229753" y="569341"/>
                </a:lnTo>
                <a:lnTo>
                  <a:pt x="1183995" y="590816"/>
                </a:lnTo>
                <a:lnTo>
                  <a:pt x="1137043" y="610019"/>
                </a:lnTo>
                <a:lnTo>
                  <a:pt x="1077925" y="633514"/>
                </a:lnTo>
                <a:lnTo>
                  <a:pt x="1047940" y="644055"/>
                </a:lnTo>
                <a:lnTo>
                  <a:pt x="1018374" y="655802"/>
                </a:lnTo>
                <a:lnTo>
                  <a:pt x="1015085" y="655612"/>
                </a:lnTo>
                <a:lnTo>
                  <a:pt x="1011809" y="655421"/>
                </a:lnTo>
                <a:lnTo>
                  <a:pt x="1000163" y="659511"/>
                </a:lnTo>
                <a:lnTo>
                  <a:pt x="994702" y="662774"/>
                </a:lnTo>
                <a:lnTo>
                  <a:pt x="991895" y="662419"/>
                </a:lnTo>
                <a:lnTo>
                  <a:pt x="986282" y="661708"/>
                </a:lnTo>
                <a:lnTo>
                  <a:pt x="972159" y="669366"/>
                </a:lnTo>
                <a:lnTo>
                  <a:pt x="968057" y="668108"/>
                </a:lnTo>
                <a:lnTo>
                  <a:pt x="963955" y="666864"/>
                </a:lnTo>
                <a:lnTo>
                  <a:pt x="957707" y="671753"/>
                </a:lnTo>
                <a:lnTo>
                  <a:pt x="950696" y="674217"/>
                </a:lnTo>
                <a:lnTo>
                  <a:pt x="948245" y="673735"/>
                </a:lnTo>
                <a:lnTo>
                  <a:pt x="945807" y="673239"/>
                </a:lnTo>
                <a:lnTo>
                  <a:pt x="941349" y="674814"/>
                </a:lnTo>
                <a:lnTo>
                  <a:pt x="937158" y="677633"/>
                </a:lnTo>
                <a:lnTo>
                  <a:pt x="935177" y="676986"/>
                </a:lnTo>
                <a:lnTo>
                  <a:pt x="933615" y="677532"/>
                </a:lnTo>
                <a:lnTo>
                  <a:pt x="932408" y="679310"/>
                </a:lnTo>
                <a:lnTo>
                  <a:pt x="928547" y="677976"/>
                </a:lnTo>
                <a:lnTo>
                  <a:pt x="926604" y="677303"/>
                </a:lnTo>
                <a:lnTo>
                  <a:pt x="921435" y="680478"/>
                </a:lnTo>
                <a:lnTo>
                  <a:pt x="915898" y="681075"/>
                </a:lnTo>
                <a:lnTo>
                  <a:pt x="856272" y="693966"/>
                </a:lnTo>
                <a:lnTo>
                  <a:pt x="836269" y="696963"/>
                </a:lnTo>
                <a:lnTo>
                  <a:pt x="834491" y="698931"/>
                </a:lnTo>
                <a:lnTo>
                  <a:pt x="827608" y="702703"/>
                </a:lnTo>
                <a:lnTo>
                  <a:pt x="844600" y="703453"/>
                </a:lnTo>
                <a:lnTo>
                  <a:pt x="845794" y="705726"/>
                </a:lnTo>
                <a:lnTo>
                  <a:pt x="843597" y="709193"/>
                </a:lnTo>
                <a:lnTo>
                  <a:pt x="841108" y="711415"/>
                </a:lnTo>
                <a:lnTo>
                  <a:pt x="839406" y="713359"/>
                </a:lnTo>
                <a:lnTo>
                  <a:pt x="788403" y="719188"/>
                </a:lnTo>
                <a:lnTo>
                  <a:pt x="737196" y="722388"/>
                </a:lnTo>
                <a:lnTo>
                  <a:pt x="686130" y="724192"/>
                </a:lnTo>
                <a:lnTo>
                  <a:pt x="634746" y="723417"/>
                </a:lnTo>
                <a:lnTo>
                  <a:pt x="583399" y="721283"/>
                </a:lnTo>
                <a:lnTo>
                  <a:pt x="575475" y="720026"/>
                </a:lnTo>
                <a:lnTo>
                  <a:pt x="567893" y="720001"/>
                </a:lnTo>
                <a:lnTo>
                  <a:pt x="489216" y="708634"/>
                </a:lnTo>
                <a:lnTo>
                  <a:pt x="420687" y="697738"/>
                </a:lnTo>
                <a:lnTo>
                  <a:pt x="418045" y="697318"/>
                </a:lnTo>
                <a:lnTo>
                  <a:pt x="417957" y="698690"/>
                </a:lnTo>
                <a:lnTo>
                  <a:pt x="417118" y="698982"/>
                </a:lnTo>
                <a:lnTo>
                  <a:pt x="417550" y="697496"/>
                </a:lnTo>
                <a:lnTo>
                  <a:pt x="417957" y="698690"/>
                </a:lnTo>
                <a:lnTo>
                  <a:pt x="417957" y="697255"/>
                </a:lnTo>
                <a:lnTo>
                  <a:pt x="416852" y="696391"/>
                </a:lnTo>
                <a:lnTo>
                  <a:pt x="415290" y="695591"/>
                </a:lnTo>
                <a:lnTo>
                  <a:pt x="412457" y="695248"/>
                </a:lnTo>
                <a:lnTo>
                  <a:pt x="410197" y="696036"/>
                </a:lnTo>
                <a:lnTo>
                  <a:pt x="408076" y="694093"/>
                </a:lnTo>
                <a:lnTo>
                  <a:pt x="405460" y="693674"/>
                </a:lnTo>
                <a:lnTo>
                  <a:pt x="402475" y="694715"/>
                </a:lnTo>
                <a:lnTo>
                  <a:pt x="400011" y="691540"/>
                </a:lnTo>
                <a:lnTo>
                  <a:pt x="397395" y="691121"/>
                </a:lnTo>
                <a:lnTo>
                  <a:pt x="394347" y="692188"/>
                </a:lnTo>
                <a:lnTo>
                  <a:pt x="392366" y="690194"/>
                </a:lnTo>
                <a:lnTo>
                  <a:pt x="389750" y="689775"/>
                </a:lnTo>
                <a:lnTo>
                  <a:pt x="386626" y="690867"/>
                </a:lnTo>
                <a:lnTo>
                  <a:pt x="384225" y="687666"/>
                </a:lnTo>
                <a:lnTo>
                  <a:pt x="381685" y="687222"/>
                </a:lnTo>
                <a:lnTo>
                  <a:pt x="378561" y="688314"/>
                </a:lnTo>
                <a:lnTo>
                  <a:pt x="376656" y="686295"/>
                </a:lnTo>
                <a:lnTo>
                  <a:pt x="374103" y="685850"/>
                </a:lnTo>
                <a:lnTo>
                  <a:pt x="370916" y="686968"/>
                </a:lnTo>
                <a:lnTo>
                  <a:pt x="368668" y="683717"/>
                </a:lnTo>
                <a:lnTo>
                  <a:pt x="366115" y="683272"/>
                </a:lnTo>
                <a:lnTo>
                  <a:pt x="362927" y="684390"/>
                </a:lnTo>
                <a:lnTo>
                  <a:pt x="361772" y="684136"/>
                </a:lnTo>
                <a:lnTo>
                  <a:pt x="360781" y="682840"/>
                </a:lnTo>
                <a:lnTo>
                  <a:pt x="358254" y="682205"/>
                </a:lnTo>
                <a:lnTo>
                  <a:pt x="356006" y="683120"/>
                </a:lnTo>
                <a:lnTo>
                  <a:pt x="355346" y="683018"/>
                </a:lnTo>
                <a:lnTo>
                  <a:pt x="353098" y="679780"/>
                </a:lnTo>
                <a:lnTo>
                  <a:pt x="350685" y="679272"/>
                </a:lnTo>
                <a:lnTo>
                  <a:pt x="347357" y="680440"/>
                </a:lnTo>
                <a:lnTo>
                  <a:pt x="345528" y="678395"/>
                </a:lnTo>
                <a:lnTo>
                  <a:pt x="343115" y="677900"/>
                </a:lnTo>
                <a:lnTo>
                  <a:pt x="339788" y="679069"/>
                </a:lnTo>
                <a:lnTo>
                  <a:pt x="337604" y="675805"/>
                </a:lnTo>
                <a:lnTo>
                  <a:pt x="335127" y="675322"/>
                </a:lnTo>
                <a:lnTo>
                  <a:pt x="335000" y="675373"/>
                </a:lnTo>
                <a:lnTo>
                  <a:pt x="335000" y="694220"/>
                </a:lnTo>
                <a:lnTo>
                  <a:pt x="334505" y="694397"/>
                </a:lnTo>
                <a:lnTo>
                  <a:pt x="333578" y="693369"/>
                </a:lnTo>
                <a:lnTo>
                  <a:pt x="335000" y="694220"/>
                </a:lnTo>
                <a:lnTo>
                  <a:pt x="335000" y="675373"/>
                </a:lnTo>
                <a:lnTo>
                  <a:pt x="331863" y="676478"/>
                </a:lnTo>
                <a:lnTo>
                  <a:pt x="330962" y="675132"/>
                </a:lnTo>
                <a:lnTo>
                  <a:pt x="330962" y="692937"/>
                </a:lnTo>
                <a:lnTo>
                  <a:pt x="330542" y="693089"/>
                </a:lnTo>
                <a:lnTo>
                  <a:pt x="329272" y="692200"/>
                </a:lnTo>
                <a:lnTo>
                  <a:pt x="330962" y="692937"/>
                </a:lnTo>
                <a:lnTo>
                  <a:pt x="330962" y="675132"/>
                </a:lnTo>
                <a:lnTo>
                  <a:pt x="329679" y="673201"/>
                </a:lnTo>
                <a:lnTo>
                  <a:pt x="327202" y="672731"/>
                </a:lnTo>
                <a:lnTo>
                  <a:pt x="324015" y="673849"/>
                </a:lnTo>
                <a:lnTo>
                  <a:pt x="322173" y="671804"/>
                </a:lnTo>
                <a:lnTo>
                  <a:pt x="320725" y="670966"/>
                </a:lnTo>
                <a:lnTo>
                  <a:pt x="319278" y="670128"/>
                </a:lnTo>
                <a:lnTo>
                  <a:pt x="316572" y="672426"/>
                </a:lnTo>
                <a:lnTo>
                  <a:pt x="246621" y="647217"/>
                </a:lnTo>
                <a:lnTo>
                  <a:pt x="236677" y="645337"/>
                </a:lnTo>
                <a:lnTo>
                  <a:pt x="227253" y="641908"/>
                </a:lnTo>
                <a:lnTo>
                  <a:pt x="209473" y="634707"/>
                </a:lnTo>
                <a:lnTo>
                  <a:pt x="209410" y="633374"/>
                </a:lnTo>
                <a:lnTo>
                  <a:pt x="209626" y="631952"/>
                </a:lnTo>
                <a:lnTo>
                  <a:pt x="210350" y="627659"/>
                </a:lnTo>
                <a:lnTo>
                  <a:pt x="211912" y="627113"/>
                </a:lnTo>
                <a:lnTo>
                  <a:pt x="213614" y="625170"/>
                </a:lnTo>
                <a:lnTo>
                  <a:pt x="183057" y="614375"/>
                </a:lnTo>
                <a:lnTo>
                  <a:pt x="180009" y="614108"/>
                </a:lnTo>
                <a:lnTo>
                  <a:pt x="178562" y="613270"/>
                </a:lnTo>
                <a:lnTo>
                  <a:pt x="177114" y="612432"/>
                </a:lnTo>
                <a:lnTo>
                  <a:pt x="177965" y="612127"/>
                </a:lnTo>
                <a:lnTo>
                  <a:pt x="175425" y="607644"/>
                </a:lnTo>
                <a:lnTo>
                  <a:pt x="171678" y="606259"/>
                </a:lnTo>
                <a:lnTo>
                  <a:pt x="171500" y="606272"/>
                </a:lnTo>
                <a:lnTo>
                  <a:pt x="171500" y="614413"/>
                </a:lnTo>
                <a:lnTo>
                  <a:pt x="171437" y="615772"/>
                </a:lnTo>
                <a:lnTo>
                  <a:pt x="170802" y="614654"/>
                </a:lnTo>
                <a:lnTo>
                  <a:pt x="171500" y="614413"/>
                </a:lnTo>
                <a:lnTo>
                  <a:pt x="171500" y="606272"/>
                </a:lnTo>
                <a:lnTo>
                  <a:pt x="167005" y="606564"/>
                </a:lnTo>
                <a:lnTo>
                  <a:pt x="165239" y="603148"/>
                </a:lnTo>
                <a:lnTo>
                  <a:pt x="163258" y="602488"/>
                </a:lnTo>
                <a:lnTo>
                  <a:pt x="160070" y="603618"/>
                </a:lnTo>
                <a:lnTo>
                  <a:pt x="158381" y="601522"/>
                </a:lnTo>
                <a:lnTo>
                  <a:pt x="157530" y="600468"/>
                </a:lnTo>
                <a:lnTo>
                  <a:pt x="156260" y="599567"/>
                </a:lnTo>
                <a:lnTo>
                  <a:pt x="154990" y="598665"/>
                </a:lnTo>
                <a:lnTo>
                  <a:pt x="154343" y="598906"/>
                </a:lnTo>
                <a:lnTo>
                  <a:pt x="154343" y="602932"/>
                </a:lnTo>
                <a:lnTo>
                  <a:pt x="153136" y="602030"/>
                </a:lnTo>
                <a:lnTo>
                  <a:pt x="154343" y="602932"/>
                </a:lnTo>
                <a:lnTo>
                  <a:pt x="154343" y="598906"/>
                </a:lnTo>
                <a:lnTo>
                  <a:pt x="152704" y="599478"/>
                </a:lnTo>
                <a:lnTo>
                  <a:pt x="152704" y="602170"/>
                </a:lnTo>
                <a:lnTo>
                  <a:pt x="152565" y="602208"/>
                </a:lnTo>
                <a:lnTo>
                  <a:pt x="151790" y="601141"/>
                </a:lnTo>
                <a:lnTo>
                  <a:pt x="152704" y="602170"/>
                </a:lnTo>
                <a:lnTo>
                  <a:pt x="152704" y="599478"/>
                </a:lnTo>
                <a:lnTo>
                  <a:pt x="151650" y="599846"/>
                </a:lnTo>
                <a:lnTo>
                  <a:pt x="150812" y="598792"/>
                </a:lnTo>
                <a:lnTo>
                  <a:pt x="149606" y="597865"/>
                </a:lnTo>
                <a:lnTo>
                  <a:pt x="147624" y="597217"/>
                </a:lnTo>
                <a:lnTo>
                  <a:pt x="142024" y="593813"/>
                </a:lnTo>
                <a:lnTo>
                  <a:pt x="135458" y="589381"/>
                </a:lnTo>
                <a:lnTo>
                  <a:pt x="129209" y="587540"/>
                </a:lnTo>
                <a:lnTo>
                  <a:pt x="121958" y="584708"/>
                </a:lnTo>
                <a:lnTo>
                  <a:pt x="116522" y="581240"/>
                </a:lnTo>
                <a:lnTo>
                  <a:pt x="110794" y="576516"/>
                </a:lnTo>
                <a:lnTo>
                  <a:pt x="103784" y="576287"/>
                </a:lnTo>
                <a:lnTo>
                  <a:pt x="100965" y="571893"/>
                </a:lnTo>
                <a:lnTo>
                  <a:pt x="96647" y="570725"/>
                </a:lnTo>
                <a:lnTo>
                  <a:pt x="92621" y="569455"/>
                </a:lnTo>
                <a:lnTo>
                  <a:pt x="91300" y="568566"/>
                </a:lnTo>
                <a:lnTo>
                  <a:pt x="89992" y="567677"/>
                </a:lnTo>
                <a:lnTo>
                  <a:pt x="75552" y="557949"/>
                </a:lnTo>
                <a:lnTo>
                  <a:pt x="58521" y="547789"/>
                </a:lnTo>
                <a:lnTo>
                  <a:pt x="48679" y="540473"/>
                </a:lnTo>
                <a:lnTo>
                  <a:pt x="42926" y="536206"/>
                </a:lnTo>
                <a:lnTo>
                  <a:pt x="42926" y="585584"/>
                </a:lnTo>
                <a:lnTo>
                  <a:pt x="42786" y="585635"/>
                </a:lnTo>
                <a:lnTo>
                  <a:pt x="42367" y="584428"/>
                </a:lnTo>
                <a:lnTo>
                  <a:pt x="42926" y="585584"/>
                </a:lnTo>
                <a:lnTo>
                  <a:pt x="42926" y="536206"/>
                </a:lnTo>
                <a:lnTo>
                  <a:pt x="41300" y="534987"/>
                </a:lnTo>
                <a:lnTo>
                  <a:pt x="25768" y="521614"/>
                </a:lnTo>
                <a:lnTo>
                  <a:pt x="21831" y="527037"/>
                </a:lnTo>
                <a:lnTo>
                  <a:pt x="17106" y="531393"/>
                </a:lnTo>
                <a:lnTo>
                  <a:pt x="13677" y="536638"/>
                </a:lnTo>
                <a:lnTo>
                  <a:pt x="13169" y="543547"/>
                </a:lnTo>
                <a:lnTo>
                  <a:pt x="12598" y="545084"/>
                </a:lnTo>
                <a:lnTo>
                  <a:pt x="12877" y="546341"/>
                </a:lnTo>
                <a:lnTo>
                  <a:pt x="13944" y="547306"/>
                </a:lnTo>
                <a:lnTo>
                  <a:pt x="11798" y="553453"/>
                </a:lnTo>
                <a:lnTo>
                  <a:pt x="1739" y="552945"/>
                </a:lnTo>
                <a:lnTo>
                  <a:pt x="3200" y="561860"/>
                </a:lnTo>
                <a:lnTo>
                  <a:pt x="0" y="573747"/>
                </a:lnTo>
                <a:lnTo>
                  <a:pt x="43154" y="621855"/>
                </a:lnTo>
                <a:lnTo>
                  <a:pt x="99529" y="657212"/>
                </a:lnTo>
                <a:lnTo>
                  <a:pt x="176796" y="696010"/>
                </a:lnTo>
                <a:lnTo>
                  <a:pt x="225209" y="716673"/>
                </a:lnTo>
                <a:lnTo>
                  <a:pt x="274485" y="735698"/>
                </a:lnTo>
                <a:lnTo>
                  <a:pt x="324205" y="751865"/>
                </a:lnTo>
                <a:lnTo>
                  <a:pt x="374332" y="765200"/>
                </a:lnTo>
                <a:lnTo>
                  <a:pt x="425284" y="776897"/>
                </a:lnTo>
                <a:lnTo>
                  <a:pt x="476618" y="785761"/>
                </a:lnTo>
                <a:lnTo>
                  <a:pt x="529158" y="794207"/>
                </a:lnTo>
                <a:lnTo>
                  <a:pt x="581609" y="798652"/>
                </a:lnTo>
                <a:lnTo>
                  <a:pt x="633501" y="801941"/>
                </a:lnTo>
                <a:lnTo>
                  <a:pt x="685152" y="803960"/>
                </a:lnTo>
                <a:lnTo>
                  <a:pt x="735711" y="802335"/>
                </a:lnTo>
                <a:lnTo>
                  <a:pt x="786015" y="799452"/>
                </a:lnTo>
                <a:lnTo>
                  <a:pt x="835660" y="794105"/>
                </a:lnTo>
                <a:lnTo>
                  <a:pt x="884631" y="786307"/>
                </a:lnTo>
                <a:lnTo>
                  <a:pt x="933348" y="777252"/>
                </a:lnTo>
                <a:lnTo>
                  <a:pt x="981379" y="765746"/>
                </a:lnTo>
                <a:lnTo>
                  <a:pt x="1028738" y="751776"/>
                </a:lnTo>
                <a:lnTo>
                  <a:pt x="1075842" y="736561"/>
                </a:lnTo>
                <a:lnTo>
                  <a:pt x="1122680" y="720090"/>
                </a:lnTo>
                <a:lnTo>
                  <a:pt x="1168831" y="701154"/>
                </a:lnTo>
                <a:lnTo>
                  <a:pt x="1259903" y="658355"/>
                </a:lnTo>
                <a:lnTo>
                  <a:pt x="1349057" y="608152"/>
                </a:lnTo>
                <a:lnTo>
                  <a:pt x="1428750" y="555891"/>
                </a:lnTo>
                <a:lnTo>
                  <a:pt x="1503895" y="497154"/>
                </a:lnTo>
                <a:lnTo>
                  <a:pt x="1529181" y="476135"/>
                </a:lnTo>
                <a:lnTo>
                  <a:pt x="1540421" y="466801"/>
                </a:lnTo>
                <a:lnTo>
                  <a:pt x="1576184" y="435368"/>
                </a:lnTo>
                <a:lnTo>
                  <a:pt x="1646034" y="370420"/>
                </a:lnTo>
                <a:lnTo>
                  <a:pt x="1685912" y="330809"/>
                </a:lnTo>
                <a:lnTo>
                  <a:pt x="1802498" y="209029"/>
                </a:lnTo>
                <a:lnTo>
                  <a:pt x="1803425" y="206006"/>
                </a:lnTo>
                <a:lnTo>
                  <a:pt x="1804708" y="204216"/>
                </a:lnTo>
                <a:lnTo>
                  <a:pt x="1805635" y="201193"/>
                </a:lnTo>
                <a:lnTo>
                  <a:pt x="1808759" y="200101"/>
                </a:lnTo>
                <a:lnTo>
                  <a:pt x="1811807" y="197675"/>
                </a:lnTo>
                <a:lnTo>
                  <a:pt x="1814779" y="197980"/>
                </a:lnTo>
                <a:lnTo>
                  <a:pt x="1817255" y="198450"/>
                </a:lnTo>
                <a:lnTo>
                  <a:pt x="1816760" y="201320"/>
                </a:lnTo>
                <a:lnTo>
                  <a:pt x="1814906" y="203327"/>
                </a:lnTo>
                <a:lnTo>
                  <a:pt x="1811185" y="224828"/>
                </a:lnTo>
                <a:lnTo>
                  <a:pt x="1805584" y="245643"/>
                </a:lnTo>
                <a:lnTo>
                  <a:pt x="1798853" y="266852"/>
                </a:lnTo>
                <a:lnTo>
                  <a:pt x="1790941" y="287147"/>
                </a:lnTo>
                <a:lnTo>
                  <a:pt x="1785696" y="301104"/>
                </a:lnTo>
                <a:lnTo>
                  <a:pt x="1781263" y="314782"/>
                </a:lnTo>
                <a:lnTo>
                  <a:pt x="1778381" y="329260"/>
                </a:lnTo>
                <a:lnTo>
                  <a:pt x="1777326" y="344436"/>
                </a:lnTo>
                <a:lnTo>
                  <a:pt x="1769910" y="372618"/>
                </a:lnTo>
                <a:lnTo>
                  <a:pt x="1772196" y="397395"/>
                </a:lnTo>
                <a:lnTo>
                  <a:pt x="1784070" y="418795"/>
                </a:lnTo>
                <a:lnTo>
                  <a:pt x="1805025" y="435660"/>
                </a:lnTo>
                <a:lnTo>
                  <a:pt x="1839671" y="400596"/>
                </a:lnTo>
                <a:lnTo>
                  <a:pt x="1865947" y="360387"/>
                </a:lnTo>
                <a:lnTo>
                  <a:pt x="1885911" y="317017"/>
                </a:lnTo>
                <a:lnTo>
                  <a:pt x="1901609" y="272453"/>
                </a:lnTo>
                <a:lnTo>
                  <a:pt x="1913839" y="225069"/>
                </a:lnTo>
                <a:lnTo>
                  <a:pt x="1919427" y="202907"/>
                </a:lnTo>
                <a:lnTo>
                  <a:pt x="1925408" y="180606"/>
                </a:lnTo>
                <a:lnTo>
                  <a:pt x="1932051" y="159423"/>
                </a:lnTo>
                <a:lnTo>
                  <a:pt x="1933308" y="154952"/>
                </a:lnTo>
                <a:lnTo>
                  <a:pt x="1938312" y="137033"/>
                </a:lnTo>
                <a:lnTo>
                  <a:pt x="1948383" y="97142"/>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462" name="Google Shape;462;p51"/>
          <p:cNvSpPr/>
          <p:nvPr/>
        </p:nvSpPr>
        <p:spPr>
          <a:xfrm>
            <a:off x="1778000" y="559126"/>
            <a:ext cx="720937" cy="603673"/>
          </a:xfrm>
          <a:custGeom>
            <a:rect b="b" l="l" r="r" t="t"/>
            <a:pathLst>
              <a:path extrusionOk="0" h="905510" w="1081405">
                <a:moveTo>
                  <a:pt x="1031069" y="492389"/>
                </a:moveTo>
                <a:lnTo>
                  <a:pt x="1023048" y="484219"/>
                </a:lnTo>
                <a:lnTo>
                  <a:pt x="1018894" y="474043"/>
                </a:lnTo>
                <a:lnTo>
                  <a:pt x="1018824" y="463110"/>
                </a:lnTo>
                <a:lnTo>
                  <a:pt x="1023057" y="452665"/>
                </a:lnTo>
                <a:lnTo>
                  <a:pt x="1023480" y="452067"/>
                </a:lnTo>
                <a:lnTo>
                  <a:pt x="1032685" y="443844"/>
                </a:lnTo>
                <a:lnTo>
                  <a:pt x="1044849" y="439251"/>
                </a:lnTo>
                <a:lnTo>
                  <a:pt x="1057703" y="438787"/>
                </a:lnTo>
                <a:lnTo>
                  <a:pt x="1068979" y="442952"/>
                </a:lnTo>
                <a:lnTo>
                  <a:pt x="1077267" y="451078"/>
                </a:lnTo>
                <a:lnTo>
                  <a:pt x="1081195" y="461028"/>
                </a:lnTo>
                <a:lnTo>
                  <a:pt x="1080677" y="471929"/>
                </a:lnTo>
                <a:lnTo>
                  <a:pt x="1075626" y="482908"/>
                </a:lnTo>
                <a:lnTo>
                  <a:pt x="1066044" y="492289"/>
                </a:lnTo>
                <a:lnTo>
                  <a:pt x="1054493" y="497198"/>
                </a:lnTo>
                <a:lnTo>
                  <a:pt x="1042369" y="497333"/>
                </a:lnTo>
                <a:lnTo>
                  <a:pt x="1031069" y="492389"/>
                </a:lnTo>
                <a:close/>
              </a:path>
              <a:path extrusionOk="0" h="905510" w="1081405">
                <a:moveTo>
                  <a:pt x="91303" y="658142"/>
                </a:moveTo>
                <a:lnTo>
                  <a:pt x="40761" y="622457"/>
                </a:lnTo>
                <a:lnTo>
                  <a:pt x="44063" y="617018"/>
                </a:lnTo>
                <a:lnTo>
                  <a:pt x="46186" y="614090"/>
                </a:lnTo>
                <a:lnTo>
                  <a:pt x="48868" y="610549"/>
                </a:lnTo>
                <a:lnTo>
                  <a:pt x="56190" y="600179"/>
                </a:lnTo>
                <a:lnTo>
                  <a:pt x="55895" y="595489"/>
                </a:lnTo>
                <a:lnTo>
                  <a:pt x="47060" y="586556"/>
                </a:lnTo>
                <a:lnTo>
                  <a:pt x="35791" y="574893"/>
                </a:lnTo>
                <a:lnTo>
                  <a:pt x="5284" y="526883"/>
                </a:lnTo>
                <a:lnTo>
                  <a:pt x="0" y="478028"/>
                </a:lnTo>
                <a:lnTo>
                  <a:pt x="8772" y="429866"/>
                </a:lnTo>
                <a:lnTo>
                  <a:pt x="27447" y="387548"/>
                </a:lnTo>
                <a:lnTo>
                  <a:pt x="55175" y="350445"/>
                </a:lnTo>
                <a:lnTo>
                  <a:pt x="91102" y="317926"/>
                </a:lnTo>
                <a:lnTo>
                  <a:pt x="134780" y="288609"/>
                </a:lnTo>
                <a:lnTo>
                  <a:pt x="181038" y="266410"/>
                </a:lnTo>
                <a:lnTo>
                  <a:pt x="230359" y="252481"/>
                </a:lnTo>
                <a:lnTo>
                  <a:pt x="283225" y="247974"/>
                </a:lnTo>
                <a:lnTo>
                  <a:pt x="296218" y="247879"/>
                </a:lnTo>
                <a:lnTo>
                  <a:pt x="309304" y="247374"/>
                </a:lnTo>
                <a:lnTo>
                  <a:pt x="335761" y="245919"/>
                </a:lnTo>
                <a:lnTo>
                  <a:pt x="340117" y="245708"/>
                </a:lnTo>
                <a:lnTo>
                  <a:pt x="343735" y="242285"/>
                </a:lnTo>
                <a:lnTo>
                  <a:pt x="350163" y="197470"/>
                </a:lnTo>
                <a:lnTo>
                  <a:pt x="361765" y="159612"/>
                </a:lnTo>
                <a:lnTo>
                  <a:pt x="379542" y="124658"/>
                </a:lnTo>
                <a:lnTo>
                  <a:pt x="404191" y="92819"/>
                </a:lnTo>
                <a:lnTo>
                  <a:pt x="439675" y="58883"/>
                </a:lnTo>
                <a:lnTo>
                  <a:pt x="477642" y="31877"/>
                </a:lnTo>
                <a:lnTo>
                  <a:pt x="519286" y="12603"/>
                </a:lnTo>
                <a:lnTo>
                  <a:pt x="566097" y="1725"/>
                </a:lnTo>
                <a:lnTo>
                  <a:pt x="619371" y="0"/>
                </a:lnTo>
                <a:lnTo>
                  <a:pt x="670540" y="4427"/>
                </a:lnTo>
                <a:lnTo>
                  <a:pt x="720678" y="12788"/>
                </a:lnTo>
                <a:lnTo>
                  <a:pt x="769325" y="26264"/>
                </a:lnTo>
                <a:lnTo>
                  <a:pt x="816021" y="46036"/>
                </a:lnTo>
                <a:lnTo>
                  <a:pt x="860307" y="73288"/>
                </a:lnTo>
                <a:lnTo>
                  <a:pt x="896740" y="102199"/>
                </a:lnTo>
                <a:lnTo>
                  <a:pt x="930271" y="133543"/>
                </a:lnTo>
                <a:lnTo>
                  <a:pt x="960668" y="167457"/>
                </a:lnTo>
                <a:lnTo>
                  <a:pt x="987703" y="204076"/>
                </a:lnTo>
                <a:lnTo>
                  <a:pt x="1011145" y="243538"/>
                </a:lnTo>
                <a:lnTo>
                  <a:pt x="1020291" y="263321"/>
                </a:lnTo>
                <a:lnTo>
                  <a:pt x="821750" y="123144"/>
                </a:lnTo>
                <a:lnTo>
                  <a:pt x="777026" y="98461"/>
                </a:lnTo>
                <a:lnTo>
                  <a:pt x="727742" y="79932"/>
                </a:lnTo>
                <a:lnTo>
                  <a:pt x="677119" y="67966"/>
                </a:lnTo>
                <a:lnTo>
                  <a:pt x="625442" y="62204"/>
                </a:lnTo>
                <a:lnTo>
                  <a:pt x="572992" y="62283"/>
                </a:lnTo>
                <a:lnTo>
                  <a:pt x="533182" y="71091"/>
                </a:lnTo>
                <a:lnTo>
                  <a:pt x="495054" y="91395"/>
                </a:lnTo>
                <a:lnTo>
                  <a:pt x="460983" y="120590"/>
                </a:lnTo>
                <a:lnTo>
                  <a:pt x="433343" y="156069"/>
                </a:lnTo>
                <a:lnTo>
                  <a:pt x="414509" y="195225"/>
                </a:lnTo>
                <a:lnTo>
                  <a:pt x="406856" y="235452"/>
                </a:lnTo>
                <a:lnTo>
                  <a:pt x="406830" y="239318"/>
                </a:lnTo>
                <a:lnTo>
                  <a:pt x="409595" y="243063"/>
                </a:lnTo>
                <a:lnTo>
                  <a:pt x="653393" y="415195"/>
                </a:lnTo>
                <a:lnTo>
                  <a:pt x="653087" y="415876"/>
                </a:lnTo>
                <a:lnTo>
                  <a:pt x="590652" y="371794"/>
                </a:lnTo>
                <a:lnTo>
                  <a:pt x="556767" y="348584"/>
                </a:lnTo>
                <a:lnTo>
                  <a:pt x="519776" y="332847"/>
                </a:lnTo>
                <a:lnTo>
                  <a:pt x="480319" y="322597"/>
                </a:lnTo>
                <a:lnTo>
                  <a:pt x="439038" y="315849"/>
                </a:lnTo>
                <a:lnTo>
                  <a:pt x="462752" y="343728"/>
                </a:lnTo>
                <a:lnTo>
                  <a:pt x="470982" y="352746"/>
                </a:lnTo>
                <a:lnTo>
                  <a:pt x="493668" y="373769"/>
                </a:lnTo>
                <a:lnTo>
                  <a:pt x="610507" y="456263"/>
                </a:lnTo>
                <a:lnTo>
                  <a:pt x="596185" y="460569"/>
                </a:lnTo>
                <a:lnTo>
                  <a:pt x="574318" y="461940"/>
                </a:lnTo>
                <a:lnTo>
                  <a:pt x="356176" y="307923"/>
                </a:lnTo>
                <a:lnTo>
                  <a:pt x="349549" y="305784"/>
                </a:lnTo>
                <a:lnTo>
                  <a:pt x="341456" y="305523"/>
                </a:lnTo>
                <a:lnTo>
                  <a:pt x="323772" y="306723"/>
                </a:lnTo>
                <a:lnTo>
                  <a:pt x="306071" y="307547"/>
                </a:lnTo>
                <a:lnTo>
                  <a:pt x="288352" y="308078"/>
                </a:lnTo>
                <a:lnTo>
                  <a:pt x="270613" y="308399"/>
                </a:lnTo>
                <a:lnTo>
                  <a:pt x="218105" y="315456"/>
                </a:lnTo>
                <a:lnTo>
                  <a:pt x="171015" y="333594"/>
                </a:lnTo>
                <a:lnTo>
                  <a:pt x="128642" y="361169"/>
                </a:lnTo>
                <a:lnTo>
                  <a:pt x="90287" y="396541"/>
                </a:lnTo>
                <a:lnTo>
                  <a:pt x="64690" y="440402"/>
                </a:lnTo>
                <a:lnTo>
                  <a:pt x="58354" y="491138"/>
                </a:lnTo>
                <a:lnTo>
                  <a:pt x="62781" y="511587"/>
                </a:lnTo>
                <a:lnTo>
                  <a:pt x="73331" y="528234"/>
                </a:lnTo>
                <a:lnTo>
                  <a:pt x="87609" y="542471"/>
                </a:lnTo>
                <a:lnTo>
                  <a:pt x="105290" y="557448"/>
                </a:lnTo>
                <a:lnTo>
                  <a:pt x="263969" y="669482"/>
                </a:lnTo>
                <a:lnTo>
                  <a:pt x="251182" y="670017"/>
                </a:lnTo>
                <a:lnTo>
                  <a:pt x="182894" y="662145"/>
                </a:lnTo>
                <a:lnTo>
                  <a:pt x="117940" y="638697"/>
                </a:lnTo>
                <a:lnTo>
                  <a:pt x="114049" y="636548"/>
                </a:lnTo>
                <a:lnTo>
                  <a:pt x="105174" y="638052"/>
                </a:lnTo>
                <a:lnTo>
                  <a:pt x="102038" y="641216"/>
                </a:lnTo>
                <a:lnTo>
                  <a:pt x="91303" y="658142"/>
                </a:lnTo>
                <a:close/>
              </a:path>
              <a:path extrusionOk="0" h="905510" w="1081405">
                <a:moveTo>
                  <a:pt x="1003519" y="337449"/>
                </a:moveTo>
                <a:lnTo>
                  <a:pt x="998700" y="332669"/>
                </a:lnTo>
                <a:lnTo>
                  <a:pt x="988215" y="316890"/>
                </a:lnTo>
                <a:lnTo>
                  <a:pt x="968572" y="284250"/>
                </a:lnTo>
                <a:lnTo>
                  <a:pt x="958245" y="268246"/>
                </a:lnTo>
                <a:lnTo>
                  <a:pt x="928633" y="227266"/>
                </a:lnTo>
                <a:lnTo>
                  <a:pt x="896629" y="188672"/>
                </a:lnTo>
                <a:lnTo>
                  <a:pt x="861310" y="153589"/>
                </a:lnTo>
                <a:lnTo>
                  <a:pt x="821750" y="123144"/>
                </a:lnTo>
                <a:lnTo>
                  <a:pt x="1020291" y="263321"/>
                </a:lnTo>
                <a:lnTo>
                  <a:pt x="1036412" y="303675"/>
                </a:lnTo>
                <a:lnTo>
                  <a:pt x="1037919" y="321810"/>
                </a:lnTo>
                <a:lnTo>
                  <a:pt x="1036302" y="328363"/>
                </a:lnTo>
                <a:lnTo>
                  <a:pt x="1032761" y="335127"/>
                </a:lnTo>
                <a:lnTo>
                  <a:pt x="1028063" y="340738"/>
                </a:lnTo>
                <a:lnTo>
                  <a:pt x="1022973" y="343830"/>
                </a:lnTo>
                <a:lnTo>
                  <a:pt x="1017007" y="343788"/>
                </a:lnTo>
                <a:lnTo>
                  <a:pt x="1010072" y="341408"/>
                </a:lnTo>
                <a:lnTo>
                  <a:pt x="1003519" y="337449"/>
                </a:lnTo>
                <a:close/>
              </a:path>
              <a:path extrusionOk="0" h="905510" w="1081405">
                <a:moveTo>
                  <a:pt x="653393" y="415195"/>
                </a:moveTo>
                <a:lnTo>
                  <a:pt x="409595" y="243063"/>
                </a:lnTo>
                <a:lnTo>
                  <a:pt x="523671" y="271310"/>
                </a:lnTo>
                <a:lnTo>
                  <a:pt x="554177" y="281549"/>
                </a:lnTo>
                <a:lnTo>
                  <a:pt x="608979" y="313219"/>
                </a:lnTo>
                <a:lnTo>
                  <a:pt x="648420" y="348966"/>
                </a:lnTo>
                <a:lnTo>
                  <a:pt x="660810" y="385244"/>
                </a:lnTo>
                <a:lnTo>
                  <a:pt x="657467" y="406118"/>
                </a:lnTo>
                <a:lnTo>
                  <a:pt x="653393" y="415195"/>
                </a:lnTo>
                <a:close/>
              </a:path>
              <a:path extrusionOk="0" h="905510" w="1081405">
                <a:moveTo>
                  <a:pt x="610507" y="456263"/>
                </a:moveTo>
                <a:lnTo>
                  <a:pt x="493668" y="373769"/>
                </a:lnTo>
                <a:lnTo>
                  <a:pt x="518622" y="390342"/>
                </a:lnTo>
                <a:lnTo>
                  <a:pt x="546219" y="401496"/>
                </a:lnTo>
                <a:lnTo>
                  <a:pt x="576832" y="406264"/>
                </a:lnTo>
                <a:lnTo>
                  <a:pt x="579140" y="406399"/>
                </a:lnTo>
                <a:lnTo>
                  <a:pt x="581530" y="405995"/>
                </a:lnTo>
                <a:lnTo>
                  <a:pt x="583659" y="405107"/>
                </a:lnTo>
                <a:lnTo>
                  <a:pt x="591981" y="399464"/>
                </a:lnTo>
                <a:lnTo>
                  <a:pt x="596508" y="391057"/>
                </a:lnTo>
                <a:lnTo>
                  <a:pt x="596675" y="381645"/>
                </a:lnTo>
                <a:lnTo>
                  <a:pt x="591915" y="372984"/>
                </a:lnTo>
                <a:lnTo>
                  <a:pt x="591514" y="372701"/>
                </a:lnTo>
                <a:lnTo>
                  <a:pt x="591053" y="372077"/>
                </a:lnTo>
                <a:lnTo>
                  <a:pt x="653087" y="415876"/>
                </a:lnTo>
                <a:lnTo>
                  <a:pt x="648281" y="426584"/>
                </a:lnTo>
                <a:lnTo>
                  <a:pt x="634987" y="442692"/>
                </a:lnTo>
                <a:lnTo>
                  <a:pt x="617613" y="454126"/>
                </a:lnTo>
                <a:lnTo>
                  <a:pt x="610507" y="456263"/>
                </a:lnTo>
                <a:close/>
              </a:path>
              <a:path extrusionOk="0" h="905510" w="1081405">
                <a:moveTo>
                  <a:pt x="446543" y="412297"/>
                </a:moveTo>
                <a:lnTo>
                  <a:pt x="416801" y="384158"/>
                </a:lnTo>
                <a:lnTo>
                  <a:pt x="390530" y="352699"/>
                </a:lnTo>
                <a:lnTo>
                  <a:pt x="366970" y="318756"/>
                </a:lnTo>
                <a:lnTo>
                  <a:pt x="361821" y="312170"/>
                </a:lnTo>
                <a:lnTo>
                  <a:pt x="356176" y="307923"/>
                </a:lnTo>
                <a:lnTo>
                  <a:pt x="574318" y="461940"/>
                </a:lnTo>
                <a:lnTo>
                  <a:pt x="565717" y="462479"/>
                </a:lnTo>
                <a:lnTo>
                  <a:pt x="536213" y="458794"/>
                </a:lnTo>
                <a:lnTo>
                  <a:pt x="507778" y="449924"/>
                </a:lnTo>
                <a:lnTo>
                  <a:pt x="480517" y="436279"/>
                </a:lnTo>
                <a:lnTo>
                  <a:pt x="446543" y="412297"/>
                </a:lnTo>
                <a:close/>
              </a:path>
              <a:path extrusionOk="0" h="905510" w="1081405">
                <a:moveTo>
                  <a:pt x="263969" y="669482"/>
                </a:moveTo>
                <a:lnTo>
                  <a:pt x="105290" y="557448"/>
                </a:lnTo>
                <a:lnTo>
                  <a:pt x="111818" y="554586"/>
                </a:lnTo>
                <a:lnTo>
                  <a:pt x="138365" y="545388"/>
                </a:lnTo>
                <a:lnTo>
                  <a:pt x="160642" y="537359"/>
                </a:lnTo>
                <a:lnTo>
                  <a:pt x="183114" y="529804"/>
                </a:lnTo>
                <a:lnTo>
                  <a:pt x="205847" y="523554"/>
                </a:lnTo>
                <a:lnTo>
                  <a:pt x="242672" y="519843"/>
                </a:lnTo>
                <a:lnTo>
                  <a:pt x="277675" y="525296"/>
                </a:lnTo>
                <a:lnTo>
                  <a:pt x="310871" y="538494"/>
                </a:lnTo>
                <a:lnTo>
                  <a:pt x="342276" y="558020"/>
                </a:lnTo>
                <a:lnTo>
                  <a:pt x="359513" y="575196"/>
                </a:lnTo>
                <a:lnTo>
                  <a:pt x="366278" y="593718"/>
                </a:lnTo>
                <a:lnTo>
                  <a:pt x="362646" y="613081"/>
                </a:lnTo>
                <a:lnTo>
                  <a:pt x="350668" y="629988"/>
                </a:lnTo>
                <a:lnTo>
                  <a:pt x="296521" y="591757"/>
                </a:lnTo>
                <a:lnTo>
                  <a:pt x="290684" y="588533"/>
                </a:lnTo>
                <a:lnTo>
                  <a:pt x="261068" y="577265"/>
                </a:lnTo>
                <a:lnTo>
                  <a:pt x="229463" y="574482"/>
                </a:lnTo>
                <a:lnTo>
                  <a:pt x="196885" y="580257"/>
                </a:lnTo>
                <a:lnTo>
                  <a:pt x="164353" y="594666"/>
                </a:lnTo>
                <a:lnTo>
                  <a:pt x="269963" y="669231"/>
                </a:lnTo>
                <a:lnTo>
                  <a:pt x="263969" y="669482"/>
                </a:lnTo>
                <a:close/>
              </a:path>
              <a:path extrusionOk="0" h="905510" w="1081405">
                <a:moveTo>
                  <a:pt x="269963" y="669231"/>
                </a:moveTo>
                <a:lnTo>
                  <a:pt x="164353" y="594666"/>
                </a:lnTo>
                <a:lnTo>
                  <a:pt x="193848" y="608393"/>
                </a:lnTo>
                <a:lnTo>
                  <a:pt x="227514" y="615652"/>
                </a:lnTo>
                <a:lnTo>
                  <a:pt x="289267" y="610543"/>
                </a:lnTo>
                <a:lnTo>
                  <a:pt x="298718" y="599285"/>
                </a:lnTo>
                <a:lnTo>
                  <a:pt x="296521" y="591757"/>
                </a:lnTo>
                <a:lnTo>
                  <a:pt x="350668" y="629988"/>
                </a:lnTo>
                <a:lnTo>
                  <a:pt x="348692" y="632777"/>
                </a:lnTo>
                <a:lnTo>
                  <a:pt x="327613" y="650523"/>
                </a:lnTo>
                <a:lnTo>
                  <a:pt x="304182" y="662462"/>
                </a:lnTo>
                <a:lnTo>
                  <a:pt x="278629" y="668869"/>
                </a:lnTo>
                <a:lnTo>
                  <a:pt x="269963" y="669231"/>
                </a:lnTo>
                <a:close/>
              </a:path>
              <a:path extrusionOk="0" h="905510" w="1081405">
                <a:moveTo>
                  <a:pt x="263627" y="900282"/>
                </a:moveTo>
                <a:lnTo>
                  <a:pt x="178068" y="839873"/>
                </a:lnTo>
                <a:lnTo>
                  <a:pt x="206699" y="849848"/>
                </a:lnTo>
                <a:lnTo>
                  <a:pt x="237024" y="851998"/>
                </a:lnTo>
                <a:lnTo>
                  <a:pt x="268712" y="847350"/>
                </a:lnTo>
                <a:lnTo>
                  <a:pt x="295159" y="840902"/>
                </a:lnTo>
                <a:lnTo>
                  <a:pt x="335429" y="830504"/>
                </a:lnTo>
                <a:lnTo>
                  <a:pt x="348045" y="827216"/>
                </a:lnTo>
                <a:lnTo>
                  <a:pt x="374538" y="820464"/>
                </a:lnTo>
                <a:lnTo>
                  <a:pt x="381245" y="818625"/>
                </a:lnTo>
                <a:lnTo>
                  <a:pt x="388472" y="817751"/>
                </a:lnTo>
                <a:lnTo>
                  <a:pt x="395397" y="818158"/>
                </a:lnTo>
                <a:lnTo>
                  <a:pt x="405209" y="820421"/>
                </a:lnTo>
                <a:lnTo>
                  <a:pt x="413280" y="825069"/>
                </a:lnTo>
                <a:lnTo>
                  <a:pt x="418995" y="832256"/>
                </a:lnTo>
                <a:lnTo>
                  <a:pt x="421739" y="842135"/>
                </a:lnTo>
                <a:lnTo>
                  <a:pt x="421060" y="851928"/>
                </a:lnTo>
                <a:lnTo>
                  <a:pt x="417117" y="859641"/>
                </a:lnTo>
                <a:lnTo>
                  <a:pt x="410392" y="865389"/>
                </a:lnTo>
                <a:lnTo>
                  <a:pt x="401366" y="869289"/>
                </a:lnTo>
                <a:lnTo>
                  <a:pt x="390319" y="872859"/>
                </a:lnTo>
                <a:lnTo>
                  <a:pt x="379382" y="876591"/>
                </a:lnTo>
                <a:lnTo>
                  <a:pt x="328978" y="888364"/>
                </a:lnTo>
                <a:lnTo>
                  <a:pt x="272276" y="898861"/>
                </a:lnTo>
                <a:lnTo>
                  <a:pt x="263627" y="900282"/>
                </a:lnTo>
                <a:close/>
              </a:path>
              <a:path extrusionOk="0" h="905510" w="1081405">
                <a:moveTo>
                  <a:pt x="129905" y="874558"/>
                </a:moveTo>
                <a:lnTo>
                  <a:pt x="92563" y="845839"/>
                </a:lnTo>
                <a:lnTo>
                  <a:pt x="57104" y="815089"/>
                </a:lnTo>
                <a:lnTo>
                  <a:pt x="28496" y="773654"/>
                </a:lnTo>
                <a:lnTo>
                  <a:pt x="16031" y="723558"/>
                </a:lnTo>
                <a:lnTo>
                  <a:pt x="20017" y="671070"/>
                </a:lnTo>
                <a:lnTo>
                  <a:pt x="40761" y="622456"/>
                </a:lnTo>
                <a:lnTo>
                  <a:pt x="91303" y="658142"/>
                </a:lnTo>
                <a:lnTo>
                  <a:pt x="82334" y="672284"/>
                </a:lnTo>
                <a:lnTo>
                  <a:pt x="75943" y="709192"/>
                </a:lnTo>
                <a:lnTo>
                  <a:pt x="82797" y="746095"/>
                </a:lnTo>
                <a:lnTo>
                  <a:pt x="102826" y="777145"/>
                </a:lnTo>
                <a:lnTo>
                  <a:pt x="114794" y="788350"/>
                </a:lnTo>
                <a:lnTo>
                  <a:pt x="139334" y="810065"/>
                </a:lnTo>
                <a:lnTo>
                  <a:pt x="151461" y="821046"/>
                </a:lnTo>
                <a:lnTo>
                  <a:pt x="263627" y="900282"/>
                </a:lnTo>
                <a:lnTo>
                  <a:pt x="243760" y="903545"/>
                </a:lnTo>
                <a:lnTo>
                  <a:pt x="236392" y="904618"/>
                </a:lnTo>
                <a:lnTo>
                  <a:pt x="229104" y="905151"/>
                </a:lnTo>
                <a:lnTo>
                  <a:pt x="221497" y="904860"/>
                </a:lnTo>
                <a:lnTo>
                  <a:pt x="195721" y="902537"/>
                </a:lnTo>
                <a:lnTo>
                  <a:pt x="172439" y="897043"/>
                </a:lnTo>
                <a:lnTo>
                  <a:pt x="150787" y="887882"/>
                </a:lnTo>
                <a:lnTo>
                  <a:pt x="129905" y="874558"/>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pic>
        <p:nvPicPr>
          <p:cNvPr id="463" name="Google Shape;463;p51"/>
          <p:cNvPicPr preferRelativeResize="0"/>
          <p:nvPr/>
        </p:nvPicPr>
        <p:blipFill rotWithShape="1">
          <a:blip r:embed="rId3">
            <a:alphaModFix/>
          </a:blip>
          <a:srcRect b="0" l="0" r="0" t="0"/>
          <a:stretch/>
        </p:blipFill>
        <p:spPr>
          <a:xfrm>
            <a:off x="5122589" y="3354932"/>
            <a:ext cx="1580355" cy="875999"/>
          </a:xfrm>
          <a:prstGeom prst="rect">
            <a:avLst/>
          </a:prstGeom>
          <a:noFill/>
          <a:ln>
            <a:noFill/>
          </a:ln>
        </p:spPr>
      </p:pic>
      <p:sp>
        <p:nvSpPr>
          <p:cNvPr id="464" name="Google Shape;464;p51"/>
          <p:cNvSpPr txBox="1"/>
          <p:nvPr/>
        </p:nvSpPr>
        <p:spPr>
          <a:xfrm>
            <a:off x="351389" y="3155416"/>
            <a:ext cx="3988647" cy="2409848"/>
          </a:xfrm>
          <a:prstGeom prst="rect">
            <a:avLst/>
          </a:prstGeom>
          <a:noFill/>
          <a:ln>
            <a:noFill/>
          </a:ln>
        </p:spPr>
        <p:txBody>
          <a:bodyPr anchorCtr="0" anchor="t" bIns="0" lIns="0" spcFirstLastPara="1" rIns="0" wrap="square" tIns="8450">
            <a:spAutoFit/>
          </a:bodyPr>
          <a:lstStyle/>
          <a:p>
            <a:pPr indent="0" lvl="0" marL="8467" marR="3810" rtl="0" algn="l">
              <a:lnSpc>
                <a:spcPct val="133300"/>
              </a:lnSpc>
              <a:spcBef>
                <a:spcPts val="0"/>
              </a:spcBef>
              <a:spcAft>
                <a:spcPts val="0"/>
              </a:spcAft>
              <a:buNone/>
            </a:pPr>
            <a:r>
              <a:rPr lang="en-US" sz="3000">
                <a:solidFill>
                  <a:schemeClr val="dk1"/>
                </a:solidFill>
                <a:latin typeface="Avenir"/>
                <a:ea typeface="Avenir"/>
                <a:cs typeface="Avenir"/>
                <a:sym typeface="Avenir"/>
              </a:rPr>
              <a:t>Ethnography is a  qualitative research  method predicated on  the diversity of culture.</a:t>
            </a:r>
            <a:endParaRPr sz="3000">
              <a:solidFill>
                <a:schemeClr val="dk1"/>
              </a:solidFill>
              <a:latin typeface="Avenir"/>
              <a:ea typeface="Avenir"/>
              <a:cs typeface="Avenir"/>
              <a:sym typeface="Avenir"/>
            </a:endParaRPr>
          </a:p>
        </p:txBody>
      </p:sp>
      <p:sp>
        <p:nvSpPr>
          <p:cNvPr id="465" name="Google Shape;465;p51"/>
          <p:cNvSpPr txBox="1"/>
          <p:nvPr/>
        </p:nvSpPr>
        <p:spPr>
          <a:xfrm>
            <a:off x="7550909" y="2959187"/>
            <a:ext cx="4273973" cy="3023862"/>
          </a:xfrm>
          <a:prstGeom prst="rect">
            <a:avLst/>
          </a:prstGeom>
          <a:noFill/>
          <a:ln>
            <a:noFill/>
          </a:ln>
        </p:spPr>
        <p:txBody>
          <a:bodyPr anchorCtr="0" anchor="t" bIns="0" lIns="0" spcFirstLastPara="1" rIns="0" wrap="square" tIns="8450">
            <a:spAutoFit/>
          </a:bodyPr>
          <a:lstStyle/>
          <a:p>
            <a:pPr indent="0" lvl="0" marL="8467" marR="3387" rtl="0" algn="l">
              <a:lnSpc>
                <a:spcPct val="133300"/>
              </a:lnSpc>
              <a:spcBef>
                <a:spcPts val="0"/>
              </a:spcBef>
              <a:spcAft>
                <a:spcPts val="0"/>
              </a:spcAft>
              <a:buNone/>
            </a:pPr>
            <a:r>
              <a:rPr lang="en-US" sz="3000">
                <a:solidFill>
                  <a:schemeClr val="dk1"/>
                </a:solidFill>
                <a:latin typeface="Avenir"/>
                <a:ea typeface="Avenir"/>
                <a:cs typeface="Avenir"/>
                <a:sym typeface="Avenir"/>
              </a:rPr>
              <a:t>Ethnography is a type of  </a:t>
            </a:r>
            <a:r>
              <a:rPr lang="en-US" sz="3000" u="sng">
                <a:solidFill>
                  <a:schemeClr val="hlink"/>
                </a:solidFill>
                <a:latin typeface="Avenir"/>
                <a:ea typeface="Avenir"/>
                <a:cs typeface="Avenir"/>
                <a:sym typeface="Avenir"/>
                <a:hlinkClick r:id="rId4"/>
              </a:rPr>
              <a:t>social research</a:t>
            </a:r>
            <a:r>
              <a:rPr lang="en-US" sz="3000">
                <a:solidFill>
                  <a:schemeClr val="dk1"/>
                </a:solidFill>
                <a:latin typeface="Avenir"/>
                <a:ea typeface="Avenir"/>
                <a:cs typeface="Avenir"/>
                <a:sym typeface="Avenir"/>
              </a:rPr>
              <a:t> that  examines the behavior of  participants in a given  social situation.</a:t>
            </a:r>
            <a:endParaRPr sz="3000">
              <a:solidFill>
                <a:schemeClr val="dk1"/>
              </a:solidFill>
              <a:latin typeface="Avenir"/>
              <a:ea typeface="Avenir"/>
              <a:cs typeface="Avenir"/>
              <a:sym typeface="Avenir"/>
            </a:endParaRPr>
          </a:p>
        </p:txBody>
      </p:sp>
      <p:sp>
        <p:nvSpPr>
          <p:cNvPr id="466" name="Google Shape;466;p51"/>
          <p:cNvSpPr txBox="1"/>
          <p:nvPr/>
        </p:nvSpPr>
        <p:spPr>
          <a:xfrm>
            <a:off x="3149600" y="559740"/>
            <a:ext cx="6654800" cy="536708"/>
          </a:xfrm>
          <a:prstGeom prst="rect">
            <a:avLst/>
          </a:prstGeom>
          <a:noFill/>
          <a:ln>
            <a:noFill/>
          </a:ln>
        </p:spPr>
        <p:txBody>
          <a:bodyPr anchorCtr="0" anchor="t" bIns="0" lIns="0" spcFirstLastPara="1" rIns="0" wrap="square" tIns="79575">
            <a:spAutoFit/>
          </a:bodyPr>
          <a:lstStyle/>
          <a:p>
            <a:pPr indent="0" lvl="0" marL="8467" marR="3387" rtl="0" algn="l">
              <a:lnSpc>
                <a:spcPct val="42484"/>
              </a:lnSpc>
              <a:spcBef>
                <a:spcPts val="0"/>
              </a:spcBef>
              <a:spcAft>
                <a:spcPts val="0"/>
              </a:spcAft>
              <a:buNone/>
            </a:pPr>
            <a:r>
              <a:rPr lang="en-US" sz="6400">
                <a:solidFill>
                  <a:srgbClr val="548135"/>
                </a:solidFill>
                <a:latin typeface="Corben"/>
                <a:ea typeface="Corben"/>
                <a:cs typeface="Corben"/>
                <a:sym typeface="Corben"/>
              </a:rPr>
              <a:t>ORIGINS &amp; USE</a:t>
            </a:r>
            <a:endParaRPr sz="6400">
              <a:solidFill>
                <a:srgbClr val="548135"/>
              </a:solidFill>
              <a:latin typeface="Corben"/>
              <a:ea typeface="Corben"/>
              <a:cs typeface="Corben"/>
              <a:sym typeface="Corben"/>
            </a:endParaRPr>
          </a:p>
        </p:txBody>
      </p:sp>
      <p:sp>
        <p:nvSpPr>
          <p:cNvPr id="467" name="Google Shape;467;p51"/>
          <p:cNvSpPr txBox="1"/>
          <p:nvPr/>
        </p:nvSpPr>
        <p:spPr>
          <a:xfrm>
            <a:off x="2345712" y="899235"/>
            <a:ext cx="1546539" cy="393720"/>
          </a:xfrm>
          <a:prstGeom prst="rect">
            <a:avLst/>
          </a:prstGeom>
          <a:noFill/>
          <a:ln>
            <a:noFill/>
          </a:ln>
        </p:spPr>
        <p:txBody>
          <a:bodyPr anchorCtr="0" anchor="t" bIns="0" lIns="0" spcFirstLastPara="1" rIns="0" wrap="square" tIns="79575">
            <a:spAutoFit/>
          </a:bodyPr>
          <a:lstStyle/>
          <a:p>
            <a:pPr indent="0" lvl="0" marL="8467" marR="3387" rtl="0" algn="l">
              <a:lnSpc>
                <a:spcPct val="163107"/>
              </a:lnSpc>
              <a:spcBef>
                <a:spcPts val="0"/>
              </a:spcBef>
              <a:spcAft>
                <a:spcPts val="0"/>
              </a:spcAft>
              <a:buNone/>
            </a:pPr>
            <a:r>
              <a:rPr lang="en-US" sz="1667">
                <a:solidFill>
                  <a:schemeClr val="dk1"/>
                </a:solidFill>
                <a:latin typeface="Short Stack"/>
                <a:ea typeface="Short Stack"/>
                <a:cs typeface="Short Stack"/>
                <a:sym typeface="Short Stack"/>
              </a:rPr>
              <a:t>HOW IS IT USED ?</a:t>
            </a:r>
            <a:endParaRPr sz="1667">
              <a:solidFill>
                <a:schemeClr val="dk1"/>
              </a:solidFill>
              <a:latin typeface="Short Stack"/>
              <a:ea typeface="Short Stack"/>
              <a:cs typeface="Short Stack"/>
              <a:sym typeface="Short Stack"/>
            </a:endParaRPr>
          </a:p>
        </p:txBody>
      </p:sp>
      <p:pic>
        <p:nvPicPr>
          <p:cNvPr id="468" name="Google Shape;468;p51"/>
          <p:cNvPicPr preferRelativeResize="0"/>
          <p:nvPr/>
        </p:nvPicPr>
        <p:blipFill rotWithShape="1">
          <a:blip r:embed="rId5">
            <a:alphaModFix/>
          </a:blip>
          <a:srcRect b="0" l="0" r="0" t="0"/>
          <a:stretch/>
        </p:blipFill>
        <p:spPr>
          <a:xfrm>
            <a:off x="538723" y="5821340"/>
            <a:ext cx="1880908" cy="793677"/>
          </a:xfrm>
          <a:prstGeom prst="rect">
            <a:avLst/>
          </a:prstGeom>
          <a:noFill/>
          <a:ln>
            <a:noFill/>
          </a:ln>
        </p:spPr>
      </p:pic>
      <p:pic>
        <p:nvPicPr>
          <p:cNvPr id="469" name="Google Shape;469;p51"/>
          <p:cNvPicPr preferRelativeResize="0"/>
          <p:nvPr/>
        </p:nvPicPr>
        <p:blipFill rotWithShape="1">
          <a:blip r:embed="rId6">
            <a:alphaModFix/>
          </a:blip>
          <a:srcRect b="0" l="0" r="0" t="0"/>
          <a:stretch/>
        </p:blipFill>
        <p:spPr>
          <a:xfrm>
            <a:off x="5013204" y="5602456"/>
            <a:ext cx="1234599" cy="1080274"/>
          </a:xfrm>
          <a:prstGeom prst="rect">
            <a:avLst/>
          </a:prstGeom>
          <a:noFill/>
          <a:ln>
            <a:noFill/>
          </a:ln>
        </p:spPr>
      </p:pic>
      <p:pic>
        <p:nvPicPr>
          <p:cNvPr id="470" name="Google Shape;470;p51"/>
          <p:cNvPicPr preferRelativeResize="0"/>
          <p:nvPr/>
        </p:nvPicPr>
        <p:blipFill rotWithShape="1">
          <a:blip r:embed="rId7">
            <a:alphaModFix/>
          </a:blip>
          <a:srcRect b="0" l="0" r="0" t="0"/>
          <a:stretch/>
        </p:blipFill>
        <p:spPr>
          <a:xfrm>
            <a:off x="9265416" y="5983049"/>
            <a:ext cx="2387861" cy="665816"/>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p52"/>
          <p:cNvSpPr txBox="1"/>
          <p:nvPr>
            <p:ph type="title"/>
          </p:nvPr>
        </p:nvSpPr>
        <p:spPr>
          <a:xfrm>
            <a:off x="455106" y="316000"/>
            <a:ext cx="7825294" cy="748923"/>
          </a:xfrm>
          <a:prstGeom prst="rect">
            <a:avLst/>
          </a:prstGeom>
          <a:noFill/>
          <a:ln>
            <a:noFill/>
          </a:ln>
        </p:spPr>
        <p:txBody>
          <a:bodyPr anchorCtr="0" anchor="ctr" bIns="0" lIns="0" spcFirstLastPara="1" rIns="0" wrap="square" tIns="10150">
            <a:spAutoFit/>
          </a:bodyPr>
          <a:lstStyle/>
          <a:p>
            <a:pPr indent="0" lvl="0" marL="8467" rtl="0" algn="l">
              <a:lnSpc>
                <a:spcPct val="100000"/>
              </a:lnSpc>
              <a:spcBef>
                <a:spcPts val="0"/>
              </a:spcBef>
              <a:spcAft>
                <a:spcPts val="0"/>
              </a:spcAft>
              <a:buClr>
                <a:schemeClr val="dk1"/>
              </a:buClr>
              <a:buSzPts val="4800"/>
              <a:buFont typeface="Corben"/>
              <a:buNone/>
            </a:pPr>
            <a:r>
              <a:rPr lang="en-US" sz="4800">
                <a:latin typeface="Corben"/>
                <a:ea typeface="Corben"/>
                <a:cs typeface="Corben"/>
                <a:sym typeface="Corben"/>
              </a:rPr>
              <a:t>KEY COMPONENTS OF</a:t>
            </a:r>
            <a:endParaRPr sz="4800">
              <a:latin typeface="Corben"/>
              <a:ea typeface="Corben"/>
              <a:cs typeface="Corben"/>
              <a:sym typeface="Corben"/>
            </a:endParaRPr>
          </a:p>
        </p:txBody>
      </p:sp>
      <p:sp>
        <p:nvSpPr>
          <p:cNvPr id="476" name="Google Shape;476;p52"/>
          <p:cNvSpPr txBox="1"/>
          <p:nvPr/>
        </p:nvSpPr>
        <p:spPr>
          <a:xfrm>
            <a:off x="455106" y="600579"/>
            <a:ext cx="11400790" cy="3110253"/>
          </a:xfrm>
          <a:prstGeom prst="rect">
            <a:avLst/>
          </a:prstGeom>
          <a:noFill/>
          <a:ln>
            <a:noFill/>
          </a:ln>
        </p:spPr>
        <p:txBody>
          <a:bodyPr anchorCtr="0" anchor="t" bIns="0" lIns="0" spcFirstLastPara="1" rIns="0" wrap="square" tIns="367450">
            <a:spAutoFit/>
          </a:bodyPr>
          <a:lstStyle/>
          <a:p>
            <a:pPr indent="0" lvl="0" marL="8467" marR="0" rtl="0" algn="l">
              <a:spcBef>
                <a:spcPts val="0"/>
              </a:spcBef>
              <a:spcAft>
                <a:spcPts val="0"/>
              </a:spcAft>
              <a:buNone/>
            </a:pPr>
            <a:r>
              <a:rPr lang="en-US" sz="4800">
                <a:solidFill>
                  <a:srgbClr val="E76E3C"/>
                </a:solidFill>
                <a:latin typeface="Corben"/>
                <a:ea typeface="Corben"/>
                <a:cs typeface="Corben"/>
                <a:sym typeface="Corben"/>
              </a:rPr>
              <a:t>ETHNOGRAPHY</a:t>
            </a:r>
            <a:endParaRPr sz="4800">
              <a:solidFill>
                <a:schemeClr val="dk1"/>
              </a:solidFill>
              <a:latin typeface="Corben"/>
              <a:ea typeface="Corben"/>
              <a:cs typeface="Corben"/>
              <a:sym typeface="Corben"/>
            </a:endParaRPr>
          </a:p>
          <a:p>
            <a:pPr indent="0" lvl="0" marL="3428324" marR="0" rtl="0" algn="l">
              <a:spcBef>
                <a:spcPts val="1170"/>
              </a:spcBef>
              <a:spcAft>
                <a:spcPts val="0"/>
              </a:spcAft>
              <a:buNone/>
            </a:pPr>
            <a:r>
              <a:t/>
            </a:r>
            <a:endParaRPr sz="2000">
              <a:solidFill>
                <a:schemeClr val="dk1"/>
              </a:solidFill>
              <a:latin typeface="Avenir"/>
              <a:ea typeface="Avenir"/>
              <a:cs typeface="Avenir"/>
              <a:sym typeface="Avenir"/>
            </a:endParaRPr>
          </a:p>
          <a:p>
            <a:pPr indent="0" lvl="0" marL="3428324" marR="0" rtl="0" algn="l">
              <a:spcBef>
                <a:spcPts val="1170"/>
              </a:spcBef>
              <a:spcAft>
                <a:spcPts val="0"/>
              </a:spcAft>
              <a:buNone/>
            </a:pPr>
            <a:r>
              <a:rPr lang="en-US" sz="2000">
                <a:solidFill>
                  <a:schemeClr val="dk1"/>
                </a:solidFill>
                <a:latin typeface="Avenir"/>
                <a:ea typeface="Avenir"/>
                <a:cs typeface="Avenir"/>
                <a:sym typeface="Avenir"/>
              </a:rPr>
              <a:t>Participant observation requires a researcher to engage with people in as many different situations as possible to observe what people say  and do in their everyday lives.</a:t>
            </a:r>
            <a:endParaRPr/>
          </a:p>
          <a:p>
            <a:pPr indent="0" lvl="0" marL="3428324" marR="0" rtl="0" algn="l">
              <a:spcBef>
                <a:spcPts val="1170"/>
              </a:spcBef>
              <a:spcAft>
                <a:spcPts val="0"/>
              </a:spcAft>
              <a:buNone/>
            </a:pPr>
            <a:r>
              <a:t/>
            </a:r>
            <a:endParaRPr sz="2000">
              <a:solidFill>
                <a:schemeClr val="dk1"/>
              </a:solidFill>
              <a:latin typeface="Avenir"/>
              <a:ea typeface="Avenir"/>
              <a:cs typeface="Avenir"/>
              <a:sym typeface="Avenir"/>
            </a:endParaRPr>
          </a:p>
        </p:txBody>
      </p:sp>
      <p:sp>
        <p:nvSpPr>
          <p:cNvPr id="477" name="Google Shape;477;p52"/>
          <p:cNvSpPr txBox="1"/>
          <p:nvPr/>
        </p:nvSpPr>
        <p:spPr>
          <a:xfrm>
            <a:off x="803974" y="2074716"/>
            <a:ext cx="2697411" cy="1136145"/>
          </a:xfrm>
          <a:prstGeom prst="rect">
            <a:avLst/>
          </a:prstGeom>
          <a:noFill/>
          <a:ln>
            <a:noFill/>
          </a:ln>
        </p:spPr>
        <p:txBody>
          <a:bodyPr anchorCtr="0" anchor="t" bIns="0" lIns="0" spcFirstLastPara="1" rIns="0" wrap="square" tIns="7600">
            <a:spAutoFit/>
          </a:bodyPr>
          <a:lstStyle/>
          <a:p>
            <a:pPr indent="0" lvl="0" marL="25401" marR="0" rtl="0" algn="l">
              <a:spcBef>
                <a:spcPts val="0"/>
              </a:spcBef>
              <a:spcAft>
                <a:spcPts val="0"/>
              </a:spcAft>
              <a:buNone/>
            </a:pPr>
            <a:r>
              <a:rPr baseline="-25000" lang="en-US" sz="7200">
                <a:solidFill>
                  <a:schemeClr val="dk1"/>
                </a:solidFill>
                <a:latin typeface="Short Stack"/>
                <a:ea typeface="Short Stack"/>
                <a:cs typeface="Short Stack"/>
                <a:sym typeface="Short Stack"/>
              </a:rPr>
              <a:t>*</a:t>
            </a:r>
            <a:r>
              <a:rPr lang="en-US" sz="2533">
                <a:solidFill>
                  <a:schemeClr val="dk1"/>
                </a:solidFill>
                <a:latin typeface="Short Stack"/>
                <a:ea typeface="Short Stack"/>
                <a:cs typeface="Short Stack"/>
                <a:sym typeface="Short Stack"/>
              </a:rPr>
              <a:t>Participant Observation</a:t>
            </a:r>
            <a:endParaRPr sz="2533">
              <a:solidFill>
                <a:schemeClr val="dk1"/>
              </a:solidFill>
              <a:latin typeface="Short Stack"/>
              <a:ea typeface="Short Stack"/>
              <a:cs typeface="Short Stack"/>
              <a:sym typeface="Short Stack"/>
            </a:endParaRPr>
          </a:p>
        </p:txBody>
      </p:sp>
      <p:sp>
        <p:nvSpPr>
          <p:cNvPr id="478" name="Google Shape;478;p52"/>
          <p:cNvSpPr txBox="1"/>
          <p:nvPr/>
        </p:nvSpPr>
        <p:spPr>
          <a:xfrm>
            <a:off x="3875135" y="3673868"/>
            <a:ext cx="7112423" cy="1200094"/>
          </a:xfrm>
          <a:prstGeom prst="rect">
            <a:avLst/>
          </a:prstGeom>
          <a:noFill/>
          <a:ln>
            <a:noFill/>
          </a:ln>
        </p:spPr>
        <p:txBody>
          <a:bodyPr anchorCtr="0" anchor="t" bIns="0" lIns="0" spcFirstLastPara="1" rIns="0" wrap="square" tIns="8450">
            <a:spAutoFit/>
          </a:bodyPr>
          <a:lstStyle/>
          <a:p>
            <a:pPr indent="0" lvl="0" marL="8467" marR="3387" rtl="0" algn="l">
              <a:lnSpc>
                <a:spcPct val="133300"/>
              </a:lnSpc>
              <a:spcBef>
                <a:spcPts val="0"/>
              </a:spcBef>
              <a:spcAft>
                <a:spcPts val="0"/>
              </a:spcAft>
              <a:buNone/>
            </a:pPr>
            <a:r>
              <a:rPr lang="en-US" sz="2000">
                <a:solidFill>
                  <a:schemeClr val="dk1"/>
                </a:solidFill>
                <a:latin typeface="Avenir"/>
                <a:ea typeface="Avenir"/>
                <a:cs typeface="Avenir"/>
                <a:sym typeface="Avenir"/>
              </a:rPr>
              <a:t>In-depth interviewing involves conducting intensive individual  interviews with a small number of respondents to explore their  perspectives on a particular idea, program, or situation.</a:t>
            </a:r>
            <a:endParaRPr sz="2000">
              <a:solidFill>
                <a:schemeClr val="dk1"/>
              </a:solidFill>
              <a:latin typeface="Avenir"/>
              <a:ea typeface="Avenir"/>
              <a:cs typeface="Avenir"/>
              <a:sym typeface="Avenir"/>
            </a:endParaRPr>
          </a:p>
        </p:txBody>
      </p:sp>
      <p:sp>
        <p:nvSpPr>
          <p:cNvPr id="479" name="Google Shape;479;p52"/>
          <p:cNvSpPr txBox="1"/>
          <p:nvPr/>
        </p:nvSpPr>
        <p:spPr>
          <a:xfrm>
            <a:off x="3875134" y="5516914"/>
            <a:ext cx="8013700" cy="790752"/>
          </a:xfrm>
          <a:prstGeom prst="rect">
            <a:avLst/>
          </a:prstGeom>
          <a:noFill/>
          <a:ln>
            <a:noFill/>
          </a:ln>
        </p:spPr>
        <p:txBody>
          <a:bodyPr anchorCtr="0" anchor="t" bIns="0" lIns="0" spcFirstLastPara="1" rIns="0" wrap="square" tIns="8450">
            <a:spAutoFit/>
          </a:bodyPr>
          <a:lstStyle/>
          <a:p>
            <a:pPr indent="0" lvl="0" marL="8467" marR="3387" rtl="0" algn="l">
              <a:lnSpc>
                <a:spcPct val="133300"/>
              </a:lnSpc>
              <a:spcBef>
                <a:spcPts val="0"/>
              </a:spcBef>
              <a:spcAft>
                <a:spcPts val="0"/>
              </a:spcAft>
              <a:buNone/>
            </a:pPr>
            <a:r>
              <a:rPr lang="en-US" sz="2000">
                <a:solidFill>
                  <a:schemeClr val="dk1"/>
                </a:solidFill>
                <a:latin typeface="Avenir"/>
                <a:ea typeface="Avenir"/>
                <a:cs typeface="Avenir"/>
                <a:sym typeface="Avenir"/>
              </a:rPr>
              <a:t>A demographically diverse group of people assembled to participate in  a guided discussion about a particular issue.</a:t>
            </a:r>
            <a:endParaRPr sz="2000">
              <a:solidFill>
                <a:schemeClr val="dk1"/>
              </a:solidFill>
              <a:latin typeface="Avenir"/>
              <a:ea typeface="Avenir"/>
              <a:cs typeface="Avenir"/>
              <a:sym typeface="Avenir"/>
            </a:endParaRPr>
          </a:p>
        </p:txBody>
      </p:sp>
      <p:sp>
        <p:nvSpPr>
          <p:cNvPr id="480" name="Google Shape;480;p52"/>
          <p:cNvSpPr txBox="1"/>
          <p:nvPr/>
        </p:nvSpPr>
        <p:spPr>
          <a:xfrm>
            <a:off x="841297" y="3633080"/>
            <a:ext cx="2697411" cy="1136145"/>
          </a:xfrm>
          <a:prstGeom prst="rect">
            <a:avLst/>
          </a:prstGeom>
          <a:noFill/>
          <a:ln>
            <a:noFill/>
          </a:ln>
        </p:spPr>
        <p:txBody>
          <a:bodyPr anchorCtr="0" anchor="t" bIns="0" lIns="0" spcFirstLastPara="1" rIns="0" wrap="square" tIns="7600">
            <a:spAutoFit/>
          </a:bodyPr>
          <a:lstStyle/>
          <a:p>
            <a:pPr indent="0" lvl="0" marL="25401" marR="0" rtl="0" algn="l">
              <a:spcBef>
                <a:spcPts val="0"/>
              </a:spcBef>
              <a:spcAft>
                <a:spcPts val="0"/>
              </a:spcAft>
              <a:buNone/>
            </a:pPr>
            <a:r>
              <a:rPr baseline="-25000" lang="en-US" sz="7200">
                <a:solidFill>
                  <a:schemeClr val="dk1"/>
                </a:solidFill>
                <a:latin typeface="Short Stack"/>
                <a:ea typeface="Short Stack"/>
                <a:cs typeface="Short Stack"/>
                <a:sym typeface="Short Stack"/>
              </a:rPr>
              <a:t>*</a:t>
            </a:r>
            <a:r>
              <a:rPr lang="en-US" sz="2533">
                <a:solidFill>
                  <a:schemeClr val="dk1"/>
                </a:solidFill>
                <a:latin typeface="Short Stack"/>
                <a:ea typeface="Short Stack"/>
                <a:cs typeface="Short Stack"/>
                <a:sym typeface="Short Stack"/>
              </a:rPr>
              <a:t>In-Depth Interview</a:t>
            </a:r>
            <a:endParaRPr sz="2533">
              <a:solidFill>
                <a:schemeClr val="dk1"/>
              </a:solidFill>
              <a:latin typeface="Short Stack"/>
              <a:ea typeface="Short Stack"/>
              <a:cs typeface="Short Stack"/>
              <a:sym typeface="Short Stack"/>
            </a:endParaRPr>
          </a:p>
        </p:txBody>
      </p:sp>
      <p:sp>
        <p:nvSpPr>
          <p:cNvPr id="481" name="Google Shape;481;p52"/>
          <p:cNvSpPr txBox="1"/>
          <p:nvPr/>
        </p:nvSpPr>
        <p:spPr>
          <a:xfrm>
            <a:off x="803975" y="5366128"/>
            <a:ext cx="2697411" cy="746358"/>
          </a:xfrm>
          <a:prstGeom prst="rect">
            <a:avLst/>
          </a:prstGeom>
          <a:noFill/>
          <a:ln>
            <a:noFill/>
          </a:ln>
        </p:spPr>
        <p:txBody>
          <a:bodyPr anchorCtr="0" anchor="t" bIns="0" lIns="0" spcFirstLastPara="1" rIns="0" wrap="square" tIns="7600">
            <a:spAutoFit/>
          </a:bodyPr>
          <a:lstStyle/>
          <a:p>
            <a:pPr indent="0" lvl="0" marL="25401" marR="0" rtl="0" algn="l">
              <a:spcBef>
                <a:spcPts val="0"/>
              </a:spcBef>
              <a:spcAft>
                <a:spcPts val="0"/>
              </a:spcAft>
              <a:buNone/>
            </a:pPr>
            <a:r>
              <a:rPr baseline="-25000" lang="en-US" sz="7200">
                <a:solidFill>
                  <a:schemeClr val="dk1"/>
                </a:solidFill>
                <a:latin typeface="Short Stack"/>
                <a:ea typeface="Short Stack"/>
                <a:cs typeface="Short Stack"/>
                <a:sym typeface="Short Stack"/>
              </a:rPr>
              <a:t>*</a:t>
            </a:r>
            <a:r>
              <a:rPr lang="en-US" sz="2533">
                <a:solidFill>
                  <a:schemeClr val="dk1"/>
                </a:solidFill>
                <a:latin typeface="Short Stack"/>
                <a:ea typeface="Short Stack"/>
                <a:cs typeface="Short Stack"/>
                <a:sym typeface="Short Stack"/>
              </a:rPr>
              <a:t>Focus Group</a:t>
            </a:r>
            <a:endParaRPr sz="2533">
              <a:solidFill>
                <a:schemeClr val="dk1"/>
              </a:solidFill>
              <a:latin typeface="Short Stack"/>
              <a:ea typeface="Short Stack"/>
              <a:cs typeface="Short Stack"/>
              <a:sym typeface="Short Stack"/>
            </a:endParaRPr>
          </a:p>
        </p:txBody>
      </p:sp>
      <p:pic>
        <p:nvPicPr>
          <p:cNvPr id="482" name="Google Shape;482;p52"/>
          <p:cNvPicPr preferRelativeResize="0"/>
          <p:nvPr/>
        </p:nvPicPr>
        <p:blipFill rotWithShape="1">
          <a:blip r:embed="rId3">
            <a:alphaModFix/>
          </a:blip>
          <a:srcRect b="0" l="0" r="0" t="0"/>
          <a:stretch/>
        </p:blipFill>
        <p:spPr>
          <a:xfrm>
            <a:off x="9917564" y="5963752"/>
            <a:ext cx="1880908" cy="793677"/>
          </a:xfrm>
          <a:prstGeom prst="rect">
            <a:avLst/>
          </a:prstGeom>
          <a:noFill/>
          <a:ln>
            <a:noFill/>
          </a:ln>
        </p:spPr>
      </p:pic>
      <p:pic>
        <p:nvPicPr>
          <p:cNvPr id="483" name="Google Shape;483;p52"/>
          <p:cNvPicPr preferRelativeResize="0"/>
          <p:nvPr/>
        </p:nvPicPr>
        <p:blipFill rotWithShape="1">
          <a:blip r:embed="rId4">
            <a:alphaModFix/>
          </a:blip>
          <a:srcRect b="0" l="0" r="0" t="0"/>
          <a:stretch/>
        </p:blipFill>
        <p:spPr>
          <a:xfrm>
            <a:off x="430227" y="6091613"/>
            <a:ext cx="2387861" cy="665816"/>
          </a:xfrm>
          <a:prstGeom prst="rect">
            <a:avLst/>
          </a:prstGeom>
          <a:noFill/>
          <a:ln>
            <a:noFill/>
          </a:ln>
        </p:spPr>
      </p:pic>
      <p:pic>
        <p:nvPicPr>
          <p:cNvPr id="484" name="Google Shape;484;p52"/>
          <p:cNvPicPr preferRelativeResize="0"/>
          <p:nvPr/>
        </p:nvPicPr>
        <p:blipFill rotWithShape="1">
          <a:blip r:embed="rId5">
            <a:alphaModFix/>
          </a:blip>
          <a:srcRect b="0" l="0" r="0" t="0"/>
          <a:stretch/>
        </p:blipFill>
        <p:spPr>
          <a:xfrm>
            <a:off x="10194094" y="330476"/>
            <a:ext cx="1234599" cy="10802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7"/>
          <p:cNvSpPr txBox="1"/>
          <p:nvPr>
            <p:ph type="title"/>
          </p:nvPr>
        </p:nvSpPr>
        <p:spPr>
          <a:xfrm>
            <a:off x="2223247" y="1030942"/>
            <a:ext cx="7969624" cy="959222"/>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a:latin typeface="Calibri"/>
                <a:ea typeface="Calibri"/>
                <a:cs typeface="Calibri"/>
                <a:sym typeface="Calibri"/>
              </a:rPr>
              <a:t>Overview of Content Analysis </a:t>
            </a:r>
            <a:endParaRPr/>
          </a:p>
        </p:txBody>
      </p:sp>
      <p:sp>
        <p:nvSpPr>
          <p:cNvPr id="136" name="Google Shape;136;p17"/>
          <p:cNvSpPr txBox="1"/>
          <p:nvPr>
            <p:ph idx="1" type="body"/>
          </p:nvPr>
        </p:nvSpPr>
        <p:spPr>
          <a:xfrm>
            <a:off x="1057834" y="2115671"/>
            <a:ext cx="10295965" cy="445561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lang="en-US" sz="2000"/>
              <a:t>Content Analysis is among the most common method in our field.</a:t>
            </a:r>
            <a:endParaRPr/>
          </a:p>
          <a:p>
            <a:pPr indent="-228600" lvl="0" marL="228600" rtl="0" algn="l">
              <a:lnSpc>
                <a:spcPct val="90000"/>
              </a:lnSpc>
              <a:spcBef>
                <a:spcPts val="1000"/>
              </a:spcBef>
              <a:spcAft>
                <a:spcPts val="0"/>
              </a:spcAft>
              <a:buClr>
                <a:schemeClr val="dk1"/>
              </a:buClr>
              <a:buSzPts val="2000"/>
              <a:buChar char="•"/>
            </a:pPr>
            <a:r>
              <a:rPr lang="en-US" sz="2000"/>
              <a:t>Intended to build a model to describe a phenomenon in a conceptual form.</a:t>
            </a:r>
            <a:endParaRPr/>
          </a:p>
          <a:p>
            <a:pPr indent="-228600" lvl="0" marL="228600" rtl="0" algn="l">
              <a:lnSpc>
                <a:spcPct val="90000"/>
              </a:lnSpc>
              <a:spcBef>
                <a:spcPts val="1000"/>
              </a:spcBef>
              <a:spcAft>
                <a:spcPts val="0"/>
              </a:spcAft>
              <a:buClr>
                <a:schemeClr val="dk1"/>
              </a:buClr>
              <a:buSzPts val="2000"/>
              <a:buChar char="•"/>
            </a:pPr>
            <a:r>
              <a:rPr lang="en-US" sz="2000"/>
              <a:t>Analysing communication contents in varied forms, - media contents (Social media , print, broadcast, films, etc.), interview transcript, etc </a:t>
            </a:r>
            <a:endParaRPr/>
          </a:p>
          <a:p>
            <a:pPr indent="-228600" lvl="0" marL="228600" rtl="0" algn="l">
              <a:lnSpc>
                <a:spcPct val="90000"/>
              </a:lnSpc>
              <a:spcBef>
                <a:spcPts val="1000"/>
              </a:spcBef>
              <a:spcAft>
                <a:spcPts val="0"/>
              </a:spcAft>
              <a:buClr>
                <a:schemeClr val="dk1"/>
              </a:buClr>
              <a:buSzPts val="2000"/>
              <a:buChar char="•"/>
            </a:pPr>
            <a:r>
              <a:rPr lang="en-US" sz="2000"/>
              <a:t>Previously conceptualized as a quantitative approach – Berelson 1952</a:t>
            </a:r>
            <a:endParaRPr/>
          </a:p>
          <a:p>
            <a:pPr indent="-228600" lvl="0" marL="228600" rtl="0" algn="l">
              <a:lnSpc>
                <a:spcPct val="90000"/>
              </a:lnSpc>
              <a:spcBef>
                <a:spcPts val="1000"/>
              </a:spcBef>
              <a:spcAft>
                <a:spcPts val="0"/>
              </a:spcAft>
              <a:buClr>
                <a:schemeClr val="dk1"/>
              </a:buClr>
              <a:buSzPts val="2000"/>
              <a:buChar char="•"/>
            </a:pPr>
            <a:r>
              <a:rPr lang="en-US" sz="2000"/>
              <a:t>Qualitative analysis increasingly encouraged – for latent and manifest </a:t>
            </a:r>
            <a:endParaRPr/>
          </a:p>
          <a:p>
            <a:pPr indent="-228600" lvl="0" marL="228600" rtl="0" algn="l">
              <a:lnSpc>
                <a:spcPct val="90000"/>
              </a:lnSpc>
              <a:spcBef>
                <a:spcPts val="1000"/>
              </a:spcBef>
              <a:spcAft>
                <a:spcPts val="0"/>
              </a:spcAft>
              <a:buClr>
                <a:schemeClr val="dk1"/>
              </a:buClr>
              <a:buSzPts val="2000"/>
              <a:buChar char="•"/>
            </a:pPr>
            <a:r>
              <a:rPr lang="en-US" sz="2000"/>
              <a:t>…“any technique for making inferences by objectively and systematically identifying specified characteristics of messages”. Holtsi (1969)</a:t>
            </a:r>
            <a:endParaRPr/>
          </a:p>
        </p:txBody>
      </p:sp>
      <p:pic>
        <p:nvPicPr>
          <p:cNvPr id="137" name="Google Shape;137;p17"/>
          <p:cNvPicPr preferRelativeResize="0"/>
          <p:nvPr/>
        </p:nvPicPr>
        <p:blipFill rotWithShape="1">
          <a:blip r:embed="rId3">
            <a:alphaModFix/>
          </a:blip>
          <a:srcRect b="0" l="0" r="0" t="0"/>
          <a:stretch/>
        </p:blipFill>
        <p:spPr>
          <a:xfrm>
            <a:off x="5513294" y="5127812"/>
            <a:ext cx="914400" cy="1114479"/>
          </a:xfrm>
          <a:prstGeom prst="rect">
            <a:avLst/>
          </a:prstGeom>
          <a:noFill/>
          <a:ln>
            <a:noFill/>
          </a:ln>
        </p:spPr>
      </p:pic>
      <p:pic>
        <p:nvPicPr>
          <p:cNvPr id="138" name="Google Shape;138;p17"/>
          <p:cNvPicPr preferRelativeResize="0"/>
          <p:nvPr/>
        </p:nvPicPr>
        <p:blipFill rotWithShape="1">
          <a:blip r:embed="rId4">
            <a:alphaModFix/>
          </a:blip>
          <a:srcRect b="0" l="0" r="0" t="0"/>
          <a:stretch/>
        </p:blipFill>
        <p:spPr>
          <a:xfrm>
            <a:off x="395252" y="365126"/>
            <a:ext cx="2387861" cy="665816"/>
          </a:xfrm>
          <a:prstGeom prst="rect">
            <a:avLst/>
          </a:prstGeom>
          <a:noFill/>
          <a:ln>
            <a:noFill/>
          </a:ln>
        </p:spPr>
      </p:pic>
      <p:pic>
        <p:nvPicPr>
          <p:cNvPr id="139" name="Google Shape;139;p17"/>
          <p:cNvPicPr preferRelativeResize="0"/>
          <p:nvPr/>
        </p:nvPicPr>
        <p:blipFill rotWithShape="1">
          <a:blip r:embed="rId5">
            <a:alphaModFix/>
          </a:blip>
          <a:srcRect b="0" l="0" r="0" t="0"/>
          <a:stretch/>
        </p:blipFill>
        <p:spPr>
          <a:xfrm>
            <a:off x="10306515" y="372008"/>
            <a:ext cx="1234599" cy="1080274"/>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p53"/>
          <p:cNvSpPr/>
          <p:nvPr/>
        </p:nvSpPr>
        <p:spPr>
          <a:xfrm>
            <a:off x="3247400" y="4790218"/>
            <a:ext cx="718820" cy="825077"/>
          </a:xfrm>
          <a:custGeom>
            <a:rect b="b" l="l" r="r" t="t"/>
            <a:pathLst>
              <a:path extrusionOk="0" h="1237615" w="1078229">
                <a:moveTo>
                  <a:pt x="1057294" y="222163"/>
                </a:moveTo>
                <a:lnTo>
                  <a:pt x="957351" y="335151"/>
                </a:lnTo>
                <a:lnTo>
                  <a:pt x="960494" y="334848"/>
                </a:lnTo>
                <a:lnTo>
                  <a:pt x="962070" y="334758"/>
                </a:lnTo>
                <a:lnTo>
                  <a:pt x="969057" y="365584"/>
                </a:lnTo>
                <a:lnTo>
                  <a:pt x="972514" y="381002"/>
                </a:lnTo>
                <a:lnTo>
                  <a:pt x="975820" y="396469"/>
                </a:lnTo>
                <a:lnTo>
                  <a:pt x="979797" y="408770"/>
                </a:lnTo>
                <a:lnTo>
                  <a:pt x="1024912" y="435762"/>
                </a:lnTo>
                <a:lnTo>
                  <a:pt x="1042087" y="438703"/>
                </a:lnTo>
                <a:lnTo>
                  <a:pt x="1059662" y="438315"/>
                </a:lnTo>
                <a:lnTo>
                  <a:pt x="1077956" y="433040"/>
                </a:lnTo>
                <a:lnTo>
                  <a:pt x="1057294" y="222163"/>
                </a:lnTo>
                <a:close/>
              </a:path>
              <a:path extrusionOk="0" h="1237615" w="1078229">
                <a:moveTo>
                  <a:pt x="3601" y="1167119"/>
                </a:moveTo>
                <a:lnTo>
                  <a:pt x="0" y="1181254"/>
                </a:lnTo>
                <a:lnTo>
                  <a:pt x="2214" y="1202567"/>
                </a:lnTo>
                <a:lnTo>
                  <a:pt x="3448" y="1209216"/>
                </a:lnTo>
                <a:lnTo>
                  <a:pt x="4927" y="1215856"/>
                </a:lnTo>
                <a:lnTo>
                  <a:pt x="6537" y="1222591"/>
                </a:lnTo>
                <a:lnTo>
                  <a:pt x="8167" y="1229524"/>
                </a:lnTo>
                <a:lnTo>
                  <a:pt x="28715" y="1235392"/>
                </a:lnTo>
                <a:lnTo>
                  <a:pt x="49189" y="1237040"/>
                </a:lnTo>
                <a:lnTo>
                  <a:pt x="69650" y="1235167"/>
                </a:lnTo>
                <a:lnTo>
                  <a:pt x="132333" y="1216205"/>
                </a:lnTo>
                <a:lnTo>
                  <a:pt x="172998" y="1198680"/>
                </a:lnTo>
                <a:lnTo>
                  <a:pt x="212488" y="1178704"/>
                </a:lnTo>
                <a:lnTo>
                  <a:pt x="251136" y="1157083"/>
                </a:lnTo>
                <a:lnTo>
                  <a:pt x="296892" y="1130559"/>
                </a:lnTo>
                <a:lnTo>
                  <a:pt x="387894" y="1076538"/>
                </a:lnTo>
                <a:lnTo>
                  <a:pt x="432968" y="1048835"/>
                </a:lnTo>
                <a:lnTo>
                  <a:pt x="477645" y="1020534"/>
                </a:lnTo>
                <a:lnTo>
                  <a:pt x="519710" y="991886"/>
                </a:lnTo>
                <a:lnTo>
                  <a:pt x="560290" y="961351"/>
                </a:lnTo>
                <a:lnTo>
                  <a:pt x="599508" y="929148"/>
                </a:lnTo>
                <a:lnTo>
                  <a:pt x="637486" y="895496"/>
                </a:lnTo>
                <a:lnTo>
                  <a:pt x="674346" y="860615"/>
                </a:lnTo>
                <a:lnTo>
                  <a:pt x="710211" y="824723"/>
                </a:lnTo>
                <a:lnTo>
                  <a:pt x="742792" y="789287"/>
                </a:lnTo>
                <a:lnTo>
                  <a:pt x="772957" y="752360"/>
                </a:lnTo>
                <a:lnTo>
                  <a:pt x="800781" y="714004"/>
                </a:lnTo>
                <a:lnTo>
                  <a:pt x="826336" y="674278"/>
                </a:lnTo>
                <a:lnTo>
                  <a:pt x="849696" y="633243"/>
                </a:lnTo>
                <a:lnTo>
                  <a:pt x="870935" y="590959"/>
                </a:lnTo>
                <a:lnTo>
                  <a:pt x="890126" y="547487"/>
                </a:lnTo>
                <a:lnTo>
                  <a:pt x="907343" y="502887"/>
                </a:lnTo>
                <a:lnTo>
                  <a:pt x="922658" y="457219"/>
                </a:lnTo>
                <a:lnTo>
                  <a:pt x="949321" y="363998"/>
                </a:lnTo>
                <a:lnTo>
                  <a:pt x="650507" y="701814"/>
                </a:lnTo>
                <a:lnTo>
                  <a:pt x="614992" y="741127"/>
                </a:lnTo>
                <a:lnTo>
                  <a:pt x="578010" y="779076"/>
                </a:lnTo>
                <a:lnTo>
                  <a:pt x="539575" y="815569"/>
                </a:lnTo>
                <a:lnTo>
                  <a:pt x="499700" y="850512"/>
                </a:lnTo>
                <a:lnTo>
                  <a:pt x="458401" y="883815"/>
                </a:lnTo>
                <a:lnTo>
                  <a:pt x="415691" y="915385"/>
                </a:lnTo>
                <a:lnTo>
                  <a:pt x="370898" y="946699"/>
                </a:lnTo>
                <a:lnTo>
                  <a:pt x="280426" y="1008088"/>
                </a:lnTo>
                <a:lnTo>
                  <a:pt x="188965" y="1067993"/>
                </a:lnTo>
                <a:lnTo>
                  <a:pt x="142936" y="1097453"/>
                </a:lnTo>
                <a:lnTo>
                  <a:pt x="89761" y="1124939"/>
                </a:lnTo>
                <a:lnTo>
                  <a:pt x="33867" y="1147795"/>
                </a:lnTo>
                <a:lnTo>
                  <a:pt x="14423" y="1157014"/>
                </a:lnTo>
                <a:lnTo>
                  <a:pt x="3601" y="1167119"/>
                </a:lnTo>
                <a:close/>
              </a:path>
              <a:path extrusionOk="0" h="1237615" w="1078229">
                <a:moveTo>
                  <a:pt x="630441" y="285555"/>
                </a:moveTo>
                <a:lnTo>
                  <a:pt x="636359" y="290249"/>
                </a:lnTo>
                <a:lnTo>
                  <a:pt x="642867" y="295691"/>
                </a:lnTo>
                <a:lnTo>
                  <a:pt x="644590" y="296985"/>
                </a:lnTo>
                <a:lnTo>
                  <a:pt x="684255" y="309346"/>
                </a:lnTo>
                <a:lnTo>
                  <a:pt x="698344" y="311346"/>
                </a:lnTo>
                <a:lnTo>
                  <a:pt x="712390" y="313469"/>
                </a:lnTo>
                <a:lnTo>
                  <a:pt x="753856" y="307779"/>
                </a:lnTo>
                <a:lnTo>
                  <a:pt x="879407" y="225448"/>
                </a:lnTo>
                <a:lnTo>
                  <a:pt x="879949" y="230037"/>
                </a:lnTo>
                <a:lnTo>
                  <a:pt x="881558" y="234201"/>
                </a:lnTo>
                <a:lnTo>
                  <a:pt x="880624" y="237598"/>
                </a:lnTo>
                <a:lnTo>
                  <a:pt x="865638" y="288073"/>
                </a:lnTo>
                <a:lnTo>
                  <a:pt x="849414" y="337955"/>
                </a:lnTo>
                <a:lnTo>
                  <a:pt x="831746" y="387128"/>
                </a:lnTo>
                <a:lnTo>
                  <a:pt x="812431" y="435479"/>
                </a:lnTo>
                <a:lnTo>
                  <a:pt x="791264" y="482890"/>
                </a:lnTo>
                <a:lnTo>
                  <a:pt x="768041" y="529247"/>
                </a:lnTo>
                <a:lnTo>
                  <a:pt x="742558" y="574433"/>
                </a:lnTo>
                <a:lnTo>
                  <a:pt x="714611" y="618333"/>
                </a:lnTo>
                <a:lnTo>
                  <a:pt x="683996" y="660832"/>
                </a:lnTo>
                <a:lnTo>
                  <a:pt x="650507" y="701814"/>
                </a:lnTo>
                <a:lnTo>
                  <a:pt x="949321" y="363998"/>
                </a:lnTo>
                <a:lnTo>
                  <a:pt x="957351" y="335151"/>
                </a:lnTo>
                <a:lnTo>
                  <a:pt x="1057294" y="222163"/>
                </a:lnTo>
                <a:lnTo>
                  <a:pt x="1052793" y="175603"/>
                </a:lnTo>
                <a:lnTo>
                  <a:pt x="1042301" y="62882"/>
                </a:lnTo>
                <a:lnTo>
                  <a:pt x="1028854" y="21703"/>
                </a:lnTo>
                <a:lnTo>
                  <a:pt x="989141" y="5927"/>
                </a:lnTo>
                <a:lnTo>
                  <a:pt x="980190" y="4786"/>
                </a:lnTo>
                <a:lnTo>
                  <a:pt x="953366" y="1111"/>
                </a:lnTo>
                <a:lnTo>
                  <a:pt x="933687" y="0"/>
                </a:lnTo>
                <a:lnTo>
                  <a:pt x="915218" y="2603"/>
                </a:lnTo>
                <a:lnTo>
                  <a:pt x="909337" y="5214"/>
                </a:lnTo>
                <a:lnTo>
                  <a:pt x="762132" y="171632"/>
                </a:lnTo>
                <a:lnTo>
                  <a:pt x="728123" y="204884"/>
                </a:lnTo>
                <a:lnTo>
                  <a:pt x="691894" y="235744"/>
                </a:lnTo>
                <a:lnTo>
                  <a:pt x="642759" y="272955"/>
                </a:lnTo>
                <a:lnTo>
                  <a:pt x="639021" y="275856"/>
                </a:lnTo>
                <a:lnTo>
                  <a:pt x="630441" y="285555"/>
                </a:lnTo>
                <a:close/>
              </a:path>
              <a:path extrusionOk="0" h="1237615" w="1078229">
                <a:moveTo>
                  <a:pt x="883541" y="23604"/>
                </a:moveTo>
                <a:lnTo>
                  <a:pt x="793570" y="135593"/>
                </a:lnTo>
                <a:lnTo>
                  <a:pt x="762132" y="171632"/>
                </a:lnTo>
                <a:lnTo>
                  <a:pt x="909337" y="5214"/>
                </a:lnTo>
                <a:lnTo>
                  <a:pt x="898368" y="10084"/>
                </a:lnTo>
                <a:lnTo>
                  <a:pt x="883541" y="23604"/>
                </a:lnTo>
                <a:close/>
              </a:path>
            </a:pathLst>
          </a:custGeom>
          <a:solidFill>
            <a:srgbClr val="E76E3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490" name="Google Shape;490;p53"/>
          <p:cNvSpPr/>
          <p:nvPr/>
        </p:nvSpPr>
        <p:spPr>
          <a:xfrm>
            <a:off x="3374635" y="4074561"/>
            <a:ext cx="510540" cy="132503"/>
          </a:xfrm>
          <a:custGeom>
            <a:rect b="b" l="l" r="r" t="t"/>
            <a:pathLst>
              <a:path extrusionOk="0" h="198754" w="765810">
                <a:moveTo>
                  <a:pt x="0" y="92311"/>
                </a:moveTo>
                <a:lnTo>
                  <a:pt x="6954" y="58497"/>
                </a:lnTo>
                <a:lnTo>
                  <a:pt x="27744" y="29238"/>
                </a:lnTo>
                <a:lnTo>
                  <a:pt x="58397" y="8438"/>
                </a:lnTo>
                <a:lnTo>
                  <a:pt x="94941" y="0"/>
                </a:lnTo>
                <a:lnTo>
                  <a:pt x="127695" y="6135"/>
                </a:lnTo>
                <a:lnTo>
                  <a:pt x="156503" y="24120"/>
                </a:lnTo>
                <a:lnTo>
                  <a:pt x="177267" y="50243"/>
                </a:lnTo>
                <a:lnTo>
                  <a:pt x="185891" y="80793"/>
                </a:lnTo>
                <a:lnTo>
                  <a:pt x="178538" y="114084"/>
                </a:lnTo>
                <a:lnTo>
                  <a:pt x="157937" y="144162"/>
                </a:lnTo>
                <a:lnTo>
                  <a:pt x="128685" y="166181"/>
                </a:lnTo>
                <a:lnTo>
                  <a:pt x="95381" y="175290"/>
                </a:lnTo>
                <a:lnTo>
                  <a:pt x="60235" y="169436"/>
                </a:lnTo>
                <a:lnTo>
                  <a:pt x="30117" y="151428"/>
                </a:lnTo>
                <a:lnTo>
                  <a:pt x="8786" y="124606"/>
                </a:lnTo>
                <a:lnTo>
                  <a:pt x="0" y="92311"/>
                </a:lnTo>
                <a:close/>
              </a:path>
              <a:path extrusionOk="0" h="198754" w="765810">
                <a:moveTo>
                  <a:pt x="284869" y="119836"/>
                </a:moveTo>
                <a:lnTo>
                  <a:pt x="291865" y="86769"/>
                </a:lnTo>
                <a:lnTo>
                  <a:pt x="311316" y="59524"/>
                </a:lnTo>
                <a:lnTo>
                  <a:pt x="340309" y="40910"/>
                </a:lnTo>
                <a:lnTo>
                  <a:pt x="375928" y="33739"/>
                </a:lnTo>
                <a:lnTo>
                  <a:pt x="410450" y="39399"/>
                </a:lnTo>
                <a:lnTo>
                  <a:pt x="439468" y="55948"/>
                </a:lnTo>
                <a:lnTo>
                  <a:pt x="459790" y="80711"/>
                </a:lnTo>
                <a:lnTo>
                  <a:pt x="468224" y="111008"/>
                </a:lnTo>
                <a:lnTo>
                  <a:pt x="462954" y="144901"/>
                </a:lnTo>
                <a:lnTo>
                  <a:pt x="445592" y="172364"/>
                </a:lnTo>
                <a:lnTo>
                  <a:pt x="418464" y="190983"/>
                </a:lnTo>
                <a:lnTo>
                  <a:pt x="383897" y="198349"/>
                </a:lnTo>
                <a:lnTo>
                  <a:pt x="343852" y="193490"/>
                </a:lnTo>
                <a:lnTo>
                  <a:pt x="312693" y="177718"/>
                </a:lnTo>
                <a:lnTo>
                  <a:pt x="292379" y="152633"/>
                </a:lnTo>
                <a:lnTo>
                  <a:pt x="284869" y="119836"/>
                </a:lnTo>
                <a:close/>
              </a:path>
              <a:path extrusionOk="0" h="198754" w="765810">
                <a:moveTo>
                  <a:pt x="589780" y="117721"/>
                </a:moveTo>
                <a:lnTo>
                  <a:pt x="595330" y="85248"/>
                </a:lnTo>
                <a:lnTo>
                  <a:pt x="612846" y="58638"/>
                </a:lnTo>
                <a:lnTo>
                  <a:pt x="639785" y="40391"/>
                </a:lnTo>
                <a:lnTo>
                  <a:pt x="673606" y="33007"/>
                </a:lnTo>
                <a:lnTo>
                  <a:pt x="708910" y="39119"/>
                </a:lnTo>
                <a:lnTo>
                  <a:pt x="737696" y="57703"/>
                </a:lnTo>
                <a:lnTo>
                  <a:pt x="757458" y="86306"/>
                </a:lnTo>
                <a:lnTo>
                  <a:pt x="765695" y="122473"/>
                </a:lnTo>
                <a:lnTo>
                  <a:pt x="760959" y="149774"/>
                </a:lnTo>
                <a:lnTo>
                  <a:pt x="745314" y="171859"/>
                </a:lnTo>
                <a:lnTo>
                  <a:pt x="720618" y="187040"/>
                </a:lnTo>
                <a:lnTo>
                  <a:pt x="688728" y="193625"/>
                </a:lnTo>
                <a:lnTo>
                  <a:pt x="650460" y="189323"/>
                </a:lnTo>
                <a:lnTo>
                  <a:pt x="619408" y="173915"/>
                </a:lnTo>
                <a:lnTo>
                  <a:pt x="598279" y="149386"/>
                </a:lnTo>
                <a:lnTo>
                  <a:pt x="589780" y="117721"/>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491" name="Google Shape;491;p53"/>
          <p:cNvSpPr/>
          <p:nvPr/>
        </p:nvSpPr>
        <p:spPr>
          <a:xfrm>
            <a:off x="7637589" y="4620688"/>
            <a:ext cx="718820" cy="825077"/>
          </a:xfrm>
          <a:custGeom>
            <a:rect b="b" l="l" r="r" t="t"/>
            <a:pathLst>
              <a:path extrusionOk="0" h="1237615" w="1078229">
                <a:moveTo>
                  <a:pt x="1057294" y="222163"/>
                </a:moveTo>
                <a:lnTo>
                  <a:pt x="957351" y="335151"/>
                </a:lnTo>
                <a:lnTo>
                  <a:pt x="960494" y="334848"/>
                </a:lnTo>
                <a:lnTo>
                  <a:pt x="962070" y="334758"/>
                </a:lnTo>
                <a:lnTo>
                  <a:pt x="969057" y="365584"/>
                </a:lnTo>
                <a:lnTo>
                  <a:pt x="972514" y="381002"/>
                </a:lnTo>
                <a:lnTo>
                  <a:pt x="975820" y="396469"/>
                </a:lnTo>
                <a:lnTo>
                  <a:pt x="979797" y="408770"/>
                </a:lnTo>
                <a:lnTo>
                  <a:pt x="1024912" y="435762"/>
                </a:lnTo>
                <a:lnTo>
                  <a:pt x="1042087" y="438703"/>
                </a:lnTo>
                <a:lnTo>
                  <a:pt x="1059662" y="438315"/>
                </a:lnTo>
                <a:lnTo>
                  <a:pt x="1077956" y="433040"/>
                </a:lnTo>
                <a:lnTo>
                  <a:pt x="1057294" y="222163"/>
                </a:lnTo>
                <a:close/>
              </a:path>
              <a:path extrusionOk="0" h="1237615" w="1078229">
                <a:moveTo>
                  <a:pt x="3601" y="1167119"/>
                </a:moveTo>
                <a:lnTo>
                  <a:pt x="0" y="1181254"/>
                </a:lnTo>
                <a:lnTo>
                  <a:pt x="2214" y="1202567"/>
                </a:lnTo>
                <a:lnTo>
                  <a:pt x="3448" y="1209216"/>
                </a:lnTo>
                <a:lnTo>
                  <a:pt x="4927" y="1215856"/>
                </a:lnTo>
                <a:lnTo>
                  <a:pt x="6537" y="1222591"/>
                </a:lnTo>
                <a:lnTo>
                  <a:pt x="8167" y="1229524"/>
                </a:lnTo>
                <a:lnTo>
                  <a:pt x="28715" y="1235392"/>
                </a:lnTo>
                <a:lnTo>
                  <a:pt x="49189" y="1237040"/>
                </a:lnTo>
                <a:lnTo>
                  <a:pt x="69650" y="1235167"/>
                </a:lnTo>
                <a:lnTo>
                  <a:pt x="132333" y="1216205"/>
                </a:lnTo>
                <a:lnTo>
                  <a:pt x="172998" y="1198680"/>
                </a:lnTo>
                <a:lnTo>
                  <a:pt x="212488" y="1178704"/>
                </a:lnTo>
                <a:lnTo>
                  <a:pt x="251136" y="1157083"/>
                </a:lnTo>
                <a:lnTo>
                  <a:pt x="296892" y="1130559"/>
                </a:lnTo>
                <a:lnTo>
                  <a:pt x="387894" y="1076538"/>
                </a:lnTo>
                <a:lnTo>
                  <a:pt x="432968" y="1048835"/>
                </a:lnTo>
                <a:lnTo>
                  <a:pt x="477645" y="1020534"/>
                </a:lnTo>
                <a:lnTo>
                  <a:pt x="519710" y="991886"/>
                </a:lnTo>
                <a:lnTo>
                  <a:pt x="560290" y="961351"/>
                </a:lnTo>
                <a:lnTo>
                  <a:pt x="599508" y="929148"/>
                </a:lnTo>
                <a:lnTo>
                  <a:pt x="637486" y="895496"/>
                </a:lnTo>
                <a:lnTo>
                  <a:pt x="674346" y="860615"/>
                </a:lnTo>
                <a:lnTo>
                  <a:pt x="710211" y="824723"/>
                </a:lnTo>
                <a:lnTo>
                  <a:pt x="742792" y="789287"/>
                </a:lnTo>
                <a:lnTo>
                  <a:pt x="772957" y="752360"/>
                </a:lnTo>
                <a:lnTo>
                  <a:pt x="800781" y="714004"/>
                </a:lnTo>
                <a:lnTo>
                  <a:pt x="826336" y="674278"/>
                </a:lnTo>
                <a:lnTo>
                  <a:pt x="849696" y="633243"/>
                </a:lnTo>
                <a:lnTo>
                  <a:pt x="870935" y="590959"/>
                </a:lnTo>
                <a:lnTo>
                  <a:pt x="890126" y="547487"/>
                </a:lnTo>
                <a:lnTo>
                  <a:pt x="907343" y="502887"/>
                </a:lnTo>
                <a:lnTo>
                  <a:pt x="922658" y="457219"/>
                </a:lnTo>
                <a:lnTo>
                  <a:pt x="949321" y="363998"/>
                </a:lnTo>
                <a:lnTo>
                  <a:pt x="650507" y="701814"/>
                </a:lnTo>
                <a:lnTo>
                  <a:pt x="614992" y="741127"/>
                </a:lnTo>
                <a:lnTo>
                  <a:pt x="578010" y="779076"/>
                </a:lnTo>
                <a:lnTo>
                  <a:pt x="539575" y="815569"/>
                </a:lnTo>
                <a:lnTo>
                  <a:pt x="499700" y="850512"/>
                </a:lnTo>
                <a:lnTo>
                  <a:pt x="458401" y="883815"/>
                </a:lnTo>
                <a:lnTo>
                  <a:pt x="415691" y="915385"/>
                </a:lnTo>
                <a:lnTo>
                  <a:pt x="370898" y="946699"/>
                </a:lnTo>
                <a:lnTo>
                  <a:pt x="280426" y="1008088"/>
                </a:lnTo>
                <a:lnTo>
                  <a:pt x="188965" y="1067993"/>
                </a:lnTo>
                <a:lnTo>
                  <a:pt x="142936" y="1097453"/>
                </a:lnTo>
                <a:lnTo>
                  <a:pt x="89761" y="1124939"/>
                </a:lnTo>
                <a:lnTo>
                  <a:pt x="33867" y="1147795"/>
                </a:lnTo>
                <a:lnTo>
                  <a:pt x="14423" y="1157014"/>
                </a:lnTo>
                <a:lnTo>
                  <a:pt x="3601" y="1167119"/>
                </a:lnTo>
                <a:close/>
              </a:path>
              <a:path extrusionOk="0" h="1237615" w="1078229">
                <a:moveTo>
                  <a:pt x="639018" y="275858"/>
                </a:moveTo>
                <a:lnTo>
                  <a:pt x="630441" y="285555"/>
                </a:lnTo>
                <a:lnTo>
                  <a:pt x="636359" y="290249"/>
                </a:lnTo>
                <a:lnTo>
                  <a:pt x="642867" y="295691"/>
                </a:lnTo>
                <a:lnTo>
                  <a:pt x="684255" y="309346"/>
                </a:lnTo>
                <a:lnTo>
                  <a:pt x="698344" y="311346"/>
                </a:lnTo>
                <a:lnTo>
                  <a:pt x="712390" y="313469"/>
                </a:lnTo>
                <a:lnTo>
                  <a:pt x="753856" y="307779"/>
                </a:lnTo>
                <a:lnTo>
                  <a:pt x="879407" y="225448"/>
                </a:lnTo>
                <a:lnTo>
                  <a:pt x="879949" y="230037"/>
                </a:lnTo>
                <a:lnTo>
                  <a:pt x="881558" y="234201"/>
                </a:lnTo>
                <a:lnTo>
                  <a:pt x="880624" y="237598"/>
                </a:lnTo>
                <a:lnTo>
                  <a:pt x="865638" y="288073"/>
                </a:lnTo>
                <a:lnTo>
                  <a:pt x="849414" y="337955"/>
                </a:lnTo>
                <a:lnTo>
                  <a:pt x="831746" y="387128"/>
                </a:lnTo>
                <a:lnTo>
                  <a:pt x="812431" y="435479"/>
                </a:lnTo>
                <a:lnTo>
                  <a:pt x="791264" y="482890"/>
                </a:lnTo>
                <a:lnTo>
                  <a:pt x="768041" y="529247"/>
                </a:lnTo>
                <a:lnTo>
                  <a:pt x="742558" y="574433"/>
                </a:lnTo>
                <a:lnTo>
                  <a:pt x="714611" y="618333"/>
                </a:lnTo>
                <a:lnTo>
                  <a:pt x="683996" y="660832"/>
                </a:lnTo>
                <a:lnTo>
                  <a:pt x="650507" y="701814"/>
                </a:lnTo>
                <a:lnTo>
                  <a:pt x="949321" y="363998"/>
                </a:lnTo>
                <a:lnTo>
                  <a:pt x="957351" y="335151"/>
                </a:lnTo>
                <a:lnTo>
                  <a:pt x="1057294" y="222163"/>
                </a:lnTo>
                <a:lnTo>
                  <a:pt x="1052793" y="175603"/>
                </a:lnTo>
                <a:lnTo>
                  <a:pt x="1042301" y="62882"/>
                </a:lnTo>
                <a:lnTo>
                  <a:pt x="1028854" y="21703"/>
                </a:lnTo>
                <a:lnTo>
                  <a:pt x="989141" y="5927"/>
                </a:lnTo>
                <a:lnTo>
                  <a:pt x="980190" y="4786"/>
                </a:lnTo>
                <a:lnTo>
                  <a:pt x="953366" y="1111"/>
                </a:lnTo>
                <a:lnTo>
                  <a:pt x="933687" y="0"/>
                </a:lnTo>
                <a:lnTo>
                  <a:pt x="915218" y="2603"/>
                </a:lnTo>
                <a:lnTo>
                  <a:pt x="909337" y="5214"/>
                </a:lnTo>
                <a:lnTo>
                  <a:pt x="762132" y="171632"/>
                </a:lnTo>
                <a:lnTo>
                  <a:pt x="728123" y="204884"/>
                </a:lnTo>
                <a:lnTo>
                  <a:pt x="691894" y="235744"/>
                </a:lnTo>
                <a:lnTo>
                  <a:pt x="642759" y="272955"/>
                </a:lnTo>
                <a:lnTo>
                  <a:pt x="639018" y="275858"/>
                </a:lnTo>
                <a:close/>
              </a:path>
              <a:path extrusionOk="0" h="1237615" w="1078229">
                <a:moveTo>
                  <a:pt x="883541" y="23604"/>
                </a:moveTo>
                <a:lnTo>
                  <a:pt x="793570" y="135593"/>
                </a:lnTo>
                <a:lnTo>
                  <a:pt x="762132" y="171632"/>
                </a:lnTo>
                <a:lnTo>
                  <a:pt x="909337" y="5214"/>
                </a:lnTo>
                <a:lnTo>
                  <a:pt x="898368" y="10084"/>
                </a:lnTo>
                <a:lnTo>
                  <a:pt x="883541" y="23604"/>
                </a:lnTo>
                <a:close/>
              </a:path>
            </a:pathLst>
          </a:custGeom>
          <a:solidFill>
            <a:srgbClr val="E76E3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492" name="Google Shape;492;p53"/>
          <p:cNvSpPr/>
          <p:nvPr/>
        </p:nvSpPr>
        <p:spPr>
          <a:xfrm>
            <a:off x="7955419" y="4074561"/>
            <a:ext cx="510540" cy="132503"/>
          </a:xfrm>
          <a:custGeom>
            <a:rect b="b" l="l" r="r" t="t"/>
            <a:pathLst>
              <a:path extrusionOk="0" h="198754" w="765809">
                <a:moveTo>
                  <a:pt x="0" y="92311"/>
                </a:moveTo>
                <a:lnTo>
                  <a:pt x="6954" y="58497"/>
                </a:lnTo>
                <a:lnTo>
                  <a:pt x="27744" y="29238"/>
                </a:lnTo>
                <a:lnTo>
                  <a:pt x="58397" y="8438"/>
                </a:lnTo>
                <a:lnTo>
                  <a:pt x="94941" y="0"/>
                </a:lnTo>
                <a:lnTo>
                  <a:pt x="127695" y="6135"/>
                </a:lnTo>
                <a:lnTo>
                  <a:pt x="156503" y="24120"/>
                </a:lnTo>
                <a:lnTo>
                  <a:pt x="177267" y="50243"/>
                </a:lnTo>
                <a:lnTo>
                  <a:pt x="185891" y="80793"/>
                </a:lnTo>
                <a:lnTo>
                  <a:pt x="178538" y="114084"/>
                </a:lnTo>
                <a:lnTo>
                  <a:pt x="157937" y="144162"/>
                </a:lnTo>
                <a:lnTo>
                  <a:pt x="128685" y="166181"/>
                </a:lnTo>
                <a:lnTo>
                  <a:pt x="95381" y="175290"/>
                </a:lnTo>
                <a:lnTo>
                  <a:pt x="60235" y="169436"/>
                </a:lnTo>
                <a:lnTo>
                  <a:pt x="30117" y="151428"/>
                </a:lnTo>
                <a:lnTo>
                  <a:pt x="8786" y="124606"/>
                </a:lnTo>
                <a:lnTo>
                  <a:pt x="0" y="92311"/>
                </a:lnTo>
                <a:close/>
              </a:path>
              <a:path extrusionOk="0" h="198754" w="765809">
                <a:moveTo>
                  <a:pt x="284869" y="119836"/>
                </a:moveTo>
                <a:lnTo>
                  <a:pt x="291865" y="86769"/>
                </a:lnTo>
                <a:lnTo>
                  <a:pt x="311316" y="59524"/>
                </a:lnTo>
                <a:lnTo>
                  <a:pt x="340309" y="40910"/>
                </a:lnTo>
                <a:lnTo>
                  <a:pt x="375928" y="33739"/>
                </a:lnTo>
                <a:lnTo>
                  <a:pt x="410450" y="39399"/>
                </a:lnTo>
                <a:lnTo>
                  <a:pt x="439468" y="55948"/>
                </a:lnTo>
                <a:lnTo>
                  <a:pt x="459790" y="80711"/>
                </a:lnTo>
                <a:lnTo>
                  <a:pt x="468224" y="111008"/>
                </a:lnTo>
                <a:lnTo>
                  <a:pt x="462954" y="144901"/>
                </a:lnTo>
                <a:lnTo>
                  <a:pt x="445592" y="172364"/>
                </a:lnTo>
                <a:lnTo>
                  <a:pt x="418464" y="190983"/>
                </a:lnTo>
                <a:lnTo>
                  <a:pt x="383897" y="198349"/>
                </a:lnTo>
                <a:lnTo>
                  <a:pt x="343852" y="193490"/>
                </a:lnTo>
                <a:lnTo>
                  <a:pt x="312693" y="177718"/>
                </a:lnTo>
                <a:lnTo>
                  <a:pt x="292379" y="152633"/>
                </a:lnTo>
                <a:lnTo>
                  <a:pt x="284869" y="119836"/>
                </a:lnTo>
                <a:close/>
              </a:path>
              <a:path extrusionOk="0" h="198754" w="765809">
                <a:moveTo>
                  <a:pt x="589780" y="117721"/>
                </a:moveTo>
                <a:lnTo>
                  <a:pt x="595330" y="85248"/>
                </a:lnTo>
                <a:lnTo>
                  <a:pt x="612846" y="58638"/>
                </a:lnTo>
                <a:lnTo>
                  <a:pt x="639785" y="40391"/>
                </a:lnTo>
                <a:lnTo>
                  <a:pt x="673606" y="33007"/>
                </a:lnTo>
                <a:lnTo>
                  <a:pt x="708910" y="39119"/>
                </a:lnTo>
                <a:lnTo>
                  <a:pt x="737696" y="57703"/>
                </a:lnTo>
                <a:lnTo>
                  <a:pt x="757458" y="86306"/>
                </a:lnTo>
                <a:lnTo>
                  <a:pt x="765695" y="122473"/>
                </a:lnTo>
                <a:lnTo>
                  <a:pt x="760959" y="149774"/>
                </a:lnTo>
                <a:lnTo>
                  <a:pt x="745314" y="171859"/>
                </a:lnTo>
                <a:lnTo>
                  <a:pt x="720618" y="187040"/>
                </a:lnTo>
                <a:lnTo>
                  <a:pt x="688728" y="193625"/>
                </a:lnTo>
                <a:lnTo>
                  <a:pt x="650460" y="189323"/>
                </a:lnTo>
                <a:lnTo>
                  <a:pt x="619408" y="173915"/>
                </a:lnTo>
                <a:lnTo>
                  <a:pt x="598279" y="149386"/>
                </a:lnTo>
                <a:lnTo>
                  <a:pt x="589780" y="117721"/>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pic>
        <p:nvPicPr>
          <p:cNvPr id="493" name="Google Shape;493;p53"/>
          <p:cNvPicPr preferRelativeResize="0"/>
          <p:nvPr/>
        </p:nvPicPr>
        <p:blipFill rotWithShape="1">
          <a:blip r:embed="rId3">
            <a:alphaModFix/>
          </a:blip>
          <a:srcRect b="0" l="0" r="0" t="0"/>
          <a:stretch/>
        </p:blipFill>
        <p:spPr>
          <a:xfrm>
            <a:off x="8921508" y="1825174"/>
            <a:ext cx="2999173" cy="1924399"/>
          </a:xfrm>
          <a:prstGeom prst="rect">
            <a:avLst/>
          </a:prstGeom>
          <a:noFill/>
          <a:ln>
            <a:noFill/>
          </a:ln>
        </p:spPr>
      </p:pic>
      <p:pic>
        <p:nvPicPr>
          <p:cNvPr id="494" name="Google Shape;494;p53"/>
          <p:cNvPicPr preferRelativeResize="0"/>
          <p:nvPr/>
        </p:nvPicPr>
        <p:blipFill rotWithShape="1">
          <a:blip r:embed="rId4">
            <a:alphaModFix/>
          </a:blip>
          <a:srcRect b="0" l="0" r="0" t="0"/>
          <a:stretch/>
        </p:blipFill>
        <p:spPr>
          <a:xfrm>
            <a:off x="4636672" y="1655688"/>
            <a:ext cx="2247911" cy="2397249"/>
          </a:xfrm>
          <a:prstGeom prst="rect">
            <a:avLst/>
          </a:prstGeom>
          <a:noFill/>
          <a:ln>
            <a:noFill/>
          </a:ln>
        </p:spPr>
      </p:pic>
      <p:pic>
        <p:nvPicPr>
          <p:cNvPr id="495" name="Google Shape;495;p53"/>
          <p:cNvPicPr preferRelativeResize="0"/>
          <p:nvPr/>
        </p:nvPicPr>
        <p:blipFill rotWithShape="1">
          <a:blip r:embed="rId5">
            <a:alphaModFix/>
          </a:blip>
          <a:srcRect b="0" l="0" r="0" t="0"/>
          <a:stretch/>
        </p:blipFill>
        <p:spPr>
          <a:xfrm>
            <a:off x="728559" y="1806007"/>
            <a:ext cx="1795028" cy="2126569"/>
          </a:xfrm>
          <a:prstGeom prst="rect">
            <a:avLst/>
          </a:prstGeom>
          <a:noFill/>
          <a:ln>
            <a:noFill/>
          </a:ln>
        </p:spPr>
      </p:pic>
      <p:sp>
        <p:nvSpPr>
          <p:cNvPr id="496" name="Google Shape;496;p53"/>
          <p:cNvSpPr txBox="1"/>
          <p:nvPr/>
        </p:nvSpPr>
        <p:spPr>
          <a:xfrm>
            <a:off x="9269585" y="4282946"/>
            <a:ext cx="2641528" cy="1868610"/>
          </a:xfrm>
          <a:prstGeom prst="rect">
            <a:avLst/>
          </a:prstGeom>
          <a:noFill/>
          <a:ln>
            <a:noFill/>
          </a:ln>
        </p:spPr>
        <p:txBody>
          <a:bodyPr anchorCtr="0" anchor="t" bIns="0" lIns="0" spcFirstLastPara="1" rIns="0" wrap="square" tIns="143075">
            <a:spAutoFit/>
          </a:bodyPr>
          <a:lstStyle/>
          <a:p>
            <a:pPr indent="0" lvl="0" marL="8467" marR="0" rtl="0" algn="l">
              <a:spcBef>
                <a:spcPts val="0"/>
              </a:spcBef>
              <a:spcAft>
                <a:spcPts val="0"/>
              </a:spcAft>
              <a:buNone/>
            </a:pPr>
            <a:r>
              <a:rPr lang="en-US" sz="2533">
                <a:solidFill>
                  <a:schemeClr val="dk1"/>
                </a:solidFill>
                <a:latin typeface="Short Stack"/>
                <a:ea typeface="Short Stack"/>
                <a:cs typeface="Short Stack"/>
                <a:sym typeface="Short Stack"/>
              </a:rPr>
              <a:t>Focus Group</a:t>
            </a:r>
            <a:endParaRPr sz="2533">
              <a:solidFill>
                <a:schemeClr val="dk1"/>
              </a:solidFill>
              <a:latin typeface="Short Stack"/>
              <a:ea typeface="Short Stack"/>
              <a:cs typeface="Short Stack"/>
              <a:sym typeface="Short Stack"/>
            </a:endParaRPr>
          </a:p>
          <a:p>
            <a:pPr indent="0" lvl="0" marL="8467" marR="3387" rtl="0" algn="l">
              <a:lnSpc>
                <a:spcPct val="132500"/>
              </a:lnSpc>
              <a:spcBef>
                <a:spcPts val="47"/>
              </a:spcBef>
              <a:spcAft>
                <a:spcPts val="0"/>
              </a:spcAft>
              <a:buNone/>
            </a:pPr>
            <a:r>
              <a:rPr lang="en-US" sz="1667">
                <a:solidFill>
                  <a:schemeClr val="dk1"/>
                </a:solidFill>
                <a:latin typeface="Avenir"/>
                <a:ea typeface="Avenir"/>
                <a:cs typeface="Avenir"/>
                <a:sym typeface="Avenir"/>
              </a:rPr>
              <a:t>Gather a demographically diverse  group to hear their  opinions on presidential  candidates</a:t>
            </a:r>
            <a:endParaRPr sz="1667">
              <a:solidFill>
                <a:schemeClr val="dk1"/>
              </a:solidFill>
              <a:latin typeface="Avenir"/>
              <a:ea typeface="Avenir"/>
              <a:cs typeface="Avenir"/>
              <a:sym typeface="Avenir"/>
            </a:endParaRPr>
          </a:p>
        </p:txBody>
      </p:sp>
      <p:sp>
        <p:nvSpPr>
          <p:cNvPr id="497" name="Google Shape;497;p53"/>
          <p:cNvSpPr txBox="1"/>
          <p:nvPr/>
        </p:nvSpPr>
        <p:spPr>
          <a:xfrm>
            <a:off x="695772" y="4502857"/>
            <a:ext cx="2551628" cy="1721134"/>
          </a:xfrm>
          <a:prstGeom prst="rect">
            <a:avLst/>
          </a:prstGeom>
          <a:noFill/>
          <a:ln>
            <a:noFill/>
          </a:ln>
        </p:spPr>
        <p:txBody>
          <a:bodyPr anchorCtr="0" anchor="t" bIns="0" lIns="0" spcFirstLastPara="1" rIns="0" wrap="square" tIns="73225">
            <a:spAutoFit/>
          </a:bodyPr>
          <a:lstStyle/>
          <a:p>
            <a:pPr indent="0" lvl="0" marL="8467" marR="456376" rtl="0" algn="l">
              <a:lnSpc>
                <a:spcPct val="99763"/>
              </a:lnSpc>
              <a:spcBef>
                <a:spcPts val="0"/>
              </a:spcBef>
              <a:spcAft>
                <a:spcPts val="0"/>
              </a:spcAft>
              <a:buNone/>
            </a:pPr>
            <a:r>
              <a:rPr lang="en-US" sz="2533">
                <a:solidFill>
                  <a:schemeClr val="dk1"/>
                </a:solidFill>
                <a:latin typeface="Short Stack"/>
                <a:ea typeface="Short Stack"/>
                <a:cs typeface="Short Stack"/>
                <a:sym typeface="Short Stack"/>
              </a:rPr>
              <a:t>Participant  Observation</a:t>
            </a:r>
            <a:endParaRPr sz="2533">
              <a:solidFill>
                <a:schemeClr val="dk1"/>
              </a:solidFill>
              <a:latin typeface="Short Stack"/>
              <a:ea typeface="Short Stack"/>
              <a:cs typeface="Short Stack"/>
              <a:sym typeface="Short Stack"/>
            </a:endParaRPr>
          </a:p>
          <a:p>
            <a:pPr indent="0" lvl="0" marL="8467" marR="3387" rtl="0" algn="l">
              <a:lnSpc>
                <a:spcPct val="132500"/>
              </a:lnSpc>
              <a:spcBef>
                <a:spcPts val="50"/>
              </a:spcBef>
              <a:spcAft>
                <a:spcPts val="0"/>
              </a:spcAft>
              <a:buNone/>
            </a:pPr>
            <a:r>
              <a:rPr lang="en-US" sz="1667">
                <a:solidFill>
                  <a:schemeClr val="dk1"/>
                </a:solidFill>
                <a:latin typeface="Avenir"/>
                <a:ea typeface="Avenir"/>
                <a:cs typeface="Avenir"/>
                <a:sym typeface="Avenir"/>
              </a:rPr>
              <a:t>Follow presidential  candidates as they  campaign for office.</a:t>
            </a:r>
            <a:endParaRPr sz="1667">
              <a:solidFill>
                <a:schemeClr val="dk1"/>
              </a:solidFill>
              <a:latin typeface="Avenir"/>
              <a:ea typeface="Avenir"/>
              <a:cs typeface="Avenir"/>
              <a:sym typeface="Avenir"/>
            </a:endParaRPr>
          </a:p>
        </p:txBody>
      </p:sp>
      <p:sp>
        <p:nvSpPr>
          <p:cNvPr id="498" name="Google Shape;498;p53"/>
          <p:cNvSpPr txBox="1"/>
          <p:nvPr/>
        </p:nvSpPr>
        <p:spPr>
          <a:xfrm>
            <a:off x="4876872" y="4417743"/>
            <a:ext cx="2641529" cy="1721134"/>
          </a:xfrm>
          <a:prstGeom prst="rect">
            <a:avLst/>
          </a:prstGeom>
          <a:noFill/>
          <a:ln>
            <a:noFill/>
          </a:ln>
        </p:spPr>
        <p:txBody>
          <a:bodyPr anchorCtr="0" anchor="t" bIns="0" lIns="0" spcFirstLastPara="1" rIns="0" wrap="square" tIns="73225">
            <a:spAutoFit/>
          </a:bodyPr>
          <a:lstStyle/>
          <a:p>
            <a:pPr indent="0" lvl="0" marL="8467" marR="714622" rtl="0" algn="l">
              <a:lnSpc>
                <a:spcPct val="99763"/>
              </a:lnSpc>
              <a:spcBef>
                <a:spcPts val="0"/>
              </a:spcBef>
              <a:spcAft>
                <a:spcPts val="0"/>
              </a:spcAft>
              <a:buNone/>
            </a:pPr>
            <a:r>
              <a:rPr lang="en-US" sz="2533">
                <a:solidFill>
                  <a:schemeClr val="dk1"/>
                </a:solidFill>
                <a:latin typeface="Short Stack"/>
                <a:ea typeface="Short Stack"/>
                <a:cs typeface="Short Stack"/>
                <a:sym typeface="Short Stack"/>
              </a:rPr>
              <a:t>In-Depth  Interviews</a:t>
            </a:r>
            <a:endParaRPr sz="2533">
              <a:solidFill>
                <a:schemeClr val="dk1"/>
              </a:solidFill>
              <a:latin typeface="Short Stack"/>
              <a:ea typeface="Short Stack"/>
              <a:cs typeface="Short Stack"/>
              <a:sym typeface="Short Stack"/>
            </a:endParaRPr>
          </a:p>
          <a:p>
            <a:pPr indent="0" lvl="0" marL="8467" marR="3387" rtl="0" algn="l">
              <a:lnSpc>
                <a:spcPct val="132500"/>
              </a:lnSpc>
              <a:spcBef>
                <a:spcPts val="50"/>
              </a:spcBef>
              <a:spcAft>
                <a:spcPts val="0"/>
              </a:spcAft>
              <a:buNone/>
            </a:pPr>
            <a:r>
              <a:rPr lang="en-US" sz="1667">
                <a:solidFill>
                  <a:schemeClr val="dk1"/>
                </a:solidFill>
                <a:latin typeface="Avenir"/>
                <a:ea typeface="Avenir"/>
                <a:cs typeface="Avenir"/>
                <a:sym typeface="Avenir"/>
              </a:rPr>
              <a:t>Interview presidential  candidates about their  platforms and plans.</a:t>
            </a:r>
            <a:endParaRPr sz="1667">
              <a:solidFill>
                <a:schemeClr val="dk1"/>
              </a:solidFill>
              <a:latin typeface="Avenir"/>
              <a:ea typeface="Avenir"/>
              <a:cs typeface="Avenir"/>
              <a:sym typeface="Avenir"/>
            </a:endParaRPr>
          </a:p>
        </p:txBody>
      </p:sp>
      <p:sp>
        <p:nvSpPr>
          <p:cNvPr id="499" name="Google Shape;499;p53"/>
          <p:cNvSpPr txBox="1"/>
          <p:nvPr/>
        </p:nvSpPr>
        <p:spPr>
          <a:xfrm>
            <a:off x="1676400" y="559740"/>
            <a:ext cx="9753600" cy="536708"/>
          </a:xfrm>
          <a:prstGeom prst="rect">
            <a:avLst/>
          </a:prstGeom>
          <a:noFill/>
          <a:ln>
            <a:noFill/>
          </a:ln>
        </p:spPr>
        <p:txBody>
          <a:bodyPr anchorCtr="0" anchor="t" bIns="0" lIns="0" spcFirstLastPara="1" rIns="0" wrap="square" tIns="79575">
            <a:spAutoFit/>
          </a:bodyPr>
          <a:lstStyle/>
          <a:p>
            <a:pPr indent="0" lvl="0" marL="8467" marR="3387" rtl="0" algn="l">
              <a:lnSpc>
                <a:spcPct val="42484"/>
              </a:lnSpc>
              <a:spcBef>
                <a:spcPts val="0"/>
              </a:spcBef>
              <a:spcAft>
                <a:spcPts val="0"/>
              </a:spcAft>
              <a:buNone/>
            </a:pPr>
            <a:r>
              <a:rPr lang="en-US" sz="6400">
                <a:solidFill>
                  <a:srgbClr val="548135"/>
                </a:solidFill>
                <a:latin typeface="Corben"/>
                <a:ea typeface="Corben"/>
                <a:cs typeface="Corben"/>
                <a:sym typeface="Corben"/>
              </a:rPr>
              <a:t>ELECTION EXAMPLES</a:t>
            </a:r>
            <a:endParaRPr sz="6400">
              <a:solidFill>
                <a:srgbClr val="548135"/>
              </a:solidFill>
              <a:latin typeface="Corben"/>
              <a:ea typeface="Corben"/>
              <a:cs typeface="Corben"/>
              <a:sym typeface="Corben"/>
            </a:endParaRPr>
          </a:p>
        </p:txBody>
      </p:sp>
      <p:pic>
        <p:nvPicPr>
          <p:cNvPr id="500" name="Google Shape;500;p53"/>
          <p:cNvPicPr preferRelativeResize="0"/>
          <p:nvPr/>
        </p:nvPicPr>
        <p:blipFill rotWithShape="1">
          <a:blip r:embed="rId6">
            <a:alphaModFix/>
          </a:blip>
          <a:srcRect b="0" l="0" r="0" t="0"/>
          <a:stretch/>
        </p:blipFill>
        <p:spPr>
          <a:xfrm>
            <a:off x="4876872" y="6224643"/>
            <a:ext cx="1500969" cy="633357"/>
          </a:xfrm>
          <a:prstGeom prst="rect">
            <a:avLst/>
          </a:prstGeom>
          <a:noFill/>
          <a:ln>
            <a:noFill/>
          </a:ln>
        </p:spPr>
      </p:pic>
      <p:pic>
        <p:nvPicPr>
          <p:cNvPr id="501" name="Google Shape;501;p53"/>
          <p:cNvPicPr preferRelativeResize="0"/>
          <p:nvPr/>
        </p:nvPicPr>
        <p:blipFill rotWithShape="1">
          <a:blip r:embed="rId7">
            <a:alphaModFix/>
          </a:blip>
          <a:srcRect b="0" l="0" r="0" t="0"/>
          <a:stretch/>
        </p:blipFill>
        <p:spPr>
          <a:xfrm>
            <a:off x="7904907" y="5802136"/>
            <a:ext cx="1037065" cy="907432"/>
          </a:xfrm>
          <a:prstGeom prst="rect">
            <a:avLst/>
          </a:prstGeom>
          <a:noFill/>
          <a:ln>
            <a:noFill/>
          </a:ln>
        </p:spPr>
      </p:pic>
      <p:pic>
        <p:nvPicPr>
          <p:cNvPr id="502" name="Google Shape;502;p53"/>
          <p:cNvPicPr preferRelativeResize="0"/>
          <p:nvPr/>
        </p:nvPicPr>
        <p:blipFill rotWithShape="1">
          <a:blip r:embed="rId8">
            <a:alphaModFix/>
          </a:blip>
          <a:srcRect b="0" l="0" r="0" t="0"/>
          <a:stretch/>
        </p:blipFill>
        <p:spPr>
          <a:xfrm>
            <a:off x="2034718" y="6171000"/>
            <a:ext cx="1931502" cy="538568"/>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p54"/>
          <p:cNvSpPr txBox="1"/>
          <p:nvPr/>
        </p:nvSpPr>
        <p:spPr>
          <a:xfrm>
            <a:off x="677334" y="3565659"/>
            <a:ext cx="3043343" cy="1358876"/>
          </a:xfrm>
          <a:prstGeom prst="rect">
            <a:avLst/>
          </a:prstGeom>
          <a:noFill/>
          <a:ln>
            <a:noFill/>
          </a:ln>
        </p:spPr>
        <p:txBody>
          <a:bodyPr anchorCtr="0" anchor="t" bIns="0" lIns="0" spcFirstLastPara="1" rIns="0" wrap="square" tIns="8025">
            <a:spAutoFit/>
          </a:bodyPr>
          <a:lstStyle/>
          <a:p>
            <a:pPr indent="0" lvl="0" marL="8467" marR="3387" rtl="0" algn="l">
              <a:lnSpc>
                <a:spcPct val="133100"/>
              </a:lnSpc>
              <a:spcBef>
                <a:spcPts val="0"/>
              </a:spcBef>
              <a:spcAft>
                <a:spcPts val="0"/>
              </a:spcAft>
              <a:buNone/>
            </a:pPr>
            <a:r>
              <a:rPr lang="en-US" sz="2267">
                <a:solidFill>
                  <a:schemeClr val="dk1"/>
                </a:solidFill>
                <a:latin typeface="Avenir"/>
                <a:ea typeface="Avenir"/>
                <a:cs typeface="Avenir"/>
                <a:sym typeface="Avenir"/>
              </a:rPr>
              <a:t>Mitchell Duneier, Philip  Kasinitz, Alexandra  Murphy (2014)</a:t>
            </a:r>
            <a:endParaRPr/>
          </a:p>
        </p:txBody>
      </p:sp>
      <p:sp>
        <p:nvSpPr>
          <p:cNvPr id="508" name="Google Shape;508;p54"/>
          <p:cNvSpPr txBox="1"/>
          <p:nvPr/>
        </p:nvSpPr>
        <p:spPr>
          <a:xfrm>
            <a:off x="677333" y="2660017"/>
            <a:ext cx="3368040" cy="630515"/>
          </a:xfrm>
          <a:prstGeom prst="rect">
            <a:avLst/>
          </a:prstGeom>
          <a:noFill/>
          <a:ln>
            <a:noFill/>
          </a:ln>
        </p:spPr>
        <p:txBody>
          <a:bodyPr anchorCtr="0" anchor="t" bIns="0" lIns="0" spcFirstLastPara="1" rIns="0" wrap="square" tIns="65600">
            <a:spAutoFit/>
          </a:bodyPr>
          <a:lstStyle/>
          <a:p>
            <a:pPr indent="0" lvl="0" marL="8467" marR="3387" rtl="0" algn="l">
              <a:lnSpc>
                <a:spcPct val="100000"/>
              </a:lnSpc>
              <a:spcBef>
                <a:spcPts val="0"/>
              </a:spcBef>
              <a:spcAft>
                <a:spcPts val="0"/>
              </a:spcAft>
              <a:buNone/>
            </a:pPr>
            <a:r>
              <a:rPr lang="en-US" sz="2167">
                <a:solidFill>
                  <a:schemeClr val="dk1"/>
                </a:solidFill>
                <a:latin typeface="Short Stack"/>
                <a:ea typeface="Short Stack"/>
                <a:cs typeface="Short Stack"/>
                <a:sym typeface="Short Stack"/>
              </a:rPr>
              <a:t>THE URBAN ETHNOGRAPHY READER</a:t>
            </a:r>
            <a:endParaRPr sz="2167">
              <a:solidFill>
                <a:schemeClr val="dk1"/>
              </a:solidFill>
              <a:latin typeface="Short Stack"/>
              <a:ea typeface="Short Stack"/>
              <a:cs typeface="Short Stack"/>
              <a:sym typeface="Short Stack"/>
            </a:endParaRPr>
          </a:p>
        </p:txBody>
      </p:sp>
      <p:sp>
        <p:nvSpPr>
          <p:cNvPr id="509" name="Google Shape;509;p54"/>
          <p:cNvSpPr txBox="1"/>
          <p:nvPr/>
        </p:nvSpPr>
        <p:spPr>
          <a:xfrm>
            <a:off x="4817609" y="3518734"/>
            <a:ext cx="2189903" cy="901508"/>
          </a:xfrm>
          <a:prstGeom prst="rect">
            <a:avLst/>
          </a:prstGeom>
          <a:noFill/>
          <a:ln>
            <a:noFill/>
          </a:ln>
        </p:spPr>
        <p:txBody>
          <a:bodyPr anchorCtr="0" anchor="t" bIns="0" lIns="0" spcFirstLastPara="1" rIns="0" wrap="square" tIns="8025">
            <a:spAutoFit/>
          </a:bodyPr>
          <a:lstStyle/>
          <a:p>
            <a:pPr indent="-83824" lvl="0" marL="91868" marR="3387" rtl="0" algn="l">
              <a:lnSpc>
                <a:spcPct val="132400"/>
              </a:lnSpc>
              <a:spcBef>
                <a:spcPts val="0"/>
              </a:spcBef>
              <a:spcAft>
                <a:spcPts val="0"/>
              </a:spcAft>
              <a:buNone/>
            </a:pPr>
            <a:r>
              <a:rPr lang="en-US" sz="2267">
                <a:solidFill>
                  <a:schemeClr val="dk1"/>
                </a:solidFill>
                <a:latin typeface="Avenir"/>
                <a:ea typeface="Avenir"/>
                <a:cs typeface="Avenir"/>
                <a:sym typeface="Avenir"/>
              </a:rPr>
              <a:t>Richard E. Ocejo</a:t>
            </a:r>
            <a:endParaRPr sz="2267">
              <a:solidFill>
                <a:schemeClr val="dk1"/>
              </a:solidFill>
              <a:latin typeface="Avenir"/>
              <a:ea typeface="Avenir"/>
              <a:cs typeface="Avenir"/>
              <a:sym typeface="Avenir"/>
            </a:endParaRPr>
          </a:p>
          <a:p>
            <a:pPr indent="-83824" lvl="0" marL="91868" marR="3387" rtl="0" algn="l">
              <a:lnSpc>
                <a:spcPct val="132400"/>
              </a:lnSpc>
              <a:spcBef>
                <a:spcPts val="63"/>
              </a:spcBef>
              <a:spcAft>
                <a:spcPts val="0"/>
              </a:spcAft>
              <a:buNone/>
            </a:pPr>
            <a:r>
              <a:rPr lang="en-US" sz="2267">
                <a:solidFill>
                  <a:schemeClr val="dk1"/>
                </a:solidFill>
                <a:latin typeface="Avenir"/>
                <a:ea typeface="Avenir"/>
                <a:cs typeface="Avenir"/>
                <a:sym typeface="Avenir"/>
              </a:rPr>
              <a:t>(2013)</a:t>
            </a:r>
            <a:endParaRPr sz="2267">
              <a:solidFill>
                <a:schemeClr val="dk1"/>
              </a:solidFill>
              <a:latin typeface="Avenir"/>
              <a:ea typeface="Avenir"/>
              <a:cs typeface="Avenir"/>
              <a:sym typeface="Avenir"/>
            </a:endParaRPr>
          </a:p>
        </p:txBody>
      </p:sp>
      <p:sp>
        <p:nvSpPr>
          <p:cNvPr id="510" name="Google Shape;510;p54"/>
          <p:cNvSpPr txBox="1"/>
          <p:nvPr/>
        </p:nvSpPr>
        <p:spPr>
          <a:xfrm>
            <a:off x="8450424" y="3498335"/>
            <a:ext cx="3020907" cy="901508"/>
          </a:xfrm>
          <a:prstGeom prst="rect">
            <a:avLst/>
          </a:prstGeom>
          <a:noFill/>
          <a:ln>
            <a:noFill/>
          </a:ln>
        </p:spPr>
        <p:txBody>
          <a:bodyPr anchorCtr="0" anchor="t" bIns="0" lIns="0" spcFirstLastPara="1" rIns="0" wrap="square" tIns="8025">
            <a:spAutoFit/>
          </a:bodyPr>
          <a:lstStyle/>
          <a:p>
            <a:pPr indent="0" lvl="0" marL="8467" marR="3387" rtl="0" algn="l">
              <a:lnSpc>
                <a:spcPct val="132400"/>
              </a:lnSpc>
              <a:spcBef>
                <a:spcPts val="0"/>
              </a:spcBef>
              <a:spcAft>
                <a:spcPts val="0"/>
              </a:spcAft>
              <a:buNone/>
            </a:pPr>
            <a:r>
              <a:rPr lang="en-US" sz="2267">
                <a:solidFill>
                  <a:schemeClr val="dk1"/>
                </a:solidFill>
                <a:latin typeface="Avenir"/>
                <a:ea typeface="Avenir"/>
                <a:cs typeface="Avenir"/>
                <a:sym typeface="Avenir"/>
              </a:rPr>
              <a:t>Italo Pardo, </a:t>
            </a:r>
            <a:endParaRPr sz="2267">
              <a:solidFill>
                <a:schemeClr val="dk1"/>
              </a:solidFill>
              <a:latin typeface="Avenir"/>
              <a:ea typeface="Avenir"/>
              <a:cs typeface="Avenir"/>
              <a:sym typeface="Avenir"/>
            </a:endParaRPr>
          </a:p>
          <a:p>
            <a:pPr indent="0" lvl="0" marL="8467" marR="3387" rtl="0" algn="l">
              <a:lnSpc>
                <a:spcPct val="132400"/>
              </a:lnSpc>
              <a:spcBef>
                <a:spcPts val="63"/>
              </a:spcBef>
              <a:spcAft>
                <a:spcPts val="0"/>
              </a:spcAft>
              <a:buNone/>
            </a:pPr>
            <a:r>
              <a:rPr lang="en-US" sz="2267">
                <a:solidFill>
                  <a:schemeClr val="dk1"/>
                </a:solidFill>
                <a:latin typeface="Avenir"/>
                <a:ea typeface="Avenir"/>
                <a:cs typeface="Avenir"/>
                <a:sym typeface="Avenir"/>
              </a:rPr>
              <a:t>Giuliana B.  Prato (2017)</a:t>
            </a:r>
            <a:endParaRPr sz="2267">
              <a:solidFill>
                <a:schemeClr val="dk1"/>
              </a:solidFill>
              <a:latin typeface="Avenir"/>
              <a:ea typeface="Avenir"/>
              <a:cs typeface="Avenir"/>
              <a:sym typeface="Avenir"/>
            </a:endParaRPr>
          </a:p>
        </p:txBody>
      </p:sp>
      <p:sp>
        <p:nvSpPr>
          <p:cNvPr id="511" name="Google Shape;511;p54"/>
          <p:cNvSpPr/>
          <p:nvPr/>
        </p:nvSpPr>
        <p:spPr>
          <a:xfrm>
            <a:off x="4271833" y="3302652"/>
            <a:ext cx="46990" cy="2011257"/>
          </a:xfrm>
          <a:custGeom>
            <a:rect b="b" l="l" r="r" t="t"/>
            <a:pathLst>
              <a:path extrusionOk="0" h="3016884" w="70485">
                <a:moveTo>
                  <a:pt x="8396" y="305"/>
                </a:moveTo>
                <a:lnTo>
                  <a:pt x="7953" y="7882"/>
                </a:lnTo>
                <a:lnTo>
                  <a:pt x="0" y="5897"/>
                </a:lnTo>
                <a:lnTo>
                  <a:pt x="3166" y="0"/>
                </a:lnTo>
                <a:lnTo>
                  <a:pt x="8396" y="305"/>
                </a:lnTo>
                <a:close/>
              </a:path>
              <a:path extrusionOk="0" h="3016884" w="70485">
                <a:moveTo>
                  <a:pt x="23441" y="4507"/>
                </a:moveTo>
                <a:lnTo>
                  <a:pt x="8823" y="254574"/>
                </a:lnTo>
                <a:lnTo>
                  <a:pt x="9495" y="236366"/>
                </a:lnTo>
                <a:lnTo>
                  <a:pt x="9689" y="174641"/>
                </a:lnTo>
                <a:lnTo>
                  <a:pt x="8955" y="112862"/>
                </a:lnTo>
                <a:lnTo>
                  <a:pt x="8529" y="101485"/>
                </a:lnTo>
                <a:lnTo>
                  <a:pt x="6620" y="78897"/>
                </a:lnTo>
                <a:lnTo>
                  <a:pt x="6009" y="67680"/>
                </a:lnTo>
                <a:lnTo>
                  <a:pt x="5954" y="55360"/>
                </a:lnTo>
                <a:lnTo>
                  <a:pt x="6714" y="18454"/>
                </a:lnTo>
                <a:lnTo>
                  <a:pt x="6070" y="13550"/>
                </a:lnTo>
                <a:lnTo>
                  <a:pt x="7953" y="7882"/>
                </a:lnTo>
                <a:lnTo>
                  <a:pt x="8396" y="305"/>
                </a:lnTo>
                <a:lnTo>
                  <a:pt x="9939" y="456"/>
                </a:lnTo>
                <a:lnTo>
                  <a:pt x="15749" y="1951"/>
                </a:lnTo>
                <a:lnTo>
                  <a:pt x="18753" y="3648"/>
                </a:lnTo>
                <a:lnTo>
                  <a:pt x="22138" y="4150"/>
                </a:lnTo>
                <a:lnTo>
                  <a:pt x="23441" y="4507"/>
                </a:lnTo>
                <a:close/>
              </a:path>
              <a:path extrusionOk="0" h="3016884" w="70485">
                <a:moveTo>
                  <a:pt x="69281" y="2371430"/>
                </a:moveTo>
                <a:lnTo>
                  <a:pt x="34788" y="2961498"/>
                </a:lnTo>
                <a:lnTo>
                  <a:pt x="35486" y="2938763"/>
                </a:lnTo>
                <a:lnTo>
                  <a:pt x="35681" y="2798885"/>
                </a:lnTo>
                <a:lnTo>
                  <a:pt x="37735" y="2705336"/>
                </a:lnTo>
                <a:lnTo>
                  <a:pt x="36952" y="2426717"/>
                </a:lnTo>
                <a:lnTo>
                  <a:pt x="33615" y="2271421"/>
                </a:lnTo>
                <a:lnTo>
                  <a:pt x="32669" y="2249697"/>
                </a:lnTo>
                <a:lnTo>
                  <a:pt x="29616" y="2206182"/>
                </a:lnTo>
                <a:lnTo>
                  <a:pt x="14957" y="1964082"/>
                </a:lnTo>
                <a:lnTo>
                  <a:pt x="13886" y="1944404"/>
                </a:lnTo>
                <a:lnTo>
                  <a:pt x="12208" y="1905075"/>
                </a:lnTo>
                <a:lnTo>
                  <a:pt x="8918" y="1791294"/>
                </a:lnTo>
                <a:lnTo>
                  <a:pt x="9026" y="1702089"/>
                </a:lnTo>
                <a:lnTo>
                  <a:pt x="8274" y="1589929"/>
                </a:lnTo>
                <a:lnTo>
                  <a:pt x="11064" y="1353307"/>
                </a:lnTo>
                <a:lnTo>
                  <a:pt x="9135" y="1166874"/>
                </a:lnTo>
                <a:lnTo>
                  <a:pt x="9555" y="1080452"/>
                </a:lnTo>
                <a:lnTo>
                  <a:pt x="10132" y="1059046"/>
                </a:lnTo>
                <a:lnTo>
                  <a:pt x="21237" y="819136"/>
                </a:lnTo>
                <a:lnTo>
                  <a:pt x="22233" y="793649"/>
                </a:lnTo>
                <a:lnTo>
                  <a:pt x="22447" y="776783"/>
                </a:lnTo>
                <a:lnTo>
                  <a:pt x="21526" y="726093"/>
                </a:lnTo>
                <a:lnTo>
                  <a:pt x="21069" y="645066"/>
                </a:lnTo>
                <a:lnTo>
                  <a:pt x="18985" y="589704"/>
                </a:lnTo>
                <a:lnTo>
                  <a:pt x="12427" y="504770"/>
                </a:lnTo>
                <a:lnTo>
                  <a:pt x="6060" y="455739"/>
                </a:lnTo>
                <a:lnTo>
                  <a:pt x="2932" y="431255"/>
                </a:lnTo>
                <a:lnTo>
                  <a:pt x="1084" y="406789"/>
                </a:lnTo>
                <a:lnTo>
                  <a:pt x="962" y="382329"/>
                </a:lnTo>
                <a:lnTo>
                  <a:pt x="2003" y="357880"/>
                </a:lnTo>
                <a:lnTo>
                  <a:pt x="23441" y="4507"/>
                </a:lnTo>
                <a:lnTo>
                  <a:pt x="30033" y="6317"/>
                </a:lnTo>
                <a:lnTo>
                  <a:pt x="35431" y="10363"/>
                </a:lnTo>
                <a:lnTo>
                  <a:pt x="38586" y="16957"/>
                </a:lnTo>
                <a:lnTo>
                  <a:pt x="39749" y="26771"/>
                </a:lnTo>
                <a:lnTo>
                  <a:pt x="39789" y="37950"/>
                </a:lnTo>
                <a:lnTo>
                  <a:pt x="39405" y="60280"/>
                </a:lnTo>
                <a:lnTo>
                  <a:pt x="39619" y="71469"/>
                </a:lnTo>
                <a:lnTo>
                  <a:pt x="40687" y="88363"/>
                </a:lnTo>
                <a:lnTo>
                  <a:pt x="43295" y="122064"/>
                </a:lnTo>
                <a:lnTo>
                  <a:pt x="44364" y="138957"/>
                </a:lnTo>
                <a:lnTo>
                  <a:pt x="45050" y="157753"/>
                </a:lnTo>
                <a:lnTo>
                  <a:pt x="45499" y="176620"/>
                </a:lnTo>
                <a:lnTo>
                  <a:pt x="45597" y="195524"/>
                </a:lnTo>
                <a:lnTo>
                  <a:pt x="45384" y="206469"/>
                </a:lnTo>
                <a:lnTo>
                  <a:pt x="36131" y="364831"/>
                </a:lnTo>
                <a:lnTo>
                  <a:pt x="36093" y="397925"/>
                </a:lnTo>
                <a:lnTo>
                  <a:pt x="37978" y="430961"/>
                </a:lnTo>
                <a:lnTo>
                  <a:pt x="41818" y="463912"/>
                </a:lnTo>
                <a:lnTo>
                  <a:pt x="45851" y="493400"/>
                </a:lnTo>
                <a:lnTo>
                  <a:pt x="49268" y="522966"/>
                </a:lnTo>
                <a:lnTo>
                  <a:pt x="54139" y="582326"/>
                </a:lnTo>
                <a:lnTo>
                  <a:pt x="56232" y="643424"/>
                </a:lnTo>
                <a:lnTo>
                  <a:pt x="57884" y="774036"/>
                </a:lnTo>
                <a:lnTo>
                  <a:pt x="57715" y="797243"/>
                </a:lnTo>
                <a:lnTo>
                  <a:pt x="56771" y="825015"/>
                </a:lnTo>
                <a:lnTo>
                  <a:pt x="49860" y="984302"/>
                </a:lnTo>
                <a:lnTo>
                  <a:pt x="46553" y="1071315"/>
                </a:lnTo>
                <a:lnTo>
                  <a:pt x="46080" y="1091863"/>
                </a:lnTo>
                <a:lnTo>
                  <a:pt x="45999" y="1113574"/>
                </a:lnTo>
                <a:lnTo>
                  <a:pt x="47199" y="1178906"/>
                </a:lnTo>
                <a:lnTo>
                  <a:pt x="47446" y="1185307"/>
                </a:lnTo>
                <a:lnTo>
                  <a:pt x="47056" y="1191975"/>
                </a:lnTo>
                <a:lnTo>
                  <a:pt x="47302" y="1198376"/>
                </a:lnTo>
                <a:lnTo>
                  <a:pt x="47362" y="1448722"/>
                </a:lnTo>
                <a:lnTo>
                  <a:pt x="45915" y="1484851"/>
                </a:lnTo>
                <a:lnTo>
                  <a:pt x="45459" y="1511967"/>
                </a:lnTo>
                <a:lnTo>
                  <a:pt x="43766" y="1657085"/>
                </a:lnTo>
                <a:lnTo>
                  <a:pt x="44970" y="1852020"/>
                </a:lnTo>
                <a:lnTo>
                  <a:pt x="45476" y="1877368"/>
                </a:lnTo>
                <a:lnTo>
                  <a:pt x="46069" y="1897018"/>
                </a:lnTo>
                <a:lnTo>
                  <a:pt x="47833" y="1936353"/>
                </a:lnTo>
                <a:lnTo>
                  <a:pt x="63435" y="2211352"/>
                </a:lnTo>
                <a:lnTo>
                  <a:pt x="68621" y="2343234"/>
                </a:lnTo>
                <a:lnTo>
                  <a:pt x="69281" y="2371430"/>
                </a:lnTo>
                <a:close/>
              </a:path>
              <a:path extrusionOk="0" h="3016884" w="70485">
                <a:moveTo>
                  <a:pt x="42342" y="273107"/>
                </a:moveTo>
                <a:lnTo>
                  <a:pt x="38063" y="331704"/>
                </a:lnTo>
                <a:lnTo>
                  <a:pt x="45384" y="206469"/>
                </a:lnTo>
                <a:lnTo>
                  <a:pt x="45229" y="214429"/>
                </a:lnTo>
                <a:lnTo>
                  <a:pt x="43988" y="243780"/>
                </a:lnTo>
                <a:lnTo>
                  <a:pt x="42342" y="273107"/>
                </a:lnTo>
                <a:close/>
              </a:path>
              <a:path extrusionOk="0" h="3016884" w="70485">
                <a:moveTo>
                  <a:pt x="65492" y="2944628"/>
                </a:moveTo>
                <a:lnTo>
                  <a:pt x="63060" y="2971961"/>
                </a:lnTo>
                <a:lnTo>
                  <a:pt x="58428" y="2999108"/>
                </a:lnTo>
                <a:lnTo>
                  <a:pt x="58375" y="3000018"/>
                </a:lnTo>
                <a:lnTo>
                  <a:pt x="58012" y="3000909"/>
                </a:lnTo>
                <a:lnTo>
                  <a:pt x="57959" y="3001818"/>
                </a:lnTo>
                <a:lnTo>
                  <a:pt x="54218" y="3011977"/>
                </a:lnTo>
                <a:lnTo>
                  <a:pt x="50071" y="3016639"/>
                </a:lnTo>
                <a:lnTo>
                  <a:pt x="43341" y="3016702"/>
                </a:lnTo>
                <a:lnTo>
                  <a:pt x="31851" y="3013065"/>
                </a:lnTo>
                <a:lnTo>
                  <a:pt x="29757" y="3011726"/>
                </a:lnTo>
                <a:lnTo>
                  <a:pt x="28661" y="3009229"/>
                </a:lnTo>
                <a:lnTo>
                  <a:pt x="28821" y="3006501"/>
                </a:lnTo>
                <a:lnTo>
                  <a:pt x="32817" y="2984102"/>
                </a:lnTo>
                <a:lnTo>
                  <a:pt x="34788" y="2961498"/>
                </a:lnTo>
                <a:lnTo>
                  <a:pt x="69281" y="2371430"/>
                </a:lnTo>
                <a:lnTo>
                  <a:pt x="69481" y="2379959"/>
                </a:lnTo>
                <a:lnTo>
                  <a:pt x="69859" y="2408084"/>
                </a:lnTo>
                <a:lnTo>
                  <a:pt x="69961" y="2645184"/>
                </a:lnTo>
                <a:lnTo>
                  <a:pt x="66532" y="2917213"/>
                </a:lnTo>
                <a:lnTo>
                  <a:pt x="65492" y="2944628"/>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512" name="Google Shape;512;p54"/>
          <p:cNvSpPr/>
          <p:nvPr/>
        </p:nvSpPr>
        <p:spPr>
          <a:xfrm>
            <a:off x="8156266" y="3302652"/>
            <a:ext cx="46990" cy="2011257"/>
          </a:xfrm>
          <a:custGeom>
            <a:rect b="b" l="l" r="r" t="t"/>
            <a:pathLst>
              <a:path extrusionOk="0" h="3016884" w="70484">
                <a:moveTo>
                  <a:pt x="8396" y="305"/>
                </a:moveTo>
                <a:lnTo>
                  <a:pt x="7953" y="7882"/>
                </a:lnTo>
                <a:lnTo>
                  <a:pt x="0" y="5897"/>
                </a:lnTo>
                <a:lnTo>
                  <a:pt x="3166" y="0"/>
                </a:lnTo>
                <a:lnTo>
                  <a:pt x="8396" y="305"/>
                </a:lnTo>
                <a:close/>
              </a:path>
              <a:path extrusionOk="0" h="3016884" w="70484">
                <a:moveTo>
                  <a:pt x="23441" y="4507"/>
                </a:moveTo>
                <a:lnTo>
                  <a:pt x="8823" y="254574"/>
                </a:lnTo>
                <a:lnTo>
                  <a:pt x="9495" y="236366"/>
                </a:lnTo>
                <a:lnTo>
                  <a:pt x="9689" y="174641"/>
                </a:lnTo>
                <a:lnTo>
                  <a:pt x="8955" y="112862"/>
                </a:lnTo>
                <a:lnTo>
                  <a:pt x="8529" y="101485"/>
                </a:lnTo>
                <a:lnTo>
                  <a:pt x="6620" y="78897"/>
                </a:lnTo>
                <a:lnTo>
                  <a:pt x="6009" y="67680"/>
                </a:lnTo>
                <a:lnTo>
                  <a:pt x="5954" y="55360"/>
                </a:lnTo>
                <a:lnTo>
                  <a:pt x="6714" y="18454"/>
                </a:lnTo>
                <a:lnTo>
                  <a:pt x="6070" y="13550"/>
                </a:lnTo>
                <a:lnTo>
                  <a:pt x="7953" y="7882"/>
                </a:lnTo>
                <a:lnTo>
                  <a:pt x="8396" y="305"/>
                </a:lnTo>
                <a:lnTo>
                  <a:pt x="9939" y="456"/>
                </a:lnTo>
                <a:lnTo>
                  <a:pt x="15749" y="1951"/>
                </a:lnTo>
                <a:lnTo>
                  <a:pt x="18753" y="3648"/>
                </a:lnTo>
                <a:lnTo>
                  <a:pt x="22138" y="4149"/>
                </a:lnTo>
                <a:lnTo>
                  <a:pt x="23441" y="4507"/>
                </a:lnTo>
                <a:close/>
              </a:path>
              <a:path extrusionOk="0" h="3016884" w="70484">
                <a:moveTo>
                  <a:pt x="69281" y="2371430"/>
                </a:moveTo>
                <a:lnTo>
                  <a:pt x="34788" y="2961498"/>
                </a:lnTo>
                <a:lnTo>
                  <a:pt x="35486" y="2938763"/>
                </a:lnTo>
                <a:lnTo>
                  <a:pt x="35681" y="2798884"/>
                </a:lnTo>
                <a:lnTo>
                  <a:pt x="37735" y="2705336"/>
                </a:lnTo>
                <a:lnTo>
                  <a:pt x="36952" y="2426717"/>
                </a:lnTo>
                <a:lnTo>
                  <a:pt x="33615" y="2271421"/>
                </a:lnTo>
                <a:lnTo>
                  <a:pt x="32669" y="2249697"/>
                </a:lnTo>
                <a:lnTo>
                  <a:pt x="29616" y="2206182"/>
                </a:lnTo>
                <a:lnTo>
                  <a:pt x="14957" y="1964082"/>
                </a:lnTo>
                <a:lnTo>
                  <a:pt x="13886" y="1944404"/>
                </a:lnTo>
                <a:lnTo>
                  <a:pt x="12208" y="1905074"/>
                </a:lnTo>
                <a:lnTo>
                  <a:pt x="8918" y="1791294"/>
                </a:lnTo>
                <a:lnTo>
                  <a:pt x="9026" y="1702088"/>
                </a:lnTo>
                <a:lnTo>
                  <a:pt x="8274" y="1589929"/>
                </a:lnTo>
                <a:lnTo>
                  <a:pt x="11064" y="1353307"/>
                </a:lnTo>
                <a:lnTo>
                  <a:pt x="9135" y="1166873"/>
                </a:lnTo>
                <a:lnTo>
                  <a:pt x="9555" y="1080452"/>
                </a:lnTo>
                <a:lnTo>
                  <a:pt x="10132" y="1059045"/>
                </a:lnTo>
                <a:lnTo>
                  <a:pt x="21237" y="819136"/>
                </a:lnTo>
                <a:lnTo>
                  <a:pt x="22233" y="793648"/>
                </a:lnTo>
                <a:lnTo>
                  <a:pt x="22447" y="776782"/>
                </a:lnTo>
                <a:lnTo>
                  <a:pt x="21526" y="726093"/>
                </a:lnTo>
                <a:lnTo>
                  <a:pt x="21069" y="645066"/>
                </a:lnTo>
                <a:lnTo>
                  <a:pt x="18985" y="589703"/>
                </a:lnTo>
                <a:lnTo>
                  <a:pt x="12427" y="504770"/>
                </a:lnTo>
                <a:lnTo>
                  <a:pt x="6060" y="455739"/>
                </a:lnTo>
                <a:lnTo>
                  <a:pt x="2932" y="431255"/>
                </a:lnTo>
                <a:lnTo>
                  <a:pt x="1084" y="406789"/>
                </a:lnTo>
                <a:lnTo>
                  <a:pt x="962" y="382329"/>
                </a:lnTo>
                <a:lnTo>
                  <a:pt x="2003" y="357880"/>
                </a:lnTo>
                <a:lnTo>
                  <a:pt x="23441" y="4507"/>
                </a:lnTo>
                <a:lnTo>
                  <a:pt x="30033" y="6317"/>
                </a:lnTo>
                <a:lnTo>
                  <a:pt x="35431" y="10363"/>
                </a:lnTo>
                <a:lnTo>
                  <a:pt x="38586" y="16957"/>
                </a:lnTo>
                <a:lnTo>
                  <a:pt x="39749" y="26771"/>
                </a:lnTo>
                <a:lnTo>
                  <a:pt x="39789" y="37950"/>
                </a:lnTo>
                <a:lnTo>
                  <a:pt x="39405" y="60280"/>
                </a:lnTo>
                <a:lnTo>
                  <a:pt x="39619" y="71469"/>
                </a:lnTo>
                <a:lnTo>
                  <a:pt x="40687" y="88363"/>
                </a:lnTo>
                <a:lnTo>
                  <a:pt x="43295" y="122063"/>
                </a:lnTo>
                <a:lnTo>
                  <a:pt x="44364" y="138957"/>
                </a:lnTo>
                <a:lnTo>
                  <a:pt x="45050" y="157753"/>
                </a:lnTo>
                <a:lnTo>
                  <a:pt x="45499" y="176620"/>
                </a:lnTo>
                <a:lnTo>
                  <a:pt x="45597" y="195524"/>
                </a:lnTo>
                <a:lnTo>
                  <a:pt x="45384" y="206469"/>
                </a:lnTo>
                <a:lnTo>
                  <a:pt x="36131" y="364831"/>
                </a:lnTo>
                <a:lnTo>
                  <a:pt x="36093" y="397925"/>
                </a:lnTo>
                <a:lnTo>
                  <a:pt x="37978" y="430961"/>
                </a:lnTo>
                <a:lnTo>
                  <a:pt x="41818" y="463912"/>
                </a:lnTo>
                <a:lnTo>
                  <a:pt x="45851" y="493400"/>
                </a:lnTo>
                <a:lnTo>
                  <a:pt x="49268" y="522966"/>
                </a:lnTo>
                <a:lnTo>
                  <a:pt x="54139" y="582326"/>
                </a:lnTo>
                <a:lnTo>
                  <a:pt x="56232" y="643424"/>
                </a:lnTo>
                <a:lnTo>
                  <a:pt x="57884" y="774036"/>
                </a:lnTo>
                <a:lnTo>
                  <a:pt x="57715" y="797243"/>
                </a:lnTo>
                <a:lnTo>
                  <a:pt x="56771" y="825015"/>
                </a:lnTo>
                <a:lnTo>
                  <a:pt x="49860" y="984302"/>
                </a:lnTo>
                <a:lnTo>
                  <a:pt x="46553" y="1071315"/>
                </a:lnTo>
                <a:lnTo>
                  <a:pt x="46080" y="1091863"/>
                </a:lnTo>
                <a:lnTo>
                  <a:pt x="45999" y="1113574"/>
                </a:lnTo>
                <a:lnTo>
                  <a:pt x="47199" y="1178906"/>
                </a:lnTo>
                <a:lnTo>
                  <a:pt x="47446" y="1185307"/>
                </a:lnTo>
                <a:lnTo>
                  <a:pt x="47056" y="1191975"/>
                </a:lnTo>
                <a:lnTo>
                  <a:pt x="47302" y="1198376"/>
                </a:lnTo>
                <a:lnTo>
                  <a:pt x="47362" y="1448722"/>
                </a:lnTo>
                <a:lnTo>
                  <a:pt x="45915" y="1484851"/>
                </a:lnTo>
                <a:lnTo>
                  <a:pt x="45459" y="1511967"/>
                </a:lnTo>
                <a:lnTo>
                  <a:pt x="43766" y="1657085"/>
                </a:lnTo>
                <a:lnTo>
                  <a:pt x="44970" y="1852020"/>
                </a:lnTo>
                <a:lnTo>
                  <a:pt x="45476" y="1877368"/>
                </a:lnTo>
                <a:lnTo>
                  <a:pt x="46069" y="1897018"/>
                </a:lnTo>
                <a:lnTo>
                  <a:pt x="47833" y="1936352"/>
                </a:lnTo>
                <a:lnTo>
                  <a:pt x="63435" y="2211352"/>
                </a:lnTo>
                <a:lnTo>
                  <a:pt x="68621" y="2343234"/>
                </a:lnTo>
                <a:lnTo>
                  <a:pt x="69281" y="2371430"/>
                </a:lnTo>
                <a:close/>
              </a:path>
              <a:path extrusionOk="0" h="3016884" w="70484">
                <a:moveTo>
                  <a:pt x="42342" y="273107"/>
                </a:moveTo>
                <a:lnTo>
                  <a:pt x="38063" y="331704"/>
                </a:lnTo>
                <a:lnTo>
                  <a:pt x="45384" y="206469"/>
                </a:lnTo>
                <a:lnTo>
                  <a:pt x="45229" y="214429"/>
                </a:lnTo>
                <a:lnTo>
                  <a:pt x="43988" y="243780"/>
                </a:lnTo>
                <a:lnTo>
                  <a:pt x="42342" y="273107"/>
                </a:lnTo>
                <a:close/>
              </a:path>
              <a:path extrusionOk="0" h="3016884" w="70484">
                <a:moveTo>
                  <a:pt x="65492" y="2944628"/>
                </a:moveTo>
                <a:lnTo>
                  <a:pt x="63060" y="2971961"/>
                </a:lnTo>
                <a:lnTo>
                  <a:pt x="58428" y="2999108"/>
                </a:lnTo>
                <a:lnTo>
                  <a:pt x="58375" y="3000017"/>
                </a:lnTo>
                <a:lnTo>
                  <a:pt x="58012" y="3000909"/>
                </a:lnTo>
                <a:lnTo>
                  <a:pt x="57959" y="3001818"/>
                </a:lnTo>
                <a:lnTo>
                  <a:pt x="54218" y="3011977"/>
                </a:lnTo>
                <a:lnTo>
                  <a:pt x="50071" y="3016639"/>
                </a:lnTo>
                <a:lnTo>
                  <a:pt x="43341" y="3016701"/>
                </a:lnTo>
                <a:lnTo>
                  <a:pt x="31851" y="3013065"/>
                </a:lnTo>
                <a:lnTo>
                  <a:pt x="29757" y="3011726"/>
                </a:lnTo>
                <a:lnTo>
                  <a:pt x="28661" y="3009229"/>
                </a:lnTo>
                <a:lnTo>
                  <a:pt x="28821" y="3006501"/>
                </a:lnTo>
                <a:lnTo>
                  <a:pt x="32817" y="2984101"/>
                </a:lnTo>
                <a:lnTo>
                  <a:pt x="34788" y="2961498"/>
                </a:lnTo>
                <a:lnTo>
                  <a:pt x="69281" y="2371430"/>
                </a:lnTo>
                <a:lnTo>
                  <a:pt x="69481" y="2379959"/>
                </a:lnTo>
                <a:lnTo>
                  <a:pt x="69859" y="2408084"/>
                </a:lnTo>
                <a:lnTo>
                  <a:pt x="69961" y="2645184"/>
                </a:lnTo>
                <a:lnTo>
                  <a:pt x="66532" y="2917213"/>
                </a:lnTo>
                <a:lnTo>
                  <a:pt x="65492" y="2944628"/>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513" name="Google Shape;513;p54"/>
          <p:cNvSpPr/>
          <p:nvPr/>
        </p:nvSpPr>
        <p:spPr>
          <a:xfrm>
            <a:off x="5439558" y="1771739"/>
            <a:ext cx="1043517" cy="101600"/>
          </a:xfrm>
          <a:custGeom>
            <a:rect b="b" l="l" r="r" t="t"/>
            <a:pathLst>
              <a:path extrusionOk="0" h="152400" w="1565275">
                <a:moveTo>
                  <a:pt x="64664" y="152178"/>
                </a:moveTo>
                <a:lnTo>
                  <a:pt x="18071" y="144970"/>
                </a:lnTo>
                <a:lnTo>
                  <a:pt x="0" y="115124"/>
                </a:lnTo>
                <a:lnTo>
                  <a:pt x="2343" y="104160"/>
                </a:lnTo>
                <a:lnTo>
                  <a:pt x="8695" y="95313"/>
                </a:lnTo>
                <a:lnTo>
                  <a:pt x="19174" y="88700"/>
                </a:lnTo>
                <a:lnTo>
                  <a:pt x="33897" y="84441"/>
                </a:lnTo>
                <a:lnTo>
                  <a:pt x="83284" y="75467"/>
                </a:lnTo>
                <a:lnTo>
                  <a:pt x="132600" y="66155"/>
                </a:lnTo>
                <a:lnTo>
                  <a:pt x="181945" y="57054"/>
                </a:lnTo>
                <a:lnTo>
                  <a:pt x="231416" y="48715"/>
                </a:lnTo>
                <a:lnTo>
                  <a:pt x="281112" y="41685"/>
                </a:lnTo>
                <a:lnTo>
                  <a:pt x="331132" y="36515"/>
                </a:lnTo>
                <a:lnTo>
                  <a:pt x="382507" y="31289"/>
                </a:lnTo>
                <a:lnTo>
                  <a:pt x="433836" y="24755"/>
                </a:lnTo>
                <a:lnTo>
                  <a:pt x="485164" y="18079"/>
                </a:lnTo>
                <a:lnTo>
                  <a:pt x="536540" y="12425"/>
                </a:lnTo>
                <a:lnTo>
                  <a:pt x="612366" y="7543"/>
                </a:lnTo>
                <a:lnTo>
                  <a:pt x="688572" y="5325"/>
                </a:lnTo>
                <a:lnTo>
                  <a:pt x="739460" y="4243"/>
                </a:lnTo>
                <a:lnTo>
                  <a:pt x="789758" y="3268"/>
                </a:lnTo>
                <a:lnTo>
                  <a:pt x="972399" y="0"/>
                </a:lnTo>
                <a:lnTo>
                  <a:pt x="1273670" y="106"/>
                </a:lnTo>
                <a:lnTo>
                  <a:pt x="1367026" y="0"/>
                </a:lnTo>
                <a:lnTo>
                  <a:pt x="1412987" y="1501"/>
                </a:lnTo>
                <a:lnTo>
                  <a:pt x="1458663" y="5737"/>
                </a:lnTo>
                <a:lnTo>
                  <a:pt x="1504054" y="12302"/>
                </a:lnTo>
                <a:lnTo>
                  <a:pt x="1549161" y="20793"/>
                </a:lnTo>
                <a:lnTo>
                  <a:pt x="1559786" y="26625"/>
                </a:lnTo>
                <a:lnTo>
                  <a:pt x="1565098" y="29668"/>
                </a:lnTo>
                <a:lnTo>
                  <a:pt x="1560545" y="33979"/>
                </a:lnTo>
                <a:lnTo>
                  <a:pt x="1557003" y="39811"/>
                </a:lnTo>
                <a:lnTo>
                  <a:pt x="1551691" y="42347"/>
                </a:lnTo>
                <a:lnTo>
                  <a:pt x="1513185" y="57645"/>
                </a:lnTo>
                <a:lnTo>
                  <a:pt x="1473398" y="68877"/>
                </a:lnTo>
                <a:lnTo>
                  <a:pt x="1432663" y="75974"/>
                </a:lnTo>
                <a:lnTo>
                  <a:pt x="1391311" y="78862"/>
                </a:lnTo>
                <a:lnTo>
                  <a:pt x="1342995" y="79581"/>
                </a:lnTo>
                <a:lnTo>
                  <a:pt x="1294687" y="80045"/>
                </a:lnTo>
                <a:lnTo>
                  <a:pt x="1198120" y="80722"/>
                </a:lnTo>
                <a:lnTo>
                  <a:pt x="1149875" y="81187"/>
                </a:lnTo>
                <a:lnTo>
                  <a:pt x="1101665" y="81905"/>
                </a:lnTo>
                <a:lnTo>
                  <a:pt x="889174" y="85569"/>
                </a:lnTo>
                <a:lnTo>
                  <a:pt x="836051" y="86564"/>
                </a:lnTo>
                <a:lnTo>
                  <a:pt x="782928" y="87674"/>
                </a:lnTo>
                <a:lnTo>
                  <a:pt x="729805" y="88939"/>
                </a:lnTo>
                <a:lnTo>
                  <a:pt x="676683" y="90401"/>
                </a:lnTo>
                <a:lnTo>
                  <a:pt x="623560" y="92100"/>
                </a:lnTo>
                <a:lnTo>
                  <a:pt x="570437" y="94077"/>
                </a:lnTo>
                <a:lnTo>
                  <a:pt x="521315" y="97189"/>
                </a:lnTo>
                <a:lnTo>
                  <a:pt x="472278" y="102114"/>
                </a:lnTo>
                <a:lnTo>
                  <a:pt x="423290" y="108172"/>
                </a:lnTo>
                <a:lnTo>
                  <a:pt x="374314" y="114679"/>
                </a:lnTo>
                <a:lnTo>
                  <a:pt x="279680" y="126792"/>
                </a:lnTo>
                <a:lnTo>
                  <a:pt x="234120" y="132896"/>
                </a:lnTo>
                <a:lnTo>
                  <a:pt x="188584" y="139049"/>
                </a:lnTo>
                <a:lnTo>
                  <a:pt x="143024" y="145032"/>
                </a:lnTo>
                <a:lnTo>
                  <a:pt x="97391" y="150624"/>
                </a:lnTo>
                <a:lnTo>
                  <a:pt x="81039" y="151960"/>
                </a:lnTo>
                <a:lnTo>
                  <a:pt x="64664" y="152178"/>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514" name="Google Shape;514;p5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 </a:t>
            </a:r>
            <a:endParaRPr/>
          </a:p>
        </p:txBody>
      </p:sp>
      <p:sp>
        <p:nvSpPr>
          <p:cNvPr id="515" name="Google Shape;515;p54"/>
          <p:cNvSpPr txBox="1"/>
          <p:nvPr/>
        </p:nvSpPr>
        <p:spPr>
          <a:xfrm>
            <a:off x="1371600" y="564794"/>
            <a:ext cx="9753600" cy="536708"/>
          </a:xfrm>
          <a:prstGeom prst="rect">
            <a:avLst/>
          </a:prstGeom>
          <a:noFill/>
          <a:ln>
            <a:noFill/>
          </a:ln>
        </p:spPr>
        <p:txBody>
          <a:bodyPr anchorCtr="0" anchor="t" bIns="0" lIns="0" spcFirstLastPara="1" rIns="0" wrap="square" tIns="79575">
            <a:spAutoFit/>
          </a:bodyPr>
          <a:lstStyle/>
          <a:p>
            <a:pPr indent="0" lvl="0" marL="8467" marR="3387" rtl="0" algn="ctr">
              <a:lnSpc>
                <a:spcPct val="42484"/>
              </a:lnSpc>
              <a:spcBef>
                <a:spcPts val="0"/>
              </a:spcBef>
              <a:spcAft>
                <a:spcPts val="0"/>
              </a:spcAft>
              <a:buNone/>
            </a:pPr>
            <a:r>
              <a:rPr lang="en-US" sz="6400">
                <a:solidFill>
                  <a:srgbClr val="548135"/>
                </a:solidFill>
                <a:latin typeface="Corben"/>
                <a:ea typeface="Corben"/>
                <a:cs typeface="Corben"/>
                <a:sym typeface="Corben"/>
              </a:rPr>
              <a:t>REFERENCES</a:t>
            </a:r>
            <a:endParaRPr sz="6400">
              <a:solidFill>
                <a:srgbClr val="548135"/>
              </a:solidFill>
              <a:latin typeface="Corben"/>
              <a:ea typeface="Corben"/>
              <a:cs typeface="Corben"/>
              <a:sym typeface="Corben"/>
            </a:endParaRPr>
          </a:p>
        </p:txBody>
      </p:sp>
      <p:sp>
        <p:nvSpPr>
          <p:cNvPr id="516" name="Google Shape;516;p54"/>
          <p:cNvSpPr txBox="1"/>
          <p:nvPr/>
        </p:nvSpPr>
        <p:spPr>
          <a:xfrm>
            <a:off x="4778588" y="2593762"/>
            <a:ext cx="3368040" cy="630515"/>
          </a:xfrm>
          <a:prstGeom prst="rect">
            <a:avLst/>
          </a:prstGeom>
          <a:noFill/>
          <a:ln>
            <a:noFill/>
          </a:ln>
        </p:spPr>
        <p:txBody>
          <a:bodyPr anchorCtr="0" anchor="t" bIns="0" lIns="0" spcFirstLastPara="1" rIns="0" wrap="square" tIns="65600">
            <a:spAutoFit/>
          </a:bodyPr>
          <a:lstStyle/>
          <a:p>
            <a:pPr indent="0" lvl="0" marL="8467" marR="3387" rtl="0" algn="l">
              <a:lnSpc>
                <a:spcPct val="100000"/>
              </a:lnSpc>
              <a:spcBef>
                <a:spcPts val="0"/>
              </a:spcBef>
              <a:spcAft>
                <a:spcPts val="0"/>
              </a:spcAft>
              <a:buNone/>
            </a:pPr>
            <a:r>
              <a:rPr lang="en-US" sz="2167">
                <a:solidFill>
                  <a:schemeClr val="dk1"/>
                </a:solidFill>
                <a:latin typeface="Short Stack"/>
                <a:ea typeface="Short Stack"/>
                <a:cs typeface="Short Stack"/>
                <a:sym typeface="Short Stack"/>
              </a:rPr>
              <a:t>ETHNOGRAPHY AND THE CITY</a:t>
            </a:r>
            <a:endParaRPr sz="2167">
              <a:solidFill>
                <a:schemeClr val="dk1"/>
              </a:solidFill>
              <a:latin typeface="Short Stack"/>
              <a:ea typeface="Short Stack"/>
              <a:cs typeface="Short Stack"/>
              <a:sym typeface="Short Stack"/>
            </a:endParaRPr>
          </a:p>
        </p:txBody>
      </p:sp>
      <p:sp>
        <p:nvSpPr>
          <p:cNvPr id="517" name="Google Shape;517;p54"/>
          <p:cNvSpPr txBox="1"/>
          <p:nvPr/>
        </p:nvSpPr>
        <p:spPr>
          <a:xfrm>
            <a:off x="8450424" y="2452697"/>
            <a:ext cx="3368040" cy="912643"/>
          </a:xfrm>
          <a:prstGeom prst="rect">
            <a:avLst/>
          </a:prstGeom>
          <a:noFill/>
          <a:ln>
            <a:noFill/>
          </a:ln>
        </p:spPr>
        <p:txBody>
          <a:bodyPr anchorCtr="0" anchor="t" bIns="0" lIns="0" spcFirstLastPara="1" rIns="0" wrap="square" tIns="65600">
            <a:spAutoFit/>
          </a:bodyPr>
          <a:lstStyle/>
          <a:p>
            <a:pPr indent="0" lvl="0" marL="8467" marR="3387" rtl="0" algn="l">
              <a:lnSpc>
                <a:spcPct val="100000"/>
              </a:lnSpc>
              <a:spcBef>
                <a:spcPts val="0"/>
              </a:spcBef>
              <a:spcAft>
                <a:spcPts val="0"/>
              </a:spcAft>
              <a:buNone/>
            </a:pPr>
            <a:r>
              <a:rPr lang="en-US" sz="2167">
                <a:solidFill>
                  <a:schemeClr val="dk1"/>
                </a:solidFill>
                <a:latin typeface="Short Stack"/>
                <a:ea typeface="Short Stack"/>
                <a:cs typeface="Short Stack"/>
                <a:sym typeface="Short Stack"/>
              </a:rPr>
              <a:t>THE PALGRAVE HANDBOOK OF URBAN ETHNOGRAPHY</a:t>
            </a:r>
            <a:endParaRPr sz="2167">
              <a:solidFill>
                <a:schemeClr val="dk1"/>
              </a:solidFill>
              <a:latin typeface="Short Stack"/>
              <a:ea typeface="Short Stack"/>
              <a:cs typeface="Short Stack"/>
              <a:sym typeface="Short Stack"/>
            </a:endParaRPr>
          </a:p>
        </p:txBody>
      </p:sp>
      <p:pic>
        <p:nvPicPr>
          <p:cNvPr id="518" name="Google Shape;518;p54"/>
          <p:cNvPicPr preferRelativeResize="0"/>
          <p:nvPr/>
        </p:nvPicPr>
        <p:blipFill rotWithShape="1">
          <a:blip r:embed="rId3">
            <a:alphaModFix/>
          </a:blip>
          <a:srcRect b="0" l="0" r="0" t="0"/>
          <a:stretch/>
        </p:blipFill>
        <p:spPr>
          <a:xfrm>
            <a:off x="480445" y="5761933"/>
            <a:ext cx="1880908" cy="793677"/>
          </a:xfrm>
          <a:prstGeom prst="rect">
            <a:avLst/>
          </a:prstGeom>
          <a:noFill/>
          <a:ln>
            <a:noFill/>
          </a:ln>
        </p:spPr>
      </p:pic>
      <p:pic>
        <p:nvPicPr>
          <p:cNvPr id="519" name="Google Shape;519;p54"/>
          <p:cNvPicPr preferRelativeResize="0"/>
          <p:nvPr/>
        </p:nvPicPr>
        <p:blipFill rotWithShape="1">
          <a:blip r:embed="rId4">
            <a:alphaModFix/>
          </a:blip>
          <a:srcRect b="0" l="0" r="0" t="0"/>
          <a:stretch/>
        </p:blipFill>
        <p:spPr>
          <a:xfrm>
            <a:off x="5674659" y="5313909"/>
            <a:ext cx="1275605" cy="1178966"/>
          </a:xfrm>
          <a:prstGeom prst="rect">
            <a:avLst/>
          </a:prstGeom>
          <a:noFill/>
          <a:ln>
            <a:noFill/>
          </a:ln>
        </p:spPr>
      </p:pic>
      <p:pic>
        <p:nvPicPr>
          <p:cNvPr id="520" name="Google Shape;520;p54"/>
          <p:cNvPicPr preferRelativeResize="0"/>
          <p:nvPr/>
        </p:nvPicPr>
        <p:blipFill rotWithShape="1">
          <a:blip r:embed="rId5">
            <a:alphaModFix/>
          </a:blip>
          <a:srcRect b="0" l="0" r="0" t="0"/>
          <a:stretch/>
        </p:blipFill>
        <p:spPr>
          <a:xfrm>
            <a:off x="9292310" y="5637196"/>
            <a:ext cx="2387861" cy="665816"/>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sp>
        <p:nvSpPr>
          <p:cNvPr id="525" name="Google Shape;525;p55"/>
          <p:cNvSpPr txBox="1"/>
          <p:nvPr>
            <p:ph type="ctrTitle"/>
          </p:nvPr>
        </p:nvSpPr>
        <p:spPr>
          <a:xfrm>
            <a:off x="1220824" y="1347770"/>
            <a:ext cx="9488955" cy="1278688"/>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r>
              <a:rPr b="1" lang="en-US" sz="4400">
                <a:latin typeface="Calibri"/>
                <a:ea typeface="Calibri"/>
                <a:cs typeface="Calibri"/>
                <a:sym typeface="Calibri"/>
              </a:rPr>
              <a:t>Historical Data and Communication and Media Research </a:t>
            </a:r>
            <a:endParaRPr b="1" sz="4400">
              <a:latin typeface="Calibri"/>
              <a:ea typeface="Calibri"/>
              <a:cs typeface="Calibri"/>
              <a:sym typeface="Calibri"/>
            </a:endParaRPr>
          </a:p>
        </p:txBody>
      </p:sp>
      <p:sp>
        <p:nvSpPr>
          <p:cNvPr id="526" name="Google Shape;526;p5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lang="en-US"/>
              <a:t>Rotimi Olatunji  PhD, Lagos State University</a:t>
            </a:r>
            <a:endParaRPr/>
          </a:p>
          <a:p>
            <a:pPr indent="0" lvl="0" marL="0" rtl="0" algn="ctr">
              <a:lnSpc>
                <a:spcPct val="90000"/>
              </a:lnSpc>
              <a:spcBef>
                <a:spcPts val="1000"/>
              </a:spcBef>
              <a:spcAft>
                <a:spcPts val="0"/>
              </a:spcAft>
              <a:buClr>
                <a:schemeClr val="dk1"/>
              </a:buClr>
              <a:buSzPts val="2400"/>
              <a:buNone/>
            </a:pPr>
            <a:r>
              <a:rPr lang="en-US"/>
              <a:t>Victor Ayedun-Aluma  PhD , University of Jos</a:t>
            </a:r>
            <a:endParaRPr/>
          </a:p>
          <a:p>
            <a:pPr indent="0" lvl="0" marL="0" rtl="0" algn="ctr">
              <a:lnSpc>
                <a:spcPct val="90000"/>
              </a:lnSpc>
              <a:spcBef>
                <a:spcPts val="1000"/>
              </a:spcBef>
              <a:spcAft>
                <a:spcPts val="0"/>
              </a:spcAft>
              <a:buClr>
                <a:schemeClr val="dk1"/>
              </a:buClr>
              <a:buSzPts val="2400"/>
              <a:buNone/>
            </a:pPr>
            <a:r>
              <a:t/>
            </a:r>
            <a:endParaRPr/>
          </a:p>
        </p:txBody>
      </p:sp>
      <p:pic>
        <p:nvPicPr>
          <p:cNvPr id="527" name="Google Shape;527;p55"/>
          <p:cNvPicPr preferRelativeResize="0"/>
          <p:nvPr/>
        </p:nvPicPr>
        <p:blipFill rotWithShape="1">
          <a:blip r:embed="rId3">
            <a:alphaModFix/>
          </a:blip>
          <a:srcRect b="0" l="0" r="0" t="0"/>
          <a:stretch/>
        </p:blipFill>
        <p:spPr>
          <a:xfrm>
            <a:off x="486678" y="519953"/>
            <a:ext cx="2489603" cy="694185"/>
          </a:xfrm>
          <a:prstGeom prst="rect">
            <a:avLst/>
          </a:prstGeom>
          <a:noFill/>
          <a:ln>
            <a:noFill/>
          </a:ln>
        </p:spPr>
      </p:pic>
      <p:pic>
        <p:nvPicPr>
          <p:cNvPr id="528" name="Google Shape;528;p55"/>
          <p:cNvPicPr preferRelativeResize="0"/>
          <p:nvPr/>
        </p:nvPicPr>
        <p:blipFill rotWithShape="1">
          <a:blip r:embed="rId4">
            <a:alphaModFix/>
          </a:blip>
          <a:srcRect b="0" l="0" r="0" t="0"/>
          <a:stretch/>
        </p:blipFill>
        <p:spPr>
          <a:xfrm>
            <a:off x="10306515" y="372008"/>
            <a:ext cx="1234599" cy="1080274"/>
          </a:xfrm>
          <a:prstGeom prst="rect">
            <a:avLst/>
          </a:prstGeom>
          <a:noFill/>
          <a:ln>
            <a:noFill/>
          </a:ln>
        </p:spPr>
      </p:pic>
      <p:pic>
        <p:nvPicPr>
          <p:cNvPr id="529" name="Google Shape;529;p55"/>
          <p:cNvPicPr preferRelativeResize="0"/>
          <p:nvPr/>
        </p:nvPicPr>
        <p:blipFill rotWithShape="1">
          <a:blip r:embed="rId5">
            <a:alphaModFix/>
          </a:blip>
          <a:srcRect b="0" l="0" r="0" t="0"/>
          <a:stretch/>
        </p:blipFill>
        <p:spPr>
          <a:xfrm>
            <a:off x="10877726" y="5593576"/>
            <a:ext cx="663388" cy="892416"/>
          </a:xfrm>
          <a:prstGeom prst="rect">
            <a:avLst/>
          </a:prstGeom>
          <a:noFill/>
          <a:ln>
            <a:noFill/>
          </a:ln>
        </p:spPr>
      </p:pic>
      <p:pic>
        <p:nvPicPr>
          <p:cNvPr id="530" name="Google Shape;530;p55"/>
          <p:cNvPicPr preferRelativeResize="0"/>
          <p:nvPr/>
        </p:nvPicPr>
        <p:blipFill rotWithShape="1">
          <a:blip r:embed="rId6">
            <a:alphaModFix/>
          </a:blip>
          <a:srcRect b="0" l="0" r="0" t="0"/>
          <a:stretch/>
        </p:blipFill>
        <p:spPr>
          <a:xfrm>
            <a:off x="444878" y="5510230"/>
            <a:ext cx="816068" cy="941017"/>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sp>
        <p:nvSpPr>
          <p:cNvPr id="535" name="Google Shape;535;p56"/>
          <p:cNvSpPr txBox="1"/>
          <p:nvPr>
            <p:ph type="ctrTitle"/>
          </p:nvPr>
        </p:nvSpPr>
        <p:spPr>
          <a:xfrm>
            <a:off x="1220824" y="1347770"/>
            <a:ext cx="9488955" cy="1278688"/>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r>
              <a:rPr b="1" lang="en-US" sz="4400">
                <a:latin typeface="Calibri"/>
                <a:ea typeface="Calibri"/>
                <a:cs typeface="Calibri"/>
                <a:sym typeface="Calibri"/>
              </a:rPr>
              <a:t>Historical Data and Communication and Media Research : Part 1</a:t>
            </a:r>
            <a:endParaRPr b="1" sz="4400">
              <a:latin typeface="Calibri"/>
              <a:ea typeface="Calibri"/>
              <a:cs typeface="Calibri"/>
              <a:sym typeface="Calibri"/>
            </a:endParaRPr>
          </a:p>
        </p:txBody>
      </p:sp>
      <p:sp>
        <p:nvSpPr>
          <p:cNvPr id="536" name="Google Shape;536;p5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fontScale="92500" lnSpcReduction="10000"/>
          </a:bodyPr>
          <a:lstStyle/>
          <a:p>
            <a:pPr indent="0" lvl="0" marL="0" rtl="0" algn="ctr">
              <a:lnSpc>
                <a:spcPct val="90000"/>
              </a:lnSpc>
              <a:spcBef>
                <a:spcPts val="0"/>
              </a:spcBef>
              <a:spcAft>
                <a:spcPts val="0"/>
              </a:spcAft>
              <a:buClr>
                <a:schemeClr val="dk1"/>
              </a:buClr>
              <a:buSzPct val="100000"/>
              <a:buNone/>
            </a:pPr>
            <a:r>
              <a:rPr lang="en-US"/>
              <a:t>Rotimi Olatunji, PhD, arpa, MNIPR. MNAL</a:t>
            </a:r>
            <a:endParaRPr/>
          </a:p>
          <a:p>
            <a:pPr indent="0" lvl="0" marL="0" rtl="0" algn="ctr">
              <a:lnSpc>
                <a:spcPct val="90000"/>
              </a:lnSpc>
              <a:spcBef>
                <a:spcPts val="1000"/>
              </a:spcBef>
              <a:spcAft>
                <a:spcPts val="0"/>
              </a:spcAft>
              <a:buClr>
                <a:schemeClr val="dk1"/>
              </a:buClr>
              <a:buSzPct val="100000"/>
              <a:buNone/>
            </a:pPr>
            <a:r>
              <a:rPr lang="en-US"/>
              <a:t>Professor, Faculty of Communication &amp; Media Studies</a:t>
            </a:r>
            <a:endParaRPr/>
          </a:p>
          <a:p>
            <a:pPr indent="0" lvl="0" marL="0" rtl="0" algn="ctr">
              <a:lnSpc>
                <a:spcPct val="90000"/>
              </a:lnSpc>
              <a:spcBef>
                <a:spcPts val="1000"/>
              </a:spcBef>
              <a:spcAft>
                <a:spcPts val="0"/>
              </a:spcAft>
              <a:buClr>
                <a:schemeClr val="dk1"/>
              </a:buClr>
              <a:buSzPct val="100000"/>
              <a:buNone/>
            </a:pPr>
            <a:r>
              <a:rPr lang="en-US"/>
              <a:t>Lagos State University, Ojo</a:t>
            </a:r>
            <a:endParaRPr/>
          </a:p>
          <a:p>
            <a:pPr indent="0" lvl="0" marL="0" rtl="0" algn="ctr">
              <a:lnSpc>
                <a:spcPct val="90000"/>
              </a:lnSpc>
              <a:spcBef>
                <a:spcPts val="1000"/>
              </a:spcBef>
              <a:spcAft>
                <a:spcPts val="0"/>
              </a:spcAft>
              <a:buClr>
                <a:schemeClr val="dk1"/>
              </a:buClr>
              <a:buSzPct val="100000"/>
              <a:buNone/>
            </a:pPr>
            <a:r>
              <a:rPr lang="en-US"/>
              <a:t>Voice: +234 8034716840; E-mail: </a:t>
            </a:r>
            <a:r>
              <a:rPr lang="en-US" u="sng">
                <a:solidFill>
                  <a:schemeClr val="hlink"/>
                </a:solidFill>
                <a:hlinkClick r:id="rId3"/>
              </a:rPr>
              <a:t>rotimi.olatunji@lasu.edu.ng</a:t>
            </a:r>
            <a:endParaRPr/>
          </a:p>
          <a:p>
            <a:pPr indent="0" lvl="0" marL="0" rtl="0" algn="ctr">
              <a:lnSpc>
                <a:spcPct val="90000"/>
              </a:lnSpc>
              <a:spcBef>
                <a:spcPts val="1000"/>
              </a:spcBef>
              <a:spcAft>
                <a:spcPts val="0"/>
              </a:spcAft>
              <a:buClr>
                <a:schemeClr val="dk1"/>
              </a:buClr>
              <a:buSzPct val="100000"/>
              <a:buNone/>
            </a:pPr>
            <a:r>
              <a:t/>
            </a:r>
            <a:endParaRPr/>
          </a:p>
        </p:txBody>
      </p:sp>
      <p:pic>
        <p:nvPicPr>
          <p:cNvPr id="537" name="Google Shape;537;p56"/>
          <p:cNvPicPr preferRelativeResize="0"/>
          <p:nvPr/>
        </p:nvPicPr>
        <p:blipFill rotWithShape="1">
          <a:blip r:embed="rId4">
            <a:alphaModFix/>
          </a:blip>
          <a:srcRect b="0" l="0" r="0" t="0"/>
          <a:stretch/>
        </p:blipFill>
        <p:spPr>
          <a:xfrm>
            <a:off x="486678" y="519953"/>
            <a:ext cx="2489603" cy="694185"/>
          </a:xfrm>
          <a:prstGeom prst="rect">
            <a:avLst/>
          </a:prstGeom>
          <a:noFill/>
          <a:ln>
            <a:noFill/>
          </a:ln>
        </p:spPr>
      </p:pic>
      <p:pic>
        <p:nvPicPr>
          <p:cNvPr id="538" name="Google Shape;538;p56"/>
          <p:cNvPicPr preferRelativeResize="0"/>
          <p:nvPr/>
        </p:nvPicPr>
        <p:blipFill rotWithShape="1">
          <a:blip r:embed="rId5">
            <a:alphaModFix/>
          </a:blip>
          <a:srcRect b="0" l="0" r="0" t="0"/>
          <a:stretch/>
        </p:blipFill>
        <p:spPr>
          <a:xfrm>
            <a:off x="10306515" y="372008"/>
            <a:ext cx="1234599" cy="1080274"/>
          </a:xfrm>
          <a:prstGeom prst="rect">
            <a:avLst/>
          </a:prstGeom>
          <a:noFill/>
          <a:ln>
            <a:noFill/>
          </a:ln>
        </p:spPr>
      </p:pic>
      <p:pic>
        <p:nvPicPr>
          <p:cNvPr id="539" name="Google Shape;539;p56"/>
          <p:cNvPicPr preferRelativeResize="0"/>
          <p:nvPr/>
        </p:nvPicPr>
        <p:blipFill rotWithShape="1">
          <a:blip r:embed="rId6">
            <a:alphaModFix/>
          </a:blip>
          <a:srcRect b="0" l="0" r="0" t="0"/>
          <a:stretch/>
        </p:blipFill>
        <p:spPr>
          <a:xfrm>
            <a:off x="5965301" y="5510230"/>
            <a:ext cx="663388" cy="892416"/>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 name="Shape 543"/>
        <p:cNvGrpSpPr/>
        <p:nvPr/>
      </p:nvGrpSpPr>
      <p:grpSpPr>
        <a:xfrm>
          <a:off x="0" y="0"/>
          <a:ext cx="0" cy="0"/>
          <a:chOff x="0" y="0"/>
          <a:chExt cx="0" cy="0"/>
        </a:xfrm>
      </p:grpSpPr>
      <p:sp>
        <p:nvSpPr>
          <p:cNvPr id="544" name="Google Shape;544;p57"/>
          <p:cNvSpPr txBox="1"/>
          <p:nvPr>
            <p:ph type="title"/>
          </p:nvPr>
        </p:nvSpPr>
        <p:spPr>
          <a:xfrm>
            <a:off x="3272118" y="695231"/>
            <a:ext cx="4984376" cy="1022351"/>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a:latin typeface="Calibri"/>
                <a:ea typeface="Calibri"/>
                <a:cs typeface="Calibri"/>
                <a:sym typeface="Calibri"/>
              </a:rPr>
              <a:t>Objectives</a:t>
            </a:r>
            <a:endParaRPr b="1">
              <a:latin typeface="Calibri"/>
              <a:ea typeface="Calibri"/>
              <a:cs typeface="Calibri"/>
              <a:sym typeface="Calibri"/>
            </a:endParaRPr>
          </a:p>
        </p:txBody>
      </p:sp>
      <p:sp>
        <p:nvSpPr>
          <p:cNvPr id="545" name="Google Shape;545;p57"/>
          <p:cNvSpPr txBox="1"/>
          <p:nvPr>
            <p:ph idx="2" type="body"/>
          </p:nvPr>
        </p:nvSpPr>
        <p:spPr>
          <a:xfrm>
            <a:off x="1443318" y="1969475"/>
            <a:ext cx="4554257" cy="422018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400"/>
              <a:buChar char="•"/>
            </a:pPr>
            <a:r>
              <a:rPr lang="en-US" sz="2400"/>
              <a:t>Define the concept of Historical Research</a:t>
            </a:r>
            <a:endParaRPr/>
          </a:p>
          <a:p>
            <a:pPr indent="-228600" lvl="0" marL="228600" rtl="0" algn="l">
              <a:lnSpc>
                <a:spcPct val="90000"/>
              </a:lnSpc>
              <a:spcBef>
                <a:spcPts val="1000"/>
              </a:spcBef>
              <a:spcAft>
                <a:spcPts val="0"/>
              </a:spcAft>
              <a:buClr>
                <a:schemeClr val="dk1"/>
              </a:buClr>
              <a:buSzPts val="2400"/>
              <a:buChar char="•"/>
            </a:pPr>
            <a:r>
              <a:rPr lang="en-US" sz="2400"/>
              <a:t>Discuss the meaning and  purpose of historical research  </a:t>
            </a:r>
            <a:endParaRPr/>
          </a:p>
          <a:p>
            <a:pPr indent="-228600" lvl="0" marL="228600" rtl="0" algn="l">
              <a:lnSpc>
                <a:spcPct val="90000"/>
              </a:lnSpc>
              <a:spcBef>
                <a:spcPts val="1000"/>
              </a:spcBef>
              <a:spcAft>
                <a:spcPts val="0"/>
              </a:spcAft>
              <a:buClr>
                <a:schemeClr val="dk1"/>
              </a:buClr>
              <a:buSzPts val="2400"/>
              <a:buChar char="•"/>
            </a:pPr>
            <a:r>
              <a:rPr lang="en-US" sz="2400"/>
              <a:t> Identify steps in Historical Research</a:t>
            </a:r>
            <a:endParaRPr/>
          </a:p>
          <a:p>
            <a:pPr indent="-228600" lvl="0" marL="228600" rtl="0" algn="l">
              <a:lnSpc>
                <a:spcPct val="90000"/>
              </a:lnSpc>
              <a:spcBef>
                <a:spcPts val="1000"/>
              </a:spcBef>
              <a:spcAft>
                <a:spcPts val="0"/>
              </a:spcAft>
              <a:buClr>
                <a:schemeClr val="dk1"/>
              </a:buClr>
              <a:buSzPts val="2400"/>
              <a:buChar char="•"/>
            </a:pPr>
            <a:r>
              <a:rPr lang="en-US" sz="2400"/>
              <a:t> Identify Types and Sources of Historical Data</a:t>
            </a:r>
            <a:endParaRPr/>
          </a:p>
          <a:p>
            <a:pPr indent="-228600" lvl="0" marL="228600" rtl="0" algn="l">
              <a:lnSpc>
                <a:spcPct val="90000"/>
              </a:lnSpc>
              <a:spcBef>
                <a:spcPts val="1000"/>
              </a:spcBef>
              <a:spcAft>
                <a:spcPts val="0"/>
              </a:spcAft>
              <a:buClr>
                <a:schemeClr val="dk1"/>
              </a:buClr>
              <a:buSzPts val="2400"/>
              <a:buChar char="•"/>
            </a:pPr>
            <a:r>
              <a:rPr lang="en-US" sz="2400"/>
              <a:t>  Limitations of Historical Data</a:t>
            </a:r>
            <a:endParaRPr/>
          </a:p>
          <a:p>
            <a:pPr indent="-228600" lvl="0" marL="228600" rtl="0" algn="l">
              <a:lnSpc>
                <a:spcPct val="90000"/>
              </a:lnSpc>
              <a:spcBef>
                <a:spcPts val="1000"/>
              </a:spcBef>
              <a:spcAft>
                <a:spcPts val="0"/>
              </a:spcAft>
              <a:buClr>
                <a:schemeClr val="dk1"/>
              </a:buClr>
              <a:buSzPts val="2400"/>
              <a:buChar char="•"/>
            </a:pPr>
            <a:r>
              <a:rPr lang="en-US" sz="2400"/>
              <a:t>Recommendations </a:t>
            </a:r>
            <a:endParaRPr sz="2400"/>
          </a:p>
        </p:txBody>
      </p:sp>
      <p:sp>
        <p:nvSpPr>
          <p:cNvPr id="546" name="Google Shape;546;p57"/>
          <p:cNvSpPr txBox="1"/>
          <p:nvPr>
            <p:ph idx="3" type="body"/>
          </p:nvPr>
        </p:nvSpPr>
        <p:spPr>
          <a:xfrm>
            <a:off x="7506629" y="1969475"/>
            <a:ext cx="3999001" cy="294223"/>
          </a:xfrm>
          <a:prstGeom prst="rect">
            <a:avLst/>
          </a:prstGeom>
          <a:noFill/>
          <a:ln>
            <a:noFill/>
          </a:ln>
        </p:spPr>
        <p:txBody>
          <a:bodyPr anchorCtr="0" anchor="b" bIns="45700" lIns="91425" spcFirstLastPara="1" rIns="91425" wrap="square" tIns="45700">
            <a:normAutofit fontScale="70000" lnSpcReduction="20000"/>
          </a:bodyPr>
          <a:lstStyle/>
          <a:p>
            <a:pPr indent="0" lvl="0" marL="0" rtl="0" algn="l">
              <a:lnSpc>
                <a:spcPct val="90000"/>
              </a:lnSpc>
              <a:spcBef>
                <a:spcPts val="0"/>
              </a:spcBef>
              <a:spcAft>
                <a:spcPts val="0"/>
              </a:spcAft>
              <a:buClr>
                <a:schemeClr val="dk1"/>
              </a:buClr>
              <a:buSzPct val="100000"/>
              <a:buNone/>
            </a:pPr>
            <a:r>
              <a:rPr lang="en-US"/>
              <a:t>Historical Research</a:t>
            </a:r>
            <a:endParaRPr/>
          </a:p>
        </p:txBody>
      </p:sp>
      <p:pic>
        <p:nvPicPr>
          <p:cNvPr id="547" name="Google Shape;547;p57"/>
          <p:cNvPicPr preferRelativeResize="0"/>
          <p:nvPr>
            <p:ph idx="4" type="body"/>
          </p:nvPr>
        </p:nvPicPr>
        <p:blipFill rotWithShape="1">
          <a:blip r:embed="rId3">
            <a:alphaModFix/>
          </a:blip>
          <a:srcRect b="0" l="0" r="0" t="0"/>
          <a:stretch/>
        </p:blipFill>
        <p:spPr>
          <a:xfrm>
            <a:off x="7750098" y="2548965"/>
            <a:ext cx="3445726" cy="2781318"/>
          </a:xfrm>
          <a:prstGeom prst="rect">
            <a:avLst/>
          </a:prstGeom>
          <a:noFill/>
          <a:ln>
            <a:noFill/>
          </a:ln>
        </p:spPr>
      </p:pic>
      <p:pic>
        <p:nvPicPr>
          <p:cNvPr id="548" name="Google Shape;548;p57"/>
          <p:cNvPicPr preferRelativeResize="0"/>
          <p:nvPr/>
        </p:nvPicPr>
        <p:blipFill rotWithShape="1">
          <a:blip r:embed="rId4">
            <a:alphaModFix/>
          </a:blip>
          <a:srcRect b="0" l="0" r="0" t="0"/>
          <a:stretch/>
        </p:blipFill>
        <p:spPr>
          <a:xfrm>
            <a:off x="6041305" y="5743455"/>
            <a:ext cx="663388" cy="892416"/>
          </a:xfrm>
          <a:prstGeom prst="rect">
            <a:avLst/>
          </a:prstGeom>
          <a:noFill/>
          <a:ln>
            <a:noFill/>
          </a:ln>
        </p:spPr>
      </p:pic>
      <p:pic>
        <p:nvPicPr>
          <p:cNvPr id="549" name="Google Shape;549;p57"/>
          <p:cNvPicPr preferRelativeResize="0"/>
          <p:nvPr/>
        </p:nvPicPr>
        <p:blipFill rotWithShape="1">
          <a:blip r:embed="rId5">
            <a:alphaModFix/>
          </a:blip>
          <a:srcRect b="0" l="0" r="0" t="0"/>
          <a:stretch/>
        </p:blipFill>
        <p:spPr>
          <a:xfrm>
            <a:off x="486678" y="519953"/>
            <a:ext cx="2489603" cy="694185"/>
          </a:xfrm>
          <a:prstGeom prst="rect">
            <a:avLst/>
          </a:prstGeom>
          <a:noFill/>
          <a:ln>
            <a:noFill/>
          </a:ln>
        </p:spPr>
      </p:pic>
      <p:pic>
        <p:nvPicPr>
          <p:cNvPr id="550" name="Google Shape;550;p57"/>
          <p:cNvPicPr preferRelativeResize="0"/>
          <p:nvPr/>
        </p:nvPicPr>
        <p:blipFill rotWithShape="1">
          <a:blip r:embed="rId6">
            <a:alphaModFix/>
          </a:blip>
          <a:srcRect b="0" l="0" r="0" t="0"/>
          <a:stretch/>
        </p:blipFill>
        <p:spPr>
          <a:xfrm>
            <a:off x="10306515" y="372008"/>
            <a:ext cx="1234599" cy="1080274"/>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 name="Shape 554"/>
        <p:cNvGrpSpPr/>
        <p:nvPr/>
      </p:nvGrpSpPr>
      <p:grpSpPr>
        <a:xfrm>
          <a:off x="0" y="0"/>
          <a:ext cx="0" cy="0"/>
          <a:chOff x="0" y="0"/>
          <a:chExt cx="0" cy="0"/>
        </a:xfrm>
      </p:grpSpPr>
      <p:sp>
        <p:nvSpPr>
          <p:cNvPr id="555" name="Google Shape;555;p5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  </a:t>
            </a:r>
            <a:r>
              <a:rPr b="1" lang="en-US">
                <a:latin typeface="Calibri"/>
                <a:ea typeface="Calibri"/>
                <a:cs typeface="Calibri"/>
                <a:sym typeface="Calibri"/>
              </a:rPr>
              <a:t>Historical Research </a:t>
            </a:r>
            <a:endParaRPr b="1">
              <a:latin typeface="Calibri"/>
              <a:ea typeface="Calibri"/>
              <a:cs typeface="Calibri"/>
              <a:sym typeface="Calibri"/>
            </a:endParaRPr>
          </a:p>
        </p:txBody>
      </p:sp>
      <p:sp>
        <p:nvSpPr>
          <p:cNvPr id="556" name="Google Shape;556;p5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1600"/>
              <a:buChar char="•"/>
            </a:pPr>
            <a:r>
              <a:rPr lang="en-US" sz="1600"/>
              <a:t>History is an integral part of humanity. It is not just about events based on past experiences. It is the records of past experiences that are </a:t>
            </a:r>
            <a:r>
              <a:rPr b="1" lang="en-US" sz="1600"/>
              <a:t>reconstructed</a:t>
            </a:r>
            <a:endParaRPr/>
          </a:p>
          <a:p>
            <a:pPr indent="-228600" lvl="0" marL="228600" rtl="0" algn="l">
              <a:lnSpc>
                <a:spcPct val="90000"/>
              </a:lnSpc>
              <a:spcBef>
                <a:spcPts val="1000"/>
              </a:spcBef>
              <a:spcAft>
                <a:spcPts val="0"/>
              </a:spcAft>
              <a:buClr>
                <a:schemeClr val="dk1"/>
              </a:buClr>
              <a:buSzPts val="1600"/>
              <a:buChar char="•"/>
            </a:pPr>
            <a:r>
              <a:rPr lang="en-US" sz="1600"/>
              <a:t>Aborisade (1997, p. 2) defines research as “a systematic thinking strategy which involves a planned and formalized collection, analysis and interpretation of data for problem solving”.  </a:t>
            </a:r>
            <a:endParaRPr/>
          </a:p>
          <a:p>
            <a:pPr indent="-228600" lvl="0" marL="228600" rtl="0" algn="l">
              <a:lnSpc>
                <a:spcPct val="90000"/>
              </a:lnSpc>
              <a:spcBef>
                <a:spcPts val="1000"/>
              </a:spcBef>
              <a:spcAft>
                <a:spcPts val="0"/>
              </a:spcAft>
              <a:buClr>
                <a:schemeClr val="dk1"/>
              </a:buClr>
              <a:buSzPts val="1600"/>
              <a:buChar char="•"/>
            </a:pPr>
            <a:r>
              <a:rPr lang="en-US" sz="1600"/>
              <a:t>Historical research refers to the systematic collection and objective evaluation of data relating to past occurrences so as to gain understanding concerning causes, effects, or trends of these events that may help to explain present events, solve present problems,  anticipate or prevent future occurrences.  (Elina, et al 2009)</a:t>
            </a:r>
            <a:endParaRPr/>
          </a:p>
          <a:p>
            <a:pPr indent="-228600" lvl="0" marL="228600" rtl="0" algn="l">
              <a:lnSpc>
                <a:spcPct val="90000"/>
              </a:lnSpc>
              <a:spcBef>
                <a:spcPts val="1000"/>
              </a:spcBef>
              <a:spcAft>
                <a:spcPts val="0"/>
              </a:spcAft>
              <a:buClr>
                <a:schemeClr val="dk1"/>
              </a:buClr>
              <a:buSzPts val="1600"/>
              <a:buChar char="•"/>
            </a:pPr>
            <a:r>
              <a:rPr lang="en-US" sz="1600"/>
              <a:t>Historical research is  also called historiography or historical analysis, which refers to a method of discovering from records and accounts what happened in the past. </a:t>
            </a:r>
            <a:endParaRPr/>
          </a:p>
          <a:p>
            <a:pPr indent="-139700" lvl="0" marL="228600" rtl="0" algn="l">
              <a:lnSpc>
                <a:spcPct val="90000"/>
              </a:lnSpc>
              <a:spcBef>
                <a:spcPts val="1000"/>
              </a:spcBef>
              <a:spcAft>
                <a:spcPts val="0"/>
              </a:spcAft>
              <a:buClr>
                <a:schemeClr val="dk1"/>
              </a:buClr>
              <a:buSzPts val="1400"/>
              <a:buNone/>
            </a:pPr>
            <a:r>
              <a:t/>
            </a:r>
            <a:endParaRPr sz="1400"/>
          </a:p>
          <a:p>
            <a:pPr indent="-139700" lvl="0" marL="228600" rtl="0" algn="l">
              <a:lnSpc>
                <a:spcPct val="90000"/>
              </a:lnSpc>
              <a:spcBef>
                <a:spcPts val="1000"/>
              </a:spcBef>
              <a:spcAft>
                <a:spcPts val="0"/>
              </a:spcAft>
              <a:buClr>
                <a:schemeClr val="dk1"/>
              </a:buClr>
              <a:buSzPts val="1400"/>
              <a:buNone/>
            </a:pPr>
            <a:r>
              <a:t/>
            </a:r>
            <a:endParaRPr sz="1400"/>
          </a:p>
        </p:txBody>
      </p:sp>
      <p:pic>
        <p:nvPicPr>
          <p:cNvPr id="557" name="Google Shape;557;p58"/>
          <p:cNvPicPr preferRelativeResize="0"/>
          <p:nvPr/>
        </p:nvPicPr>
        <p:blipFill rotWithShape="1">
          <a:blip r:embed="rId3">
            <a:alphaModFix/>
          </a:blip>
          <a:srcRect b="0" l="0" r="0" t="0"/>
          <a:stretch/>
        </p:blipFill>
        <p:spPr>
          <a:xfrm>
            <a:off x="10306515" y="372008"/>
            <a:ext cx="1234599" cy="1080274"/>
          </a:xfrm>
          <a:prstGeom prst="rect">
            <a:avLst/>
          </a:prstGeom>
          <a:noFill/>
          <a:ln>
            <a:noFill/>
          </a:ln>
        </p:spPr>
      </p:pic>
      <p:pic>
        <p:nvPicPr>
          <p:cNvPr id="558" name="Google Shape;558;p58"/>
          <p:cNvPicPr preferRelativeResize="0"/>
          <p:nvPr/>
        </p:nvPicPr>
        <p:blipFill rotWithShape="1">
          <a:blip r:embed="rId4">
            <a:alphaModFix/>
          </a:blip>
          <a:srcRect b="0" l="0" r="0" t="0"/>
          <a:stretch/>
        </p:blipFill>
        <p:spPr>
          <a:xfrm>
            <a:off x="486678" y="519953"/>
            <a:ext cx="2489603" cy="694185"/>
          </a:xfrm>
          <a:prstGeom prst="rect">
            <a:avLst/>
          </a:prstGeom>
          <a:noFill/>
          <a:ln>
            <a:noFill/>
          </a:ln>
        </p:spPr>
      </p:pic>
      <p:pic>
        <p:nvPicPr>
          <p:cNvPr id="559" name="Google Shape;559;p58"/>
          <p:cNvPicPr preferRelativeResize="0"/>
          <p:nvPr/>
        </p:nvPicPr>
        <p:blipFill rotWithShape="1">
          <a:blip r:embed="rId5">
            <a:alphaModFix/>
          </a:blip>
          <a:srcRect b="0" l="0" r="0" t="0"/>
          <a:stretch/>
        </p:blipFill>
        <p:spPr>
          <a:xfrm>
            <a:off x="6096000" y="5676686"/>
            <a:ext cx="663388" cy="892416"/>
          </a:xfrm>
          <a:prstGeom prst="rect">
            <a:avLst/>
          </a:prstGeom>
          <a:noFill/>
          <a:ln>
            <a:noFill/>
          </a:ln>
        </p:spPr>
      </p:pic>
      <p:pic>
        <p:nvPicPr>
          <p:cNvPr id="560" name="Google Shape;560;p58"/>
          <p:cNvPicPr preferRelativeResize="0"/>
          <p:nvPr>
            <p:ph idx="2" type="body"/>
          </p:nvPr>
        </p:nvPicPr>
        <p:blipFill rotWithShape="1">
          <a:blip r:embed="rId6">
            <a:alphaModFix/>
          </a:blip>
          <a:srcRect b="0" l="0" r="0" t="0"/>
          <a:stretch/>
        </p:blipFill>
        <p:spPr>
          <a:xfrm>
            <a:off x="6599104" y="2005069"/>
            <a:ext cx="4549966" cy="3525397"/>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4" name="Shape 564"/>
        <p:cNvGrpSpPr/>
        <p:nvPr/>
      </p:nvGrpSpPr>
      <p:grpSpPr>
        <a:xfrm>
          <a:off x="0" y="0"/>
          <a:ext cx="0" cy="0"/>
          <a:chOff x="0" y="0"/>
          <a:chExt cx="0" cy="0"/>
        </a:xfrm>
      </p:grpSpPr>
      <p:sp>
        <p:nvSpPr>
          <p:cNvPr id="565" name="Google Shape;565;p59"/>
          <p:cNvSpPr txBox="1"/>
          <p:nvPr>
            <p:ph type="title"/>
          </p:nvPr>
        </p:nvSpPr>
        <p:spPr>
          <a:xfrm>
            <a:off x="2716305" y="833718"/>
            <a:ext cx="6006353" cy="466164"/>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en-US"/>
            </a:br>
            <a:r>
              <a:rPr b="1" lang="en-US">
                <a:latin typeface="Calibri"/>
                <a:ea typeface="Calibri"/>
                <a:cs typeface="Calibri"/>
                <a:sym typeface="Calibri"/>
              </a:rPr>
              <a:t>Purpose of Historical Research</a:t>
            </a:r>
            <a:endParaRPr b="1">
              <a:latin typeface="Calibri"/>
              <a:ea typeface="Calibri"/>
              <a:cs typeface="Calibri"/>
              <a:sym typeface="Calibri"/>
            </a:endParaRPr>
          </a:p>
        </p:txBody>
      </p:sp>
      <p:sp>
        <p:nvSpPr>
          <p:cNvPr id="566" name="Google Shape;566;p59"/>
          <p:cNvSpPr txBox="1"/>
          <p:nvPr>
            <p:ph idx="1" type="body"/>
          </p:nvPr>
        </p:nvSpPr>
        <p:spPr>
          <a:xfrm>
            <a:off x="1595718" y="1825625"/>
            <a:ext cx="5118847" cy="3422645"/>
          </a:xfrm>
          <a:prstGeom prst="rect">
            <a:avLst/>
          </a:prstGeom>
          <a:noFill/>
          <a:ln>
            <a:noFill/>
          </a:ln>
        </p:spPr>
        <p:txBody>
          <a:bodyPr anchorCtr="0" anchor="t" bIns="45700" lIns="91425" spcFirstLastPara="1" rIns="91425" wrap="square" tIns="45700">
            <a:noAutofit/>
          </a:bodyPr>
          <a:lstStyle/>
          <a:p>
            <a:pPr indent="-127000" lvl="0" marL="228600" rtl="0" algn="l">
              <a:lnSpc>
                <a:spcPct val="90000"/>
              </a:lnSpc>
              <a:spcBef>
                <a:spcPts val="0"/>
              </a:spcBef>
              <a:spcAft>
                <a:spcPts val="0"/>
              </a:spcAft>
              <a:buClr>
                <a:schemeClr val="dk1"/>
              </a:buClr>
              <a:buSzPts val="1600"/>
              <a:buNone/>
            </a:pPr>
            <a:r>
              <a:t/>
            </a:r>
            <a:endParaRPr sz="1600"/>
          </a:p>
          <a:p>
            <a:pPr indent="-228600" lvl="0" marL="228600" rtl="0" algn="l">
              <a:lnSpc>
                <a:spcPct val="90000"/>
              </a:lnSpc>
              <a:spcBef>
                <a:spcPts val="1000"/>
              </a:spcBef>
              <a:spcAft>
                <a:spcPts val="0"/>
              </a:spcAft>
              <a:buClr>
                <a:schemeClr val="dk1"/>
              </a:buClr>
              <a:buSzPts val="1600"/>
              <a:buChar char="•"/>
            </a:pPr>
            <a:r>
              <a:rPr lang="en-US" sz="1600"/>
              <a:t>To uncover previous events that occurred in the past that are not known to a current generation or group of people. </a:t>
            </a:r>
            <a:endParaRPr/>
          </a:p>
          <a:p>
            <a:pPr indent="-228600" lvl="0" marL="228600" rtl="0" algn="l">
              <a:lnSpc>
                <a:spcPct val="90000"/>
              </a:lnSpc>
              <a:spcBef>
                <a:spcPts val="1000"/>
              </a:spcBef>
              <a:spcAft>
                <a:spcPts val="0"/>
              </a:spcAft>
              <a:buClr>
                <a:schemeClr val="dk1"/>
              </a:buClr>
              <a:buSzPts val="1600"/>
              <a:buChar char="•"/>
            </a:pPr>
            <a:r>
              <a:rPr lang="en-US" sz="1600"/>
              <a:t>Reconstructing the past systematically and objectively  so as to arrive at defensible conclusions</a:t>
            </a:r>
            <a:endParaRPr/>
          </a:p>
          <a:p>
            <a:pPr indent="-228600" lvl="0" marL="228600" rtl="0" algn="l">
              <a:lnSpc>
                <a:spcPct val="90000"/>
              </a:lnSpc>
              <a:spcBef>
                <a:spcPts val="1000"/>
              </a:spcBef>
              <a:spcAft>
                <a:spcPts val="0"/>
              </a:spcAft>
              <a:buClr>
                <a:schemeClr val="dk1"/>
              </a:buClr>
              <a:buSzPts val="1600"/>
              <a:buChar char="•"/>
            </a:pPr>
            <a:r>
              <a:rPr lang="en-US" sz="1600"/>
              <a:t>To understand the significance of events shaping an organisation, people or society</a:t>
            </a:r>
            <a:endParaRPr/>
          </a:p>
          <a:p>
            <a:pPr indent="-228600" lvl="0" marL="228600" rtl="0" algn="l">
              <a:lnSpc>
                <a:spcPct val="90000"/>
              </a:lnSpc>
              <a:spcBef>
                <a:spcPts val="1000"/>
              </a:spcBef>
              <a:spcAft>
                <a:spcPts val="0"/>
              </a:spcAft>
              <a:buClr>
                <a:schemeClr val="dk1"/>
              </a:buClr>
              <a:buSzPts val="1600"/>
              <a:buChar char="•"/>
            </a:pPr>
            <a:r>
              <a:rPr lang="en-US" sz="1600"/>
              <a:t>To study cause and effect relationships- immediate,  causative,  remote,  precipitating, etc.  </a:t>
            </a:r>
            <a:endParaRPr/>
          </a:p>
          <a:p>
            <a:pPr indent="-228600" lvl="0" marL="228600" rtl="0" algn="l">
              <a:lnSpc>
                <a:spcPct val="90000"/>
              </a:lnSpc>
              <a:spcBef>
                <a:spcPts val="1000"/>
              </a:spcBef>
              <a:spcAft>
                <a:spcPts val="0"/>
              </a:spcAft>
              <a:buClr>
                <a:schemeClr val="dk1"/>
              </a:buClr>
              <a:buSzPts val="1600"/>
              <a:buChar char="•"/>
            </a:pPr>
            <a:r>
              <a:rPr lang="en-US" sz="1600"/>
              <a:t>To study relationships between past and present events so as to gain better understanding about present events. </a:t>
            </a:r>
            <a:endParaRPr/>
          </a:p>
          <a:p>
            <a:pPr indent="-228600" lvl="0" marL="228600" rtl="0" algn="l">
              <a:lnSpc>
                <a:spcPct val="90000"/>
              </a:lnSpc>
              <a:spcBef>
                <a:spcPts val="1000"/>
              </a:spcBef>
              <a:spcAft>
                <a:spcPts val="0"/>
              </a:spcAft>
              <a:buClr>
                <a:schemeClr val="dk1"/>
              </a:buClr>
              <a:buSzPts val="1600"/>
              <a:buChar char="•"/>
            </a:pPr>
            <a:r>
              <a:rPr lang="en-US" sz="1600"/>
              <a:t>To gain understanding about contexts of events</a:t>
            </a:r>
            <a:endParaRPr/>
          </a:p>
          <a:p>
            <a:pPr indent="-228600" lvl="0" marL="228600" rtl="0" algn="l">
              <a:lnSpc>
                <a:spcPct val="90000"/>
              </a:lnSpc>
              <a:spcBef>
                <a:spcPts val="1000"/>
              </a:spcBef>
              <a:spcAft>
                <a:spcPts val="0"/>
              </a:spcAft>
              <a:buClr>
                <a:schemeClr val="dk1"/>
              </a:buClr>
              <a:buSzPts val="1600"/>
              <a:buChar char="•"/>
            </a:pPr>
            <a:r>
              <a:rPr lang="en-US" sz="1600"/>
              <a:t>To record and evaluate the accomplishments of individuals, institutions, societies and nations </a:t>
            </a:r>
            <a:endParaRPr sz="1600"/>
          </a:p>
        </p:txBody>
      </p:sp>
      <p:pic>
        <p:nvPicPr>
          <p:cNvPr id="567" name="Google Shape;567;p59"/>
          <p:cNvPicPr preferRelativeResize="0"/>
          <p:nvPr>
            <p:ph idx="2" type="body"/>
          </p:nvPr>
        </p:nvPicPr>
        <p:blipFill rotWithShape="1">
          <a:blip r:embed="rId3">
            <a:alphaModFix/>
          </a:blip>
          <a:srcRect b="0" l="0" r="0" t="0"/>
          <a:stretch/>
        </p:blipFill>
        <p:spPr>
          <a:xfrm>
            <a:off x="7227065" y="1961002"/>
            <a:ext cx="3899971" cy="3580482"/>
          </a:xfrm>
          <a:prstGeom prst="rect">
            <a:avLst/>
          </a:prstGeom>
          <a:noFill/>
          <a:ln>
            <a:noFill/>
          </a:ln>
        </p:spPr>
      </p:pic>
      <p:pic>
        <p:nvPicPr>
          <p:cNvPr id="568" name="Google Shape;568;p59"/>
          <p:cNvPicPr preferRelativeResize="0"/>
          <p:nvPr/>
        </p:nvPicPr>
        <p:blipFill rotWithShape="1">
          <a:blip r:embed="rId4">
            <a:alphaModFix/>
          </a:blip>
          <a:srcRect b="0" l="0" r="0" t="0"/>
          <a:stretch/>
        </p:blipFill>
        <p:spPr>
          <a:xfrm>
            <a:off x="6714565" y="5826659"/>
            <a:ext cx="663388" cy="892416"/>
          </a:xfrm>
          <a:prstGeom prst="rect">
            <a:avLst/>
          </a:prstGeom>
          <a:noFill/>
          <a:ln>
            <a:noFill/>
          </a:ln>
        </p:spPr>
      </p:pic>
      <p:pic>
        <p:nvPicPr>
          <p:cNvPr id="569" name="Google Shape;569;p59"/>
          <p:cNvPicPr preferRelativeResize="0"/>
          <p:nvPr/>
        </p:nvPicPr>
        <p:blipFill rotWithShape="1">
          <a:blip r:embed="rId5">
            <a:alphaModFix/>
          </a:blip>
          <a:srcRect b="0" l="0" r="0" t="0"/>
          <a:stretch/>
        </p:blipFill>
        <p:spPr>
          <a:xfrm>
            <a:off x="486678" y="519953"/>
            <a:ext cx="2489603" cy="694185"/>
          </a:xfrm>
          <a:prstGeom prst="rect">
            <a:avLst/>
          </a:prstGeom>
          <a:noFill/>
          <a:ln>
            <a:noFill/>
          </a:ln>
        </p:spPr>
      </p:pic>
      <p:pic>
        <p:nvPicPr>
          <p:cNvPr id="570" name="Google Shape;570;p59"/>
          <p:cNvPicPr preferRelativeResize="0"/>
          <p:nvPr/>
        </p:nvPicPr>
        <p:blipFill rotWithShape="1">
          <a:blip r:embed="rId6">
            <a:alphaModFix/>
          </a:blip>
          <a:srcRect b="0" l="0" r="0" t="0"/>
          <a:stretch/>
        </p:blipFill>
        <p:spPr>
          <a:xfrm>
            <a:off x="10306515" y="372008"/>
            <a:ext cx="1234599" cy="1080274"/>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 name="Shape 574"/>
        <p:cNvGrpSpPr/>
        <p:nvPr/>
      </p:nvGrpSpPr>
      <p:grpSpPr>
        <a:xfrm>
          <a:off x="0" y="0"/>
          <a:ext cx="0" cy="0"/>
          <a:chOff x="0" y="0"/>
          <a:chExt cx="0" cy="0"/>
        </a:xfrm>
      </p:grpSpPr>
      <p:sp>
        <p:nvSpPr>
          <p:cNvPr id="575" name="Google Shape;575;p60"/>
          <p:cNvSpPr txBox="1"/>
          <p:nvPr>
            <p:ph type="title"/>
          </p:nvPr>
        </p:nvSpPr>
        <p:spPr>
          <a:xfrm>
            <a:off x="2958353" y="365126"/>
            <a:ext cx="6400800" cy="1221628"/>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en-US" sz="3600"/>
            </a:br>
            <a:r>
              <a:rPr b="1" lang="en-US" sz="3600">
                <a:latin typeface="Calibri"/>
                <a:ea typeface="Calibri"/>
                <a:cs typeface="Calibri"/>
                <a:sym typeface="Calibri"/>
              </a:rPr>
              <a:t>Typical historical research themes in  Communication &amp; Media  </a:t>
            </a:r>
            <a:endParaRPr b="1" sz="3600">
              <a:latin typeface="Calibri"/>
              <a:ea typeface="Calibri"/>
              <a:cs typeface="Calibri"/>
              <a:sym typeface="Calibri"/>
            </a:endParaRPr>
          </a:p>
        </p:txBody>
      </p:sp>
      <p:sp>
        <p:nvSpPr>
          <p:cNvPr id="576" name="Google Shape;576;p60"/>
          <p:cNvSpPr txBox="1"/>
          <p:nvPr>
            <p:ph idx="1" type="body"/>
          </p:nvPr>
        </p:nvSpPr>
        <p:spPr>
          <a:xfrm>
            <a:off x="1290918" y="1681163"/>
            <a:ext cx="4706657" cy="69418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US"/>
              <a:t>Typical research areas </a:t>
            </a:r>
            <a:endParaRPr/>
          </a:p>
        </p:txBody>
      </p:sp>
      <p:sp>
        <p:nvSpPr>
          <p:cNvPr id="577" name="Google Shape;577;p60"/>
          <p:cNvSpPr txBox="1"/>
          <p:nvPr>
            <p:ph idx="2" type="body"/>
          </p:nvPr>
        </p:nvSpPr>
        <p:spPr>
          <a:xfrm>
            <a:off x="645459" y="2505075"/>
            <a:ext cx="6194611" cy="3456454"/>
          </a:xfrm>
          <a:prstGeom prst="rect">
            <a:avLst/>
          </a:prstGeom>
          <a:noFill/>
          <a:ln>
            <a:noFill/>
          </a:ln>
        </p:spPr>
        <p:txBody>
          <a:bodyPr anchorCtr="0" anchor="t" bIns="45700" lIns="91425" spcFirstLastPara="1" rIns="91425" wrap="square" tIns="45700">
            <a:normAutofit fontScale="47500" lnSpcReduction="20000"/>
          </a:bodyPr>
          <a:lstStyle/>
          <a:p>
            <a:pPr indent="-228600" lvl="0" marL="228600" rtl="0" algn="l">
              <a:lnSpc>
                <a:spcPct val="90000"/>
              </a:lnSpc>
              <a:spcBef>
                <a:spcPts val="0"/>
              </a:spcBef>
              <a:spcAft>
                <a:spcPts val="0"/>
              </a:spcAft>
              <a:buClr>
                <a:schemeClr val="dk1"/>
              </a:buClr>
              <a:buSzPct val="100000"/>
              <a:buChar char="•"/>
            </a:pPr>
            <a:r>
              <a:rPr lang="en-US"/>
              <a:t>History of media institutions- e.g. History of Daily Times of Nigeria</a:t>
            </a:r>
            <a:endParaRPr/>
          </a:p>
          <a:p>
            <a:pPr indent="-228600" lvl="0" marL="228600" rtl="0" algn="l">
              <a:lnSpc>
                <a:spcPct val="90000"/>
              </a:lnSpc>
              <a:spcBef>
                <a:spcPts val="1000"/>
              </a:spcBef>
              <a:spcAft>
                <a:spcPts val="0"/>
              </a:spcAft>
              <a:buClr>
                <a:schemeClr val="dk1"/>
              </a:buClr>
              <a:buSzPct val="100000"/>
              <a:buChar char="•"/>
            </a:pPr>
            <a:r>
              <a:rPr lang="en-US"/>
              <a:t>Historical development of communication and media disciplines -  Journalism, Advertising, broadcasting, Public Relations, Telecommunications) in Nigeria, etc. </a:t>
            </a:r>
            <a:endParaRPr/>
          </a:p>
          <a:p>
            <a:pPr indent="-228600" lvl="0" marL="228600" rtl="0" algn="l">
              <a:lnSpc>
                <a:spcPct val="90000"/>
              </a:lnSpc>
              <a:spcBef>
                <a:spcPts val="1000"/>
              </a:spcBef>
              <a:spcAft>
                <a:spcPts val="0"/>
              </a:spcAft>
              <a:buClr>
                <a:schemeClr val="dk1"/>
              </a:buClr>
              <a:buSzPct val="100000"/>
              <a:buChar char="•"/>
            </a:pPr>
            <a:r>
              <a:rPr lang="en-US"/>
              <a:t>Biographies of Media personalities- Unexpected Turns- Prof Idowu Sobowale</a:t>
            </a:r>
            <a:endParaRPr/>
          </a:p>
          <a:p>
            <a:pPr indent="-228600" lvl="0" marL="228600" rtl="0" algn="l">
              <a:lnSpc>
                <a:spcPct val="90000"/>
              </a:lnSpc>
              <a:spcBef>
                <a:spcPts val="1000"/>
              </a:spcBef>
              <a:spcAft>
                <a:spcPts val="0"/>
              </a:spcAft>
              <a:buClr>
                <a:schemeClr val="dk1"/>
              </a:buClr>
              <a:buSzPct val="100000"/>
              <a:buChar char="•"/>
            </a:pPr>
            <a:r>
              <a:rPr lang="en-US"/>
              <a:t>Speeches of Leaders</a:t>
            </a:r>
            <a:endParaRPr/>
          </a:p>
          <a:p>
            <a:pPr indent="-228600" lvl="0" marL="228600" rtl="0" algn="l">
              <a:lnSpc>
                <a:spcPct val="90000"/>
              </a:lnSpc>
              <a:spcBef>
                <a:spcPts val="1000"/>
              </a:spcBef>
              <a:spcAft>
                <a:spcPts val="0"/>
              </a:spcAft>
              <a:buClr>
                <a:schemeClr val="dk1"/>
              </a:buClr>
              <a:buSzPct val="100000"/>
              <a:buChar char="•"/>
            </a:pPr>
            <a:r>
              <a:rPr lang="en-US"/>
              <a:t>Comparative history of the Media </a:t>
            </a:r>
            <a:endParaRPr/>
          </a:p>
          <a:p>
            <a:pPr indent="-228600" lvl="0" marL="228600" rtl="0" algn="l">
              <a:lnSpc>
                <a:spcPct val="90000"/>
              </a:lnSpc>
              <a:spcBef>
                <a:spcPts val="1000"/>
              </a:spcBef>
              <a:spcAft>
                <a:spcPts val="0"/>
              </a:spcAft>
              <a:buClr>
                <a:schemeClr val="dk1"/>
              </a:buClr>
              <a:buSzPct val="100000"/>
              <a:buChar char="•"/>
            </a:pPr>
            <a:r>
              <a:rPr lang="en-US"/>
              <a:t>History of Media technologies-  History of the Telephone </a:t>
            </a:r>
            <a:endParaRPr/>
          </a:p>
          <a:p>
            <a:pPr indent="-228600" lvl="0" marL="228600" rtl="0" algn="l">
              <a:lnSpc>
                <a:spcPct val="90000"/>
              </a:lnSpc>
              <a:spcBef>
                <a:spcPts val="1000"/>
              </a:spcBef>
              <a:spcAft>
                <a:spcPts val="0"/>
              </a:spcAft>
              <a:buClr>
                <a:schemeClr val="dk1"/>
              </a:buClr>
              <a:buSzPct val="100000"/>
              <a:buChar char="•"/>
            </a:pPr>
            <a:r>
              <a:rPr lang="en-US"/>
              <a:t>History of Media Cultures, etc. </a:t>
            </a:r>
            <a:endParaRPr/>
          </a:p>
          <a:p>
            <a:pPr indent="-228600" lvl="0" marL="228600" rtl="0" algn="l">
              <a:lnSpc>
                <a:spcPct val="90000"/>
              </a:lnSpc>
              <a:spcBef>
                <a:spcPts val="1000"/>
              </a:spcBef>
              <a:spcAft>
                <a:spcPts val="0"/>
              </a:spcAft>
              <a:buClr>
                <a:schemeClr val="dk1"/>
              </a:buClr>
              <a:buSzPct val="100000"/>
              <a:buChar char="•"/>
            </a:pPr>
            <a:r>
              <a:rPr lang="en-US"/>
              <a:t> </a:t>
            </a:r>
            <a:r>
              <a:rPr b="1" lang="en-US"/>
              <a:t>Olatunji</a:t>
            </a:r>
            <a:r>
              <a:rPr lang="en-US"/>
              <a:t>, R. W. (2011). “Newspapers’ Cartoons Portrayal of Human Rights Abuses in Periods of Economic Deregu	lation in Nigeria” (pp. 171-188). In Oso, Lai and  Umaru, Pate  (eds). </a:t>
            </a:r>
            <a:r>
              <a:rPr i="1" lang="en-US"/>
              <a:t>Mass</a:t>
            </a:r>
            <a:r>
              <a:rPr lang="en-US"/>
              <a:t> </a:t>
            </a:r>
            <a:r>
              <a:rPr i="1" lang="en-US"/>
              <a:t>Media and Society in Nigeria. Lagos, Nigeria: Malthouse Press Limited. (ISBN 978-978-8422-28-0)(Nigeria)</a:t>
            </a:r>
            <a:endParaRPr/>
          </a:p>
          <a:p>
            <a:pPr indent="-228600" lvl="0" marL="228600" rtl="0" algn="l">
              <a:lnSpc>
                <a:spcPct val="90000"/>
              </a:lnSpc>
              <a:spcBef>
                <a:spcPts val="1000"/>
              </a:spcBef>
              <a:spcAft>
                <a:spcPts val="0"/>
              </a:spcAft>
              <a:buClr>
                <a:schemeClr val="dk1"/>
              </a:buClr>
              <a:buSzPct val="100000"/>
              <a:buChar char="•"/>
            </a:pPr>
            <a:r>
              <a:rPr lang="en-US"/>
              <a:t>Hassan, O. Olatunji, R. &amp; Jimoh, J. (2022). Press freedom in Nigeria during the administration of President Goodluck Ebele Jonathan (2010-2015), (pp. 645-650). In Asif, M. (Ed.) </a:t>
            </a:r>
            <a:r>
              <a:rPr i="1" lang="en-US"/>
              <a:t>International Asian Congress on Contemporary Sciences-VI</a:t>
            </a:r>
            <a:r>
              <a:rPr lang="en-US"/>
              <a:t>. Van Turkiye: IKSAD Publications.</a:t>
            </a:r>
            <a:endParaRPr/>
          </a:p>
          <a:p>
            <a:pPr indent="-144145" lvl="0" marL="228600" rtl="0" algn="l">
              <a:lnSpc>
                <a:spcPct val="90000"/>
              </a:lnSpc>
              <a:spcBef>
                <a:spcPts val="1000"/>
              </a:spcBef>
              <a:spcAft>
                <a:spcPts val="0"/>
              </a:spcAft>
              <a:buClr>
                <a:schemeClr val="dk1"/>
              </a:buClr>
              <a:buSzPct val="100000"/>
              <a:buNone/>
            </a:pPr>
            <a:r>
              <a:t/>
            </a:r>
            <a:endParaRPr/>
          </a:p>
        </p:txBody>
      </p:sp>
      <p:sp>
        <p:nvSpPr>
          <p:cNvPr id="578" name="Google Shape;578;p60"/>
          <p:cNvSpPr txBox="1"/>
          <p:nvPr>
            <p:ph idx="3" type="body"/>
          </p:nvPr>
        </p:nvSpPr>
        <p:spPr>
          <a:xfrm>
            <a:off x="7682752" y="1681163"/>
            <a:ext cx="3672636" cy="82391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US"/>
              <a:t>Telecommunications</a:t>
            </a:r>
            <a:endParaRPr/>
          </a:p>
        </p:txBody>
      </p:sp>
      <p:pic>
        <p:nvPicPr>
          <p:cNvPr id="579" name="Google Shape;579;p60"/>
          <p:cNvPicPr preferRelativeResize="0"/>
          <p:nvPr>
            <p:ph idx="4" type="body"/>
          </p:nvPr>
        </p:nvPicPr>
        <p:blipFill rotWithShape="1">
          <a:blip r:embed="rId3">
            <a:alphaModFix/>
          </a:blip>
          <a:srcRect b="0" l="0" r="0" t="0"/>
          <a:stretch/>
        </p:blipFill>
        <p:spPr>
          <a:xfrm>
            <a:off x="7682752" y="2505075"/>
            <a:ext cx="2923335" cy="2923335"/>
          </a:xfrm>
          <a:prstGeom prst="rect">
            <a:avLst/>
          </a:prstGeom>
          <a:noFill/>
          <a:ln>
            <a:noFill/>
          </a:ln>
        </p:spPr>
      </p:pic>
      <p:pic>
        <p:nvPicPr>
          <p:cNvPr id="580" name="Google Shape;580;p60"/>
          <p:cNvPicPr preferRelativeResize="0"/>
          <p:nvPr/>
        </p:nvPicPr>
        <p:blipFill rotWithShape="1">
          <a:blip r:embed="rId4">
            <a:alphaModFix/>
          </a:blip>
          <a:srcRect b="0" l="0" r="0" t="0"/>
          <a:stretch/>
        </p:blipFill>
        <p:spPr>
          <a:xfrm>
            <a:off x="10306515" y="372008"/>
            <a:ext cx="1234599" cy="1080274"/>
          </a:xfrm>
          <a:prstGeom prst="rect">
            <a:avLst/>
          </a:prstGeom>
          <a:noFill/>
          <a:ln>
            <a:noFill/>
          </a:ln>
        </p:spPr>
      </p:pic>
      <p:pic>
        <p:nvPicPr>
          <p:cNvPr id="581" name="Google Shape;581;p60"/>
          <p:cNvPicPr preferRelativeResize="0"/>
          <p:nvPr/>
        </p:nvPicPr>
        <p:blipFill rotWithShape="1">
          <a:blip r:embed="rId5">
            <a:alphaModFix/>
          </a:blip>
          <a:srcRect b="0" l="0" r="0" t="0"/>
          <a:stretch/>
        </p:blipFill>
        <p:spPr>
          <a:xfrm>
            <a:off x="271525" y="365126"/>
            <a:ext cx="2489603" cy="694185"/>
          </a:xfrm>
          <a:prstGeom prst="rect">
            <a:avLst/>
          </a:prstGeom>
          <a:noFill/>
          <a:ln>
            <a:noFill/>
          </a:ln>
        </p:spPr>
      </p:pic>
      <p:pic>
        <p:nvPicPr>
          <p:cNvPr id="582" name="Google Shape;582;p60"/>
          <p:cNvPicPr preferRelativeResize="0"/>
          <p:nvPr/>
        </p:nvPicPr>
        <p:blipFill rotWithShape="1">
          <a:blip r:embed="rId6">
            <a:alphaModFix/>
          </a:blip>
          <a:srcRect b="0" l="0" r="0" t="0"/>
          <a:stretch/>
        </p:blipFill>
        <p:spPr>
          <a:xfrm>
            <a:off x="5817767" y="5880847"/>
            <a:ext cx="556466" cy="74858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6" name="Shape 586"/>
        <p:cNvGrpSpPr/>
        <p:nvPr/>
      </p:nvGrpSpPr>
      <p:grpSpPr>
        <a:xfrm>
          <a:off x="0" y="0"/>
          <a:ext cx="0" cy="0"/>
          <a:chOff x="0" y="0"/>
          <a:chExt cx="0" cy="0"/>
        </a:xfrm>
      </p:grpSpPr>
      <p:sp>
        <p:nvSpPr>
          <p:cNvPr id="587" name="Google Shape;587;p61"/>
          <p:cNvSpPr txBox="1"/>
          <p:nvPr>
            <p:ph type="title"/>
          </p:nvPr>
        </p:nvSpPr>
        <p:spPr>
          <a:xfrm>
            <a:off x="2097740" y="923365"/>
            <a:ext cx="9256059" cy="767323"/>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en-US" sz="4000"/>
            </a:br>
            <a:r>
              <a:rPr b="1" lang="en-US" sz="4000">
                <a:latin typeface="Calibri"/>
                <a:ea typeface="Calibri"/>
                <a:cs typeface="Calibri"/>
                <a:sym typeface="Calibri"/>
              </a:rPr>
              <a:t>Steps involved in Historical Research</a:t>
            </a:r>
            <a:endParaRPr b="1" sz="4000">
              <a:latin typeface="Calibri"/>
              <a:ea typeface="Calibri"/>
              <a:cs typeface="Calibri"/>
              <a:sym typeface="Calibri"/>
            </a:endParaRPr>
          </a:p>
        </p:txBody>
      </p:sp>
      <p:sp>
        <p:nvSpPr>
          <p:cNvPr id="588" name="Google Shape;588;p6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fontScale="85000" lnSpcReduction="10000"/>
          </a:bodyPr>
          <a:lstStyle/>
          <a:p>
            <a:pPr indent="-228600" lvl="0" marL="228600" rtl="0" algn="l">
              <a:lnSpc>
                <a:spcPct val="90000"/>
              </a:lnSpc>
              <a:spcBef>
                <a:spcPts val="0"/>
              </a:spcBef>
              <a:spcAft>
                <a:spcPts val="0"/>
              </a:spcAft>
              <a:buClr>
                <a:schemeClr val="dk1"/>
              </a:buClr>
              <a:buSzPct val="100000"/>
              <a:buChar char="•"/>
            </a:pPr>
            <a:r>
              <a:rPr lang="en-US" sz="2000"/>
              <a:t>Developing a Paperwork management System </a:t>
            </a:r>
            <a:endParaRPr/>
          </a:p>
          <a:p>
            <a:pPr indent="-228600" lvl="0" marL="228600" rtl="0" algn="l">
              <a:lnSpc>
                <a:spcPct val="90000"/>
              </a:lnSpc>
              <a:spcBef>
                <a:spcPts val="1000"/>
              </a:spcBef>
              <a:spcAft>
                <a:spcPts val="0"/>
              </a:spcAft>
              <a:buClr>
                <a:schemeClr val="dk1"/>
              </a:buClr>
              <a:buSzPct val="100000"/>
              <a:buChar char="•"/>
            </a:pPr>
            <a:r>
              <a:rPr lang="en-US" sz="2000"/>
              <a:t>Selecting the problem/topic (brainstorm, consult, read)</a:t>
            </a:r>
            <a:endParaRPr/>
          </a:p>
          <a:p>
            <a:pPr indent="-228600" lvl="0" marL="228600" rtl="0" algn="l">
              <a:lnSpc>
                <a:spcPct val="90000"/>
              </a:lnSpc>
              <a:spcBef>
                <a:spcPts val="1000"/>
              </a:spcBef>
              <a:spcAft>
                <a:spcPts val="0"/>
              </a:spcAft>
              <a:buClr>
                <a:schemeClr val="dk1"/>
              </a:buClr>
              <a:buSzPct val="100000"/>
              <a:buChar char="•"/>
            </a:pPr>
            <a:r>
              <a:rPr lang="en-US" sz="2000"/>
              <a:t>Background reading for Historical Context </a:t>
            </a:r>
            <a:endParaRPr/>
          </a:p>
          <a:p>
            <a:pPr indent="-228600" lvl="0" marL="228600" rtl="0" algn="l">
              <a:lnSpc>
                <a:spcPct val="90000"/>
              </a:lnSpc>
              <a:spcBef>
                <a:spcPts val="1000"/>
              </a:spcBef>
              <a:spcAft>
                <a:spcPts val="0"/>
              </a:spcAft>
              <a:buClr>
                <a:schemeClr val="dk1"/>
              </a:buClr>
              <a:buSzPct val="100000"/>
              <a:buChar char="•"/>
            </a:pPr>
            <a:r>
              <a:rPr lang="en-US" sz="2000"/>
              <a:t>Narrowing your topic E.g. History of Newspaper organisations in Nigeria or History of the Daily Times of Nigeria? </a:t>
            </a:r>
            <a:endParaRPr/>
          </a:p>
          <a:p>
            <a:pPr indent="-228600" lvl="0" marL="228600" rtl="0" algn="l">
              <a:lnSpc>
                <a:spcPct val="90000"/>
              </a:lnSpc>
              <a:spcBef>
                <a:spcPts val="1000"/>
              </a:spcBef>
              <a:spcAft>
                <a:spcPts val="0"/>
              </a:spcAft>
              <a:buClr>
                <a:schemeClr val="dk1"/>
              </a:buClr>
              <a:buSzPct val="100000"/>
              <a:buChar char="•"/>
            </a:pPr>
            <a:r>
              <a:rPr lang="en-US" sz="2000"/>
              <a:t> Gathering and Recording  information- citations, bibliographies, etc.</a:t>
            </a:r>
            <a:endParaRPr/>
          </a:p>
          <a:p>
            <a:pPr indent="-228600" lvl="0" marL="228600" rtl="0" algn="l">
              <a:lnSpc>
                <a:spcPct val="90000"/>
              </a:lnSpc>
              <a:spcBef>
                <a:spcPts val="1000"/>
              </a:spcBef>
              <a:spcAft>
                <a:spcPts val="0"/>
              </a:spcAft>
              <a:buClr>
                <a:schemeClr val="dk1"/>
              </a:buClr>
              <a:buSzPct val="100000"/>
              <a:buChar char="•"/>
            </a:pPr>
            <a:r>
              <a:rPr lang="en-US" sz="2000"/>
              <a:t>Analysing and interpreting  sources- identify elements of change &amp; continuity; historical context; interrogate sources looking out for who created sources, when, why etc. Use internal and external criticism </a:t>
            </a:r>
            <a:endParaRPr/>
          </a:p>
          <a:p>
            <a:pPr indent="-228600" lvl="0" marL="228600" rtl="0" algn="l">
              <a:lnSpc>
                <a:spcPct val="90000"/>
              </a:lnSpc>
              <a:spcBef>
                <a:spcPts val="1000"/>
              </a:spcBef>
              <a:spcAft>
                <a:spcPts val="0"/>
              </a:spcAft>
              <a:buClr>
                <a:schemeClr val="dk1"/>
              </a:buClr>
              <a:buSzPct val="100000"/>
              <a:buChar char="•"/>
            </a:pPr>
            <a:r>
              <a:rPr lang="en-US" sz="2000"/>
              <a:t>Develop a Thesis- one sentence that represents an argument about the topic. </a:t>
            </a:r>
            <a:endParaRPr/>
          </a:p>
          <a:p>
            <a:pPr indent="-228600" lvl="0" marL="228600" rtl="0" algn="l">
              <a:lnSpc>
                <a:spcPct val="90000"/>
              </a:lnSpc>
              <a:spcBef>
                <a:spcPts val="1000"/>
              </a:spcBef>
              <a:spcAft>
                <a:spcPts val="0"/>
              </a:spcAft>
              <a:buClr>
                <a:schemeClr val="dk1"/>
              </a:buClr>
              <a:buSzPct val="100000"/>
              <a:buChar char="•"/>
            </a:pPr>
            <a:r>
              <a:rPr lang="en-US" sz="2000"/>
              <a:t> Report writing </a:t>
            </a:r>
            <a:endParaRPr sz="2000"/>
          </a:p>
        </p:txBody>
      </p:sp>
      <p:pic>
        <p:nvPicPr>
          <p:cNvPr id="589" name="Google Shape;589;p61"/>
          <p:cNvPicPr preferRelativeResize="0"/>
          <p:nvPr>
            <p:ph idx="2" type="body"/>
          </p:nvPr>
        </p:nvPicPr>
        <p:blipFill rotWithShape="1">
          <a:blip r:embed="rId3">
            <a:alphaModFix/>
          </a:blip>
          <a:srcRect b="0" l="0" r="0" t="0"/>
          <a:stretch/>
        </p:blipFill>
        <p:spPr>
          <a:xfrm>
            <a:off x="6879468" y="2115239"/>
            <a:ext cx="3751810" cy="3357859"/>
          </a:xfrm>
          <a:prstGeom prst="rect">
            <a:avLst/>
          </a:prstGeom>
          <a:noFill/>
          <a:ln>
            <a:noFill/>
          </a:ln>
        </p:spPr>
      </p:pic>
      <p:pic>
        <p:nvPicPr>
          <p:cNvPr id="590" name="Google Shape;590;p61"/>
          <p:cNvPicPr preferRelativeResize="0"/>
          <p:nvPr/>
        </p:nvPicPr>
        <p:blipFill rotWithShape="1">
          <a:blip r:embed="rId4">
            <a:alphaModFix/>
          </a:blip>
          <a:srcRect b="0" l="0" r="0" t="0"/>
          <a:stretch/>
        </p:blipFill>
        <p:spPr>
          <a:xfrm>
            <a:off x="6216079" y="5711504"/>
            <a:ext cx="663388" cy="892416"/>
          </a:xfrm>
          <a:prstGeom prst="rect">
            <a:avLst/>
          </a:prstGeom>
          <a:noFill/>
          <a:ln>
            <a:noFill/>
          </a:ln>
        </p:spPr>
      </p:pic>
      <p:pic>
        <p:nvPicPr>
          <p:cNvPr id="591" name="Google Shape;591;p61"/>
          <p:cNvPicPr preferRelativeResize="0"/>
          <p:nvPr/>
        </p:nvPicPr>
        <p:blipFill rotWithShape="1">
          <a:blip r:embed="rId5">
            <a:alphaModFix/>
          </a:blip>
          <a:srcRect b="0" l="0" r="0" t="0"/>
          <a:stretch/>
        </p:blipFill>
        <p:spPr>
          <a:xfrm>
            <a:off x="395252" y="365125"/>
            <a:ext cx="2489603" cy="694185"/>
          </a:xfrm>
          <a:prstGeom prst="rect">
            <a:avLst/>
          </a:prstGeom>
          <a:noFill/>
          <a:ln>
            <a:noFill/>
          </a:ln>
        </p:spPr>
      </p:pic>
      <p:pic>
        <p:nvPicPr>
          <p:cNvPr id="592" name="Google Shape;592;p61"/>
          <p:cNvPicPr preferRelativeResize="0"/>
          <p:nvPr/>
        </p:nvPicPr>
        <p:blipFill rotWithShape="1">
          <a:blip r:embed="rId6">
            <a:alphaModFix/>
          </a:blip>
          <a:srcRect b="0" l="0" r="0" t="0"/>
          <a:stretch/>
        </p:blipFill>
        <p:spPr>
          <a:xfrm>
            <a:off x="10306515" y="372008"/>
            <a:ext cx="1234599" cy="1080274"/>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6" name="Shape 596"/>
        <p:cNvGrpSpPr/>
        <p:nvPr/>
      </p:nvGrpSpPr>
      <p:grpSpPr>
        <a:xfrm>
          <a:off x="0" y="0"/>
          <a:ext cx="0" cy="0"/>
          <a:chOff x="0" y="0"/>
          <a:chExt cx="0" cy="0"/>
        </a:xfrm>
      </p:grpSpPr>
      <p:sp>
        <p:nvSpPr>
          <p:cNvPr id="597" name="Google Shape;597;p62"/>
          <p:cNvSpPr txBox="1"/>
          <p:nvPr>
            <p:ph type="title"/>
          </p:nvPr>
        </p:nvSpPr>
        <p:spPr>
          <a:xfrm>
            <a:off x="1362634" y="365125"/>
            <a:ext cx="9991165" cy="1651934"/>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 </a:t>
            </a:r>
            <a:r>
              <a:rPr b="1" lang="en-US" sz="4000">
                <a:latin typeface="Calibri"/>
                <a:ea typeface="Calibri"/>
                <a:cs typeface="Calibri"/>
                <a:sym typeface="Calibri"/>
              </a:rPr>
              <a:t>Primary Vs. Secondary Data  sources</a:t>
            </a:r>
            <a:endParaRPr b="1" sz="4000">
              <a:latin typeface="Calibri"/>
              <a:ea typeface="Calibri"/>
              <a:cs typeface="Calibri"/>
              <a:sym typeface="Calibri"/>
            </a:endParaRPr>
          </a:p>
        </p:txBody>
      </p:sp>
      <p:graphicFrame>
        <p:nvGraphicFramePr>
          <p:cNvPr id="598" name="Google Shape;598;p62"/>
          <p:cNvGraphicFramePr/>
          <p:nvPr/>
        </p:nvGraphicFramePr>
        <p:xfrm>
          <a:off x="838200" y="1825625"/>
          <a:ext cx="3000000" cy="3000000"/>
        </p:xfrm>
        <a:graphic>
          <a:graphicData uri="http://schemas.openxmlformats.org/drawingml/2006/table">
            <a:tbl>
              <a:tblPr bandRow="1" firstRow="1">
                <a:noFill/>
                <a:tableStyleId>{3D83AE94-EFC3-4365-A4A6-0DAF2A86EDDD}</a:tableStyleId>
              </a:tblPr>
              <a:tblGrid>
                <a:gridCol w="5257800"/>
                <a:gridCol w="5257800"/>
              </a:tblGrid>
              <a:tr h="439325">
                <a:tc>
                  <a:txBody>
                    <a:bodyPr/>
                    <a:lstStyle/>
                    <a:p>
                      <a:pPr indent="0" lvl="0" marL="0" marR="0" rtl="0" algn="l">
                        <a:spcBef>
                          <a:spcPts val="0"/>
                        </a:spcBef>
                        <a:spcAft>
                          <a:spcPts val="0"/>
                        </a:spcAft>
                        <a:buNone/>
                      </a:pPr>
                      <a:r>
                        <a:rPr lang="en-US" sz="1800" u="none" cap="none" strike="noStrike"/>
                        <a:t>Primary Sources</a:t>
                      </a:r>
                      <a:endParaRPr sz="1800"/>
                    </a:p>
                  </a:txBody>
                  <a:tcPr marT="45725" marB="45725" marR="107850" marL="107850"/>
                </a:tc>
                <a:tc>
                  <a:txBody>
                    <a:bodyPr/>
                    <a:lstStyle/>
                    <a:p>
                      <a:pPr indent="0" lvl="0" marL="0" marR="0" rtl="0" algn="l">
                        <a:spcBef>
                          <a:spcPts val="0"/>
                        </a:spcBef>
                        <a:spcAft>
                          <a:spcPts val="0"/>
                        </a:spcAft>
                        <a:buNone/>
                      </a:pPr>
                      <a:r>
                        <a:rPr lang="en-US" sz="1800"/>
                        <a:t>Secondary sources</a:t>
                      </a:r>
                      <a:endParaRPr sz="1800"/>
                    </a:p>
                  </a:txBody>
                  <a:tcPr marT="45725" marB="45725" marR="107850" marL="107850"/>
                </a:tc>
              </a:tr>
              <a:tr h="3033175">
                <a:tc>
                  <a:txBody>
                    <a:bodyPr/>
                    <a:lstStyle/>
                    <a:p>
                      <a:pPr indent="0" lvl="0" marL="0" marR="0" rtl="0" algn="l">
                        <a:spcBef>
                          <a:spcPts val="0"/>
                        </a:spcBef>
                        <a:spcAft>
                          <a:spcPts val="0"/>
                        </a:spcAft>
                        <a:buNone/>
                      </a:pPr>
                      <a:r>
                        <a:rPr lang="en-US" sz="1800"/>
                        <a:t> 1.</a:t>
                      </a:r>
                      <a:r>
                        <a:rPr lang="en-US" sz="1800"/>
                        <a:t> </a:t>
                      </a:r>
                      <a:r>
                        <a:rPr lang="en-US" sz="1800"/>
                        <a:t>Primary data sources offer first-hand testimony of an event (direct experiences) . </a:t>
                      </a:r>
                      <a:endParaRPr/>
                    </a:p>
                    <a:p>
                      <a:pPr indent="0" lvl="0" marL="0" marR="0" rtl="0" algn="l">
                        <a:spcBef>
                          <a:spcPts val="0"/>
                        </a:spcBef>
                        <a:spcAft>
                          <a:spcPts val="0"/>
                        </a:spcAft>
                        <a:buNone/>
                      </a:pPr>
                      <a:r>
                        <a:rPr lang="en-US" sz="1800"/>
                        <a:t>2. They are the raw materials of history. </a:t>
                      </a:r>
                      <a:endParaRPr/>
                    </a:p>
                    <a:p>
                      <a:pPr indent="0" lvl="0" marL="0" marR="0" rtl="0" algn="l">
                        <a:spcBef>
                          <a:spcPts val="0"/>
                        </a:spcBef>
                        <a:spcAft>
                          <a:spcPts val="0"/>
                        </a:spcAft>
                        <a:buNone/>
                      </a:pPr>
                      <a:r>
                        <a:rPr lang="en-US" sz="1800"/>
                        <a:t>3. Primary sources are derived ‘naturally and organically, in the course of events</a:t>
                      </a:r>
                      <a:endParaRPr/>
                    </a:p>
                    <a:p>
                      <a:pPr indent="0" lvl="0" marL="0" marR="0" rtl="0" algn="l">
                        <a:spcBef>
                          <a:spcPts val="0"/>
                        </a:spcBef>
                        <a:spcAft>
                          <a:spcPts val="0"/>
                        </a:spcAft>
                        <a:buNone/>
                      </a:pPr>
                      <a:r>
                        <a:rPr lang="en-US" sz="1800"/>
                        <a:t>4. Chances of manipulation of variables in primary sources are near absent-people make their history without knowing they are doing so. </a:t>
                      </a:r>
                      <a:endParaRPr sz="1800"/>
                    </a:p>
                  </a:txBody>
                  <a:tcPr marT="45725" marB="45725" marR="107850" marL="107850"/>
                </a:tc>
                <a:tc>
                  <a:txBody>
                    <a:bodyPr/>
                    <a:lstStyle/>
                    <a:p>
                      <a:pPr indent="-342900" lvl="0" marL="342900" marR="0" rtl="0" algn="l">
                        <a:spcBef>
                          <a:spcPts val="0"/>
                        </a:spcBef>
                        <a:spcAft>
                          <a:spcPts val="0"/>
                        </a:spcAft>
                        <a:buClr>
                          <a:schemeClr val="dk1"/>
                        </a:buClr>
                        <a:buSzPts val="1800"/>
                        <a:buFont typeface="Calibri"/>
                        <a:buAutoNum type="arabicPeriod"/>
                      </a:pPr>
                      <a:r>
                        <a:rPr lang="en-US" sz="1800"/>
                        <a:t>They are derived narratives based on </a:t>
                      </a:r>
                      <a:r>
                        <a:rPr lang="en-US" sz="1800"/>
                        <a:t> the primary sources </a:t>
                      </a:r>
                      <a:endParaRPr/>
                    </a:p>
                    <a:p>
                      <a:pPr indent="-342900" lvl="0" marL="342900" marR="0" rtl="0" algn="l">
                        <a:spcBef>
                          <a:spcPts val="0"/>
                        </a:spcBef>
                        <a:spcAft>
                          <a:spcPts val="0"/>
                        </a:spcAft>
                        <a:buClr>
                          <a:schemeClr val="dk1"/>
                        </a:buClr>
                        <a:buSzPts val="1800"/>
                        <a:buFont typeface="Calibri"/>
                        <a:buAutoNum type="arabicPeriod"/>
                      </a:pPr>
                      <a:r>
                        <a:rPr lang="en-US" sz="1800"/>
                        <a:t>Experiences of the sources are indirect</a:t>
                      </a:r>
                      <a:r>
                        <a:rPr lang="en-US" sz="1800"/>
                        <a:t> </a:t>
                      </a:r>
                      <a:r>
                        <a:rPr lang="en-US" sz="1800"/>
                        <a:t> </a:t>
                      </a:r>
                      <a:endParaRPr/>
                    </a:p>
                    <a:p>
                      <a:pPr indent="-342900" lvl="0" marL="342900" marR="0" rtl="0" algn="l">
                        <a:spcBef>
                          <a:spcPts val="0"/>
                        </a:spcBef>
                        <a:spcAft>
                          <a:spcPts val="0"/>
                        </a:spcAft>
                        <a:buClr>
                          <a:schemeClr val="dk1"/>
                        </a:buClr>
                        <a:buSzPts val="1800"/>
                        <a:buFont typeface="Calibri"/>
                        <a:buAutoNum type="arabicPeriod"/>
                      </a:pPr>
                      <a:r>
                        <a:rPr lang="en-US" sz="1800"/>
                        <a:t>Secondary sources are descriptions of an event derived from the primary sources- indirect experiences </a:t>
                      </a:r>
                      <a:endParaRPr/>
                    </a:p>
                    <a:p>
                      <a:pPr indent="-342900" lvl="0" marL="342900" marR="0" rtl="0" algn="l">
                        <a:spcBef>
                          <a:spcPts val="0"/>
                        </a:spcBef>
                        <a:spcAft>
                          <a:spcPts val="0"/>
                        </a:spcAft>
                        <a:buClr>
                          <a:schemeClr val="dk1"/>
                        </a:buClr>
                        <a:buSzPts val="1800"/>
                        <a:buFont typeface="Calibri"/>
                        <a:buAutoNum type="arabicPeriod"/>
                      </a:pPr>
                      <a:r>
                        <a:rPr lang="en-US" sz="1800"/>
                        <a:t>Through secondary sources, you become aware of gaps in knowledge, unsolved problems, etc. </a:t>
                      </a:r>
                      <a:endParaRPr/>
                    </a:p>
                    <a:p>
                      <a:pPr indent="-342900" lvl="0" marL="342900" marR="0" rtl="0" algn="l">
                        <a:spcBef>
                          <a:spcPts val="0"/>
                        </a:spcBef>
                        <a:spcAft>
                          <a:spcPts val="0"/>
                        </a:spcAft>
                        <a:buClr>
                          <a:schemeClr val="dk1"/>
                        </a:buClr>
                        <a:buSzPts val="1800"/>
                        <a:buFont typeface="Calibri"/>
                        <a:buAutoNum type="arabicPeriod"/>
                      </a:pPr>
                      <a:r>
                        <a:rPr lang="en-US" sz="1800"/>
                        <a:t>Validity</a:t>
                      </a:r>
                      <a:r>
                        <a:rPr lang="en-US" sz="1800"/>
                        <a:t> of secondary data often questioned. </a:t>
                      </a:r>
                      <a:endParaRPr sz="1800"/>
                    </a:p>
                  </a:txBody>
                  <a:tcPr marT="45725" marB="45725" marR="107850" marL="107850"/>
                </a:tc>
              </a:tr>
            </a:tbl>
          </a:graphicData>
        </a:graphic>
      </p:graphicFrame>
      <p:pic>
        <p:nvPicPr>
          <p:cNvPr id="599" name="Google Shape;599;p62"/>
          <p:cNvPicPr preferRelativeResize="0"/>
          <p:nvPr/>
        </p:nvPicPr>
        <p:blipFill rotWithShape="1">
          <a:blip r:embed="rId3">
            <a:alphaModFix/>
          </a:blip>
          <a:srcRect b="0" l="0" r="0" t="0"/>
          <a:stretch/>
        </p:blipFill>
        <p:spPr>
          <a:xfrm>
            <a:off x="10306515" y="372008"/>
            <a:ext cx="1234599" cy="1080274"/>
          </a:xfrm>
          <a:prstGeom prst="rect">
            <a:avLst/>
          </a:prstGeom>
          <a:noFill/>
          <a:ln>
            <a:noFill/>
          </a:ln>
        </p:spPr>
      </p:pic>
      <p:pic>
        <p:nvPicPr>
          <p:cNvPr id="600" name="Google Shape;600;p62"/>
          <p:cNvPicPr preferRelativeResize="0"/>
          <p:nvPr/>
        </p:nvPicPr>
        <p:blipFill rotWithShape="1">
          <a:blip r:embed="rId4">
            <a:alphaModFix/>
          </a:blip>
          <a:srcRect b="0" l="0" r="0" t="0"/>
          <a:stretch/>
        </p:blipFill>
        <p:spPr>
          <a:xfrm>
            <a:off x="395252" y="365125"/>
            <a:ext cx="2489603" cy="694185"/>
          </a:xfrm>
          <a:prstGeom prst="rect">
            <a:avLst/>
          </a:prstGeom>
          <a:noFill/>
          <a:ln>
            <a:noFill/>
          </a:ln>
        </p:spPr>
      </p:pic>
      <p:pic>
        <p:nvPicPr>
          <p:cNvPr id="601" name="Google Shape;601;p62"/>
          <p:cNvPicPr preferRelativeResize="0"/>
          <p:nvPr/>
        </p:nvPicPr>
        <p:blipFill rotWithShape="1">
          <a:blip r:embed="rId5">
            <a:alphaModFix/>
          </a:blip>
          <a:srcRect b="0" l="0" r="0" t="0"/>
          <a:stretch/>
        </p:blipFill>
        <p:spPr>
          <a:xfrm>
            <a:off x="5764306" y="5754941"/>
            <a:ext cx="663388" cy="89241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18"/>
          <p:cNvSpPr txBox="1"/>
          <p:nvPr>
            <p:ph type="title"/>
          </p:nvPr>
        </p:nvSpPr>
        <p:spPr>
          <a:xfrm>
            <a:off x="1945262" y="860157"/>
            <a:ext cx="9408537" cy="830531"/>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000"/>
              <a:buFont typeface="Calibri"/>
              <a:buNone/>
            </a:pPr>
            <a:r>
              <a:rPr b="1" lang="en-US" sz="4000">
                <a:latin typeface="Calibri"/>
                <a:ea typeface="Calibri"/>
                <a:cs typeface="Calibri"/>
                <a:sym typeface="Calibri"/>
              </a:rPr>
              <a:t>Qualitative</a:t>
            </a:r>
            <a:r>
              <a:rPr b="1" lang="en-US">
                <a:latin typeface="Calibri"/>
                <a:ea typeface="Calibri"/>
                <a:cs typeface="Calibri"/>
                <a:sym typeface="Calibri"/>
              </a:rPr>
              <a:t> Content Analysis</a:t>
            </a:r>
            <a:endParaRPr b="1">
              <a:latin typeface="Calibri"/>
              <a:ea typeface="Calibri"/>
              <a:cs typeface="Calibri"/>
              <a:sym typeface="Calibri"/>
            </a:endParaRPr>
          </a:p>
        </p:txBody>
      </p:sp>
      <p:sp>
        <p:nvSpPr>
          <p:cNvPr id="145" name="Google Shape;145;p18"/>
          <p:cNvSpPr txBox="1"/>
          <p:nvPr>
            <p:ph idx="1" type="body"/>
          </p:nvPr>
        </p:nvSpPr>
        <p:spPr>
          <a:xfrm>
            <a:off x="1506071" y="1936376"/>
            <a:ext cx="9959788" cy="15972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200"/>
              <a:buChar char="•"/>
            </a:pPr>
            <a:r>
              <a:rPr lang="en-US" sz="2200"/>
              <a:t>Employed to qualitatively describe manifest and latent meanings of communication contents </a:t>
            </a:r>
            <a:endParaRPr/>
          </a:p>
          <a:p>
            <a:pPr indent="-228600" lvl="0" marL="228600" rtl="0" algn="l">
              <a:lnSpc>
                <a:spcPct val="90000"/>
              </a:lnSpc>
              <a:spcBef>
                <a:spcPts val="1000"/>
              </a:spcBef>
              <a:spcAft>
                <a:spcPts val="0"/>
              </a:spcAft>
              <a:buClr>
                <a:schemeClr val="dk1"/>
              </a:buClr>
              <a:buSzPts val="2200"/>
              <a:buChar char="•"/>
            </a:pPr>
            <a:r>
              <a:rPr lang="en-US" sz="2200"/>
              <a:t>Establishing relationships in the phenomenon of inquiry</a:t>
            </a:r>
            <a:endParaRPr/>
          </a:p>
          <a:p>
            <a:pPr indent="-228600" lvl="0" marL="228600" rtl="0" algn="l">
              <a:lnSpc>
                <a:spcPct val="90000"/>
              </a:lnSpc>
              <a:spcBef>
                <a:spcPts val="1000"/>
              </a:spcBef>
              <a:spcAft>
                <a:spcPts val="0"/>
              </a:spcAft>
              <a:buClr>
                <a:schemeClr val="dk1"/>
              </a:buClr>
              <a:buSzPts val="2200"/>
              <a:buChar char="•"/>
            </a:pPr>
            <a:r>
              <a:rPr lang="en-US" sz="2200"/>
              <a:t>Approach dependent on the nature of the research</a:t>
            </a:r>
            <a:endParaRPr/>
          </a:p>
          <a:p>
            <a:pPr indent="-50800" lvl="0" marL="22860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p:txBody>
      </p:sp>
      <p:sp>
        <p:nvSpPr>
          <p:cNvPr id="146" name="Google Shape;146;p18"/>
          <p:cNvSpPr txBox="1"/>
          <p:nvPr/>
        </p:nvSpPr>
        <p:spPr>
          <a:xfrm>
            <a:off x="1286359" y="4141694"/>
            <a:ext cx="9408535" cy="1856149"/>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2000"/>
              <a:buFont typeface="Arial"/>
              <a:buNone/>
            </a:pPr>
            <a:r>
              <a:rPr b="1" lang="en-US" sz="2000">
                <a:solidFill>
                  <a:schemeClr val="dk1"/>
                </a:solidFill>
                <a:latin typeface="Calibri"/>
                <a:ea typeface="Calibri"/>
                <a:cs typeface="Calibri"/>
                <a:sym typeface="Calibri"/>
              </a:rPr>
              <a:t>Inductive approach </a:t>
            </a:r>
            <a:endParaRPr/>
          </a:p>
          <a:p>
            <a:pPr indent="-228600" lvl="0" marL="228600" marR="0" rtl="0" algn="l">
              <a:lnSpc>
                <a:spcPct val="90000"/>
              </a:lnSpc>
              <a:spcBef>
                <a:spcPts val="100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Fragmented and limited knowledge on a phenomenon</a:t>
            </a:r>
            <a:endParaRPr/>
          </a:p>
          <a:p>
            <a:pPr indent="-228600" lvl="0" marL="228600" marR="0" rtl="0" algn="l">
              <a:lnSpc>
                <a:spcPct val="90000"/>
              </a:lnSpc>
              <a:spcBef>
                <a:spcPts val="100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Used in developing theories</a:t>
            </a:r>
            <a:endParaRPr/>
          </a:p>
          <a:p>
            <a:pPr indent="0" lvl="0" marL="0" marR="0" rtl="0" algn="l">
              <a:lnSpc>
                <a:spcPct val="90000"/>
              </a:lnSpc>
              <a:spcBef>
                <a:spcPts val="1000"/>
              </a:spcBef>
              <a:spcAft>
                <a:spcPts val="0"/>
              </a:spcAft>
              <a:buClr>
                <a:schemeClr val="dk1"/>
              </a:buClr>
              <a:buSzPts val="2000"/>
              <a:buFont typeface="Arial"/>
              <a:buNone/>
            </a:pPr>
            <a:r>
              <a:t/>
            </a:r>
            <a:endParaRPr sz="2000">
              <a:solidFill>
                <a:schemeClr val="dk1"/>
              </a:solidFill>
              <a:latin typeface="Calibri"/>
              <a:ea typeface="Calibri"/>
              <a:cs typeface="Calibri"/>
              <a:sym typeface="Calibri"/>
            </a:endParaRPr>
          </a:p>
          <a:p>
            <a:pPr indent="0" lvl="0" marL="0" marR="0" rtl="0" algn="ctr">
              <a:lnSpc>
                <a:spcPct val="90000"/>
              </a:lnSpc>
              <a:spcBef>
                <a:spcPts val="1000"/>
              </a:spcBef>
              <a:spcAft>
                <a:spcPts val="0"/>
              </a:spcAft>
              <a:buClr>
                <a:schemeClr val="dk1"/>
              </a:buClr>
              <a:buSzPts val="2000"/>
              <a:buFont typeface="Arial"/>
              <a:buNone/>
            </a:pPr>
            <a:r>
              <a:rPr b="1" lang="en-US" sz="2000">
                <a:solidFill>
                  <a:schemeClr val="dk1"/>
                </a:solidFill>
                <a:latin typeface="Calibri"/>
                <a:ea typeface="Calibri"/>
                <a:cs typeface="Calibri"/>
                <a:sym typeface="Calibri"/>
              </a:rPr>
              <a:t>Deductive approach  </a:t>
            </a:r>
            <a:endParaRPr/>
          </a:p>
          <a:p>
            <a:pPr indent="-228600" lvl="0" marL="228600" marR="0" rtl="0" algn="l">
              <a:lnSpc>
                <a:spcPct val="90000"/>
              </a:lnSpc>
              <a:spcBef>
                <a:spcPts val="100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Analysis is based on previous knowledge </a:t>
            </a:r>
            <a:endParaRPr/>
          </a:p>
          <a:p>
            <a:pPr indent="-228600" lvl="0" marL="228600" marR="0" rtl="0" algn="l">
              <a:lnSpc>
                <a:spcPct val="90000"/>
              </a:lnSpc>
              <a:spcBef>
                <a:spcPts val="100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purpose of the study is theory testing</a:t>
            </a:r>
            <a:endParaRPr/>
          </a:p>
        </p:txBody>
      </p:sp>
      <p:pic>
        <p:nvPicPr>
          <p:cNvPr id="147" name="Google Shape;147;p18"/>
          <p:cNvPicPr preferRelativeResize="0"/>
          <p:nvPr/>
        </p:nvPicPr>
        <p:blipFill rotWithShape="1">
          <a:blip r:embed="rId3">
            <a:alphaModFix/>
          </a:blip>
          <a:srcRect b="0" l="0" r="0" t="0"/>
          <a:stretch/>
        </p:blipFill>
        <p:spPr>
          <a:xfrm>
            <a:off x="4867835" y="5611906"/>
            <a:ext cx="914400" cy="1114479"/>
          </a:xfrm>
          <a:prstGeom prst="rect">
            <a:avLst/>
          </a:prstGeom>
          <a:noFill/>
          <a:ln>
            <a:noFill/>
          </a:ln>
        </p:spPr>
      </p:pic>
      <p:pic>
        <p:nvPicPr>
          <p:cNvPr id="148" name="Google Shape;148;p18"/>
          <p:cNvPicPr preferRelativeResize="0"/>
          <p:nvPr/>
        </p:nvPicPr>
        <p:blipFill rotWithShape="1">
          <a:blip r:embed="rId4">
            <a:alphaModFix/>
          </a:blip>
          <a:srcRect b="0" l="0" r="0" t="0"/>
          <a:stretch/>
        </p:blipFill>
        <p:spPr>
          <a:xfrm>
            <a:off x="395252" y="365126"/>
            <a:ext cx="2387861" cy="665816"/>
          </a:xfrm>
          <a:prstGeom prst="rect">
            <a:avLst/>
          </a:prstGeom>
          <a:noFill/>
          <a:ln>
            <a:noFill/>
          </a:ln>
        </p:spPr>
      </p:pic>
      <p:pic>
        <p:nvPicPr>
          <p:cNvPr id="149" name="Google Shape;149;p18"/>
          <p:cNvPicPr preferRelativeResize="0"/>
          <p:nvPr/>
        </p:nvPicPr>
        <p:blipFill rotWithShape="1">
          <a:blip r:embed="rId5">
            <a:alphaModFix/>
          </a:blip>
          <a:srcRect b="0" l="0" r="0" t="0"/>
          <a:stretch/>
        </p:blipFill>
        <p:spPr>
          <a:xfrm>
            <a:off x="10306515" y="372008"/>
            <a:ext cx="1234599" cy="1080274"/>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5" name="Shape 605"/>
        <p:cNvGrpSpPr/>
        <p:nvPr/>
      </p:nvGrpSpPr>
      <p:grpSpPr>
        <a:xfrm>
          <a:off x="0" y="0"/>
          <a:ext cx="0" cy="0"/>
          <a:chOff x="0" y="0"/>
          <a:chExt cx="0" cy="0"/>
        </a:xfrm>
      </p:grpSpPr>
      <p:sp>
        <p:nvSpPr>
          <p:cNvPr id="606" name="Google Shape;606;p63"/>
          <p:cNvSpPr txBox="1"/>
          <p:nvPr>
            <p:ph type="title"/>
          </p:nvPr>
        </p:nvSpPr>
        <p:spPr>
          <a:xfrm>
            <a:off x="2097740" y="869576"/>
            <a:ext cx="8435789" cy="821112"/>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000"/>
              <a:buFont typeface="Calibri"/>
              <a:buNone/>
            </a:pPr>
            <a:r>
              <a:rPr b="1" lang="en-US" sz="4000">
                <a:latin typeface="Calibri"/>
                <a:ea typeface="Calibri"/>
                <a:cs typeface="Calibri"/>
                <a:sym typeface="Calibri"/>
              </a:rPr>
              <a:t>Primary</a:t>
            </a:r>
            <a:r>
              <a:rPr b="1" lang="en-US">
                <a:latin typeface="Calibri"/>
                <a:ea typeface="Calibri"/>
                <a:cs typeface="Calibri"/>
                <a:sym typeface="Calibri"/>
              </a:rPr>
              <a:t> Sources of Historical Data</a:t>
            </a:r>
            <a:endParaRPr b="1">
              <a:latin typeface="Calibri"/>
              <a:ea typeface="Calibri"/>
              <a:cs typeface="Calibri"/>
              <a:sym typeface="Calibri"/>
            </a:endParaRPr>
          </a:p>
        </p:txBody>
      </p:sp>
      <p:sp>
        <p:nvSpPr>
          <p:cNvPr id="607" name="Google Shape;607;p63"/>
          <p:cNvSpPr txBox="1"/>
          <p:nvPr>
            <p:ph idx="1" type="body"/>
          </p:nvPr>
        </p:nvSpPr>
        <p:spPr>
          <a:xfrm>
            <a:off x="1613646" y="1825625"/>
            <a:ext cx="4406153" cy="3866963"/>
          </a:xfrm>
          <a:prstGeom prst="rect">
            <a:avLst/>
          </a:prstGeom>
          <a:noFill/>
          <a:ln>
            <a:noFill/>
          </a:ln>
        </p:spPr>
        <p:txBody>
          <a:bodyPr anchorCtr="0" anchor="t" bIns="45700" lIns="91425" spcFirstLastPara="1" rIns="91425" wrap="square" tIns="45700">
            <a:normAutofit fontScale="47500" lnSpcReduction="20000"/>
          </a:bodyPr>
          <a:lstStyle/>
          <a:p>
            <a:pPr indent="-228600" lvl="0" marL="228600" rtl="0" algn="l">
              <a:lnSpc>
                <a:spcPct val="90000"/>
              </a:lnSpc>
              <a:spcBef>
                <a:spcPts val="0"/>
              </a:spcBef>
              <a:spcAft>
                <a:spcPts val="0"/>
              </a:spcAft>
              <a:buClr>
                <a:schemeClr val="dk1"/>
              </a:buClr>
              <a:buSzPct val="100000"/>
              <a:buChar char="•"/>
            </a:pPr>
            <a:r>
              <a:rPr lang="en-US"/>
              <a:t> Two categories-</a:t>
            </a:r>
            <a:r>
              <a:rPr b="1" lang="en-US"/>
              <a:t>Material &amp; Non-material </a:t>
            </a:r>
            <a:r>
              <a:rPr lang="en-US"/>
              <a:t>primary sources .  Examples include: </a:t>
            </a:r>
            <a:endParaRPr/>
          </a:p>
          <a:p>
            <a:pPr indent="-228600" lvl="0" marL="228600" rtl="0" algn="l">
              <a:lnSpc>
                <a:spcPct val="90000"/>
              </a:lnSpc>
              <a:spcBef>
                <a:spcPts val="1000"/>
              </a:spcBef>
              <a:spcAft>
                <a:spcPts val="0"/>
              </a:spcAft>
              <a:buClr>
                <a:schemeClr val="dk1"/>
              </a:buClr>
              <a:buSzPct val="100000"/>
              <a:buChar char="•"/>
            </a:pPr>
            <a:r>
              <a:rPr lang="en-US"/>
              <a:t>Archaeological/media artefacts-  Broadcast equipment, Print Technologies, Electronics, architectures,  furniture </a:t>
            </a:r>
            <a:endParaRPr/>
          </a:p>
          <a:p>
            <a:pPr indent="-228600" lvl="0" marL="228600" rtl="0" algn="l">
              <a:lnSpc>
                <a:spcPct val="90000"/>
              </a:lnSpc>
              <a:spcBef>
                <a:spcPts val="1000"/>
              </a:spcBef>
              <a:spcAft>
                <a:spcPts val="0"/>
              </a:spcAft>
              <a:buClr>
                <a:schemeClr val="dk1"/>
              </a:buClr>
              <a:buSzPct val="100000"/>
              <a:buChar char="•"/>
            </a:pPr>
            <a:r>
              <a:rPr lang="en-US"/>
              <a:t>Documents of record- charters, treaties, minutes of meetings, Diaries , letters, </a:t>
            </a:r>
            <a:endParaRPr/>
          </a:p>
          <a:p>
            <a:pPr indent="-228600" lvl="0" marL="228600" rtl="0" algn="l">
              <a:lnSpc>
                <a:spcPct val="90000"/>
              </a:lnSpc>
              <a:spcBef>
                <a:spcPts val="1000"/>
              </a:spcBef>
              <a:spcAft>
                <a:spcPts val="0"/>
              </a:spcAft>
              <a:buClr>
                <a:schemeClr val="dk1"/>
              </a:buClr>
              <a:buSzPct val="100000"/>
              <a:buChar char="•"/>
            </a:pPr>
            <a:r>
              <a:rPr lang="en-US"/>
              <a:t>Chronicles </a:t>
            </a:r>
            <a:endParaRPr/>
          </a:p>
          <a:p>
            <a:pPr indent="-228600" lvl="0" marL="228600" rtl="0" algn="l">
              <a:lnSpc>
                <a:spcPct val="90000"/>
              </a:lnSpc>
              <a:spcBef>
                <a:spcPts val="1000"/>
              </a:spcBef>
              <a:spcAft>
                <a:spcPts val="0"/>
              </a:spcAft>
              <a:buClr>
                <a:schemeClr val="dk1"/>
              </a:buClr>
              <a:buSzPct val="100000"/>
              <a:buChar char="•"/>
            </a:pPr>
            <a:r>
              <a:rPr lang="en-US"/>
              <a:t>Family and personal   oral history, pictures, sound recordings</a:t>
            </a:r>
            <a:endParaRPr/>
          </a:p>
          <a:p>
            <a:pPr indent="-228600" lvl="0" marL="228600" rtl="0" algn="l">
              <a:lnSpc>
                <a:spcPct val="90000"/>
              </a:lnSpc>
              <a:spcBef>
                <a:spcPts val="1000"/>
              </a:spcBef>
              <a:spcAft>
                <a:spcPts val="0"/>
              </a:spcAft>
              <a:buClr>
                <a:schemeClr val="dk1"/>
              </a:buClr>
              <a:buSzPct val="100000"/>
              <a:buChar char="•"/>
            </a:pPr>
            <a:r>
              <a:rPr lang="en-US"/>
              <a:t>Autobiographies</a:t>
            </a:r>
            <a:endParaRPr/>
          </a:p>
          <a:p>
            <a:pPr indent="-228600" lvl="0" marL="228600" rtl="0" algn="l">
              <a:lnSpc>
                <a:spcPct val="90000"/>
              </a:lnSpc>
              <a:spcBef>
                <a:spcPts val="1000"/>
              </a:spcBef>
              <a:spcAft>
                <a:spcPts val="0"/>
              </a:spcAft>
              <a:buClr>
                <a:schemeClr val="dk1"/>
              </a:buClr>
              <a:buSzPct val="100000"/>
              <a:buChar char="•"/>
            </a:pPr>
            <a:r>
              <a:rPr lang="en-US"/>
              <a:t>Polemical, oratorical documents, Speeches</a:t>
            </a:r>
            <a:endParaRPr/>
          </a:p>
          <a:p>
            <a:pPr indent="-228600" lvl="0" marL="228600" rtl="0" algn="l">
              <a:lnSpc>
                <a:spcPct val="90000"/>
              </a:lnSpc>
              <a:spcBef>
                <a:spcPts val="1000"/>
              </a:spcBef>
              <a:spcAft>
                <a:spcPts val="0"/>
              </a:spcAft>
              <a:buClr>
                <a:schemeClr val="dk1"/>
              </a:buClr>
              <a:buSzPct val="100000"/>
              <a:buChar char="•"/>
            </a:pPr>
            <a:r>
              <a:rPr lang="en-US"/>
              <a:t>Customs and folklore; living cultures- Anthropological evidences  </a:t>
            </a:r>
            <a:endParaRPr/>
          </a:p>
          <a:p>
            <a:pPr indent="-228600" lvl="0" marL="228600" rtl="0" algn="l">
              <a:lnSpc>
                <a:spcPct val="90000"/>
              </a:lnSpc>
              <a:spcBef>
                <a:spcPts val="1000"/>
              </a:spcBef>
              <a:spcAft>
                <a:spcPts val="0"/>
              </a:spcAft>
              <a:buClr>
                <a:schemeClr val="dk1"/>
              </a:buClr>
              <a:buSzPct val="100000"/>
              <a:buChar char="•"/>
            </a:pPr>
            <a:r>
              <a:rPr lang="en-US"/>
              <a:t>Handbooks, directories, Yellow pages</a:t>
            </a:r>
            <a:endParaRPr/>
          </a:p>
          <a:p>
            <a:pPr indent="-228600" lvl="0" marL="228600" rtl="0" algn="l">
              <a:lnSpc>
                <a:spcPct val="90000"/>
              </a:lnSpc>
              <a:spcBef>
                <a:spcPts val="1000"/>
              </a:spcBef>
              <a:spcAft>
                <a:spcPts val="0"/>
              </a:spcAft>
              <a:buClr>
                <a:schemeClr val="dk1"/>
              </a:buClr>
              <a:buSzPct val="100000"/>
              <a:buChar char="•"/>
            </a:pPr>
            <a:r>
              <a:rPr lang="en-US"/>
              <a:t>Media artefacts – newspapers/ magazines/ radio/TV news recording</a:t>
            </a:r>
            <a:endParaRPr/>
          </a:p>
          <a:p>
            <a:pPr indent="-228600" lvl="0" marL="228600" rtl="0" algn="l">
              <a:lnSpc>
                <a:spcPct val="90000"/>
              </a:lnSpc>
              <a:spcBef>
                <a:spcPts val="1000"/>
              </a:spcBef>
              <a:spcAft>
                <a:spcPts val="0"/>
              </a:spcAft>
              <a:buClr>
                <a:schemeClr val="dk1"/>
              </a:buClr>
              <a:buSzPct val="100000"/>
              <a:buChar char="•"/>
            </a:pPr>
            <a:r>
              <a:rPr lang="en-US"/>
              <a:t>Artistic works – Rock paintings, cartoons, etc. </a:t>
            </a:r>
            <a:endParaRPr/>
          </a:p>
        </p:txBody>
      </p:sp>
      <p:pic>
        <p:nvPicPr>
          <p:cNvPr id="608" name="Google Shape;608;p63"/>
          <p:cNvPicPr preferRelativeResize="0"/>
          <p:nvPr>
            <p:ph idx="2" type="body"/>
          </p:nvPr>
        </p:nvPicPr>
        <p:blipFill rotWithShape="1">
          <a:blip r:embed="rId3">
            <a:alphaModFix/>
          </a:blip>
          <a:srcRect b="0" l="0" r="0" t="0"/>
          <a:stretch/>
        </p:blipFill>
        <p:spPr>
          <a:xfrm>
            <a:off x="7805854" y="2341757"/>
            <a:ext cx="3612995" cy="2684540"/>
          </a:xfrm>
          <a:prstGeom prst="rect">
            <a:avLst/>
          </a:prstGeom>
          <a:noFill/>
          <a:ln>
            <a:noFill/>
          </a:ln>
        </p:spPr>
      </p:pic>
      <p:pic>
        <p:nvPicPr>
          <p:cNvPr id="609" name="Google Shape;609;p63"/>
          <p:cNvPicPr preferRelativeResize="0"/>
          <p:nvPr/>
        </p:nvPicPr>
        <p:blipFill rotWithShape="1">
          <a:blip r:embed="rId4">
            <a:alphaModFix/>
          </a:blip>
          <a:srcRect b="0" l="0" r="0" t="0"/>
          <a:stretch/>
        </p:blipFill>
        <p:spPr>
          <a:xfrm>
            <a:off x="6019799" y="5594855"/>
            <a:ext cx="663388" cy="892416"/>
          </a:xfrm>
          <a:prstGeom prst="rect">
            <a:avLst/>
          </a:prstGeom>
          <a:noFill/>
          <a:ln>
            <a:noFill/>
          </a:ln>
        </p:spPr>
      </p:pic>
      <p:pic>
        <p:nvPicPr>
          <p:cNvPr id="610" name="Google Shape;610;p63"/>
          <p:cNvPicPr preferRelativeResize="0"/>
          <p:nvPr/>
        </p:nvPicPr>
        <p:blipFill rotWithShape="1">
          <a:blip r:embed="rId5">
            <a:alphaModFix/>
          </a:blip>
          <a:srcRect b="0" l="0" r="0" t="0"/>
          <a:stretch/>
        </p:blipFill>
        <p:spPr>
          <a:xfrm>
            <a:off x="395252" y="365126"/>
            <a:ext cx="2387861" cy="665816"/>
          </a:xfrm>
          <a:prstGeom prst="rect">
            <a:avLst/>
          </a:prstGeom>
          <a:noFill/>
          <a:ln>
            <a:noFill/>
          </a:ln>
        </p:spPr>
      </p:pic>
      <p:pic>
        <p:nvPicPr>
          <p:cNvPr id="611" name="Google Shape;611;p63"/>
          <p:cNvPicPr preferRelativeResize="0"/>
          <p:nvPr/>
        </p:nvPicPr>
        <p:blipFill rotWithShape="1">
          <a:blip r:embed="rId6">
            <a:alphaModFix/>
          </a:blip>
          <a:srcRect b="0" l="0" r="0" t="0"/>
          <a:stretch/>
        </p:blipFill>
        <p:spPr>
          <a:xfrm>
            <a:off x="10306515" y="372008"/>
            <a:ext cx="1234599" cy="1080274"/>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5" name="Shape 615"/>
        <p:cNvGrpSpPr/>
        <p:nvPr/>
      </p:nvGrpSpPr>
      <p:grpSpPr>
        <a:xfrm>
          <a:off x="0" y="0"/>
          <a:ext cx="0" cy="0"/>
          <a:chOff x="0" y="0"/>
          <a:chExt cx="0" cy="0"/>
        </a:xfrm>
      </p:grpSpPr>
      <p:sp>
        <p:nvSpPr>
          <p:cNvPr id="616" name="Google Shape;616;p64"/>
          <p:cNvSpPr txBox="1"/>
          <p:nvPr>
            <p:ph type="title"/>
          </p:nvPr>
        </p:nvSpPr>
        <p:spPr>
          <a:xfrm>
            <a:off x="1066800" y="1129552"/>
            <a:ext cx="10165976" cy="561135"/>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r>
              <a:rPr b="1" lang="en-US">
                <a:latin typeface="Calibri"/>
                <a:ea typeface="Calibri"/>
                <a:cs typeface="Calibri"/>
                <a:sym typeface="Calibri"/>
              </a:rPr>
              <a:t>Secondary </a:t>
            </a:r>
            <a:r>
              <a:rPr b="1" lang="en-US" sz="4000">
                <a:latin typeface="Calibri"/>
                <a:ea typeface="Calibri"/>
                <a:cs typeface="Calibri"/>
                <a:sym typeface="Calibri"/>
              </a:rPr>
              <a:t>Sources</a:t>
            </a:r>
            <a:r>
              <a:rPr b="1" lang="en-US">
                <a:latin typeface="Calibri"/>
                <a:ea typeface="Calibri"/>
                <a:cs typeface="Calibri"/>
                <a:sym typeface="Calibri"/>
              </a:rPr>
              <a:t> of </a:t>
            </a:r>
            <a:r>
              <a:rPr b="1" lang="en-US" sz="4000">
                <a:latin typeface="Calibri"/>
                <a:ea typeface="Calibri"/>
                <a:cs typeface="Calibri"/>
                <a:sym typeface="Calibri"/>
              </a:rPr>
              <a:t>Historical</a:t>
            </a:r>
            <a:r>
              <a:rPr b="1" lang="en-US">
                <a:latin typeface="Calibri"/>
                <a:ea typeface="Calibri"/>
                <a:cs typeface="Calibri"/>
                <a:sym typeface="Calibri"/>
              </a:rPr>
              <a:t> Data</a:t>
            </a:r>
            <a:endParaRPr b="1">
              <a:latin typeface="Calibri"/>
              <a:ea typeface="Calibri"/>
              <a:cs typeface="Calibri"/>
              <a:sym typeface="Calibri"/>
            </a:endParaRPr>
          </a:p>
        </p:txBody>
      </p:sp>
      <p:sp>
        <p:nvSpPr>
          <p:cNvPr id="617" name="Google Shape;617;p64"/>
          <p:cNvSpPr txBox="1"/>
          <p:nvPr>
            <p:ph idx="1" type="body"/>
          </p:nvPr>
        </p:nvSpPr>
        <p:spPr>
          <a:xfrm>
            <a:off x="1613646" y="1962241"/>
            <a:ext cx="4930587" cy="3457251"/>
          </a:xfrm>
          <a:prstGeom prst="rect">
            <a:avLst/>
          </a:prstGeom>
          <a:noFill/>
          <a:ln>
            <a:noFill/>
          </a:ln>
        </p:spPr>
        <p:txBody>
          <a:bodyPr anchorCtr="0" anchor="t" bIns="45700" lIns="91425" spcFirstLastPara="1" rIns="91425" wrap="square" tIns="45700">
            <a:normAutofit fontScale="55000" lnSpcReduction="20000"/>
          </a:bodyPr>
          <a:lstStyle/>
          <a:p>
            <a:pPr indent="-228600" lvl="0" marL="228600" rtl="0" algn="l">
              <a:lnSpc>
                <a:spcPct val="90000"/>
              </a:lnSpc>
              <a:spcBef>
                <a:spcPts val="0"/>
              </a:spcBef>
              <a:spcAft>
                <a:spcPts val="0"/>
              </a:spcAft>
              <a:buClr>
                <a:schemeClr val="dk1"/>
              </a:buClr>
              <a:buSzPct val="100000"/>
              <a:buChar char="•"/>
            </a:pPr>
            <a:r>
              <a:rPr lang="en-US"/>
              <a:t>Secondary sources may appears as </a:t>
            </a:r>
            <a:endParaRPr/>
          </a:p>
          <a:p>
            <a:pPr indent="-228600" lvl="0" marL="228600" rtl="0" algn="l">
              <a:lnSpc>
                <a:spcPct val="90000"/>
              </a:lnSpc>
              <a:spcBef>
                <a:spcPts val="1000"/>
              </a:spcBef>
              <a:spcAft>
                <a:spcPts val="0"/>
              </a:spcAft>
              <a:buClr>
                <a:schemeClr val="dk1"/>
              </a:buClr>
              <a:buSzPct val="100000"/>
              <a:buChar char="•"/>
            </a:pPr>
            <a:r>
              <a:rPr lang="en-US"/>
              <a:t>(1) research articles </a:t>
            </a:r>
            <a:endParaRPr/>
          </a:p>
          <a:p>
            <a:pPr indent="-228600" lvl="0" marL="228600" rtl="0" algn="l">
              <a:lnSpc>
                <a:spcPct val="90000"/>
              </a:lnSpc>
              <a:spcBef>
                <a:spcPts val="1000"/>
              </a:spcBef>
              <a:spcAft>
                <a:spcPts val="0"/>
              </a:spcAft>
              <a:buClr>
                <a:schemeClr val="dk1"/>
              </a:buClr>
              <a:buSzPct val="100000"/>
              <a:buChar char="•"/>
            </a:pPr>
            <a:r>
              <a:rPr lang="en-US"/>
              <a:t>(2) monographs </a:t>
            </a:r>
            <a:endParaRPr/>
          </a:p>
          <a:p>
            <a:pPr indent="-228600" lvl="0" marL="228600" rtl="0" algn="l">
              <a:lnSpc>
                <a:spcPct val="90000"/>
              </a:lnSpc>
              <a:spcBef>
                <a:spcPts val="1000"/>
              </a:spcBef>
              <a:spcAft>
                <a:spcPts val="0"/>
              </a:spcAft>
              <a:buClr>
                <a:schemeClr val="dk1"/>
              </a:buClr>
              <a:buSzPct val="100000"/>
              <a:buChar char="•"/>
            </a:pPr>
            <a:r>
              <a:rPr lang="en-US"/>
              <a:t> (3) textbooks </a:t>
            </a:r>
            <a:endParaRPr/>
          </a:p>
          <a:p>
            <a:pPr indent="-228600" lvl="0" marL="228600" rtl="0" algn="l">
              <a:lnSpc>
                <a:spcPct val="90000"/>
              </a:lnSpc>
              <a:spcBef>
                <a:spcPts val="1000"/>
              </a:spcBef>
              <a:spcAft>
                <a:spcPts val="0"/>
              </a:spcAft>
              <a:buClr>
                <a:schemeClr val="dk1"/>
              </a:buClr>
              <a:buSzPct val="100000"/>
              <a:buChar char="•"/>
            </a:pPr>
            <a:r>
              <a:rPr lang="en-US"/>
              <a:t>(4) biographies</a:t>
            </a:r>
            <a:endParaRPr/>
          </a:p>
          <a:p>
            <a:pPr indent="-228600" lvl="0" marL="228600" rtl="0" algn="l">
              <a:lnSpc>
                <a:spcPct val="90000"/>
              </a:lnSpc>
              <a:spcBef>
                <a:spcPts val="1000"/>
              </a:spcBef>
              <a:spcAft>
                <a:spcPts val="0"/>
              </a:spcAft>
              <a:buClr>
                <a:schemeClr val="dk1"/>
              </a:buClr>
              <a:buSzPct val="100000"/>
              <a:buChar char="•"/>
            </a:pPr>
            <a:r>
              <a:rPr lang="en-US"/>
              <a:t>Secondary sources interpret, include, describe, or draw conclusions, based on primary sources</a:t>
            </a:r>
            <a:endParaRPr/>
          </a:p>
          <a:p>
            <a:pPr indent="-228600" lvl="0" marL="228600" rtl="0" algn="l">
              <a:lnSpc>
                <a:spcPct val="90000"/>
              </a:lnSpc>
              <a:spcBef>
                <a:spcPts val="1000"/>
              </a:spcBef>
              <a:spcAft>
                <a:spcPts val="0"/>
              </a:spcAft>
              <a:buClr>
                <a:schemeClr val="dk1"/>
              </a:buClr>
              <a:buSzPct val="100000"/>
              <a:buChar char="•"/>
            </a:pPr>
            <a:r>
              <a:rPr lang="en-US"/>
              <a:t>Historical researchers use secondary information sources  to present evidence, back up arguments and statements, or present an opinion. </a:t>
            </a:r>
            <a:endParaRPr/>
          </a:p>
          <a:p>
            <a:pPr indent="-228600" lvl="0" marL="228600" rtl="0" algn="l">
              <a:lnSpc>
                <a:spcPct val="90000"/>
              </a:lnSpc>
              <a:spcBef>
                <a:spcPts val="1000"/>
              </a:spcBef>
              <a:spcAft>
                <a:spcPts val="0"/>
              </a:spcAft>
              <a:buClr>
                <a:schemeClr val="dk1"/>
              </a:buClr>
              <a:buSzPct val="100000"/>
              <a:buChar char="•"/>
            </a:pPr>
            <a:r>
              <a:rPr lang="en-US"/>
              <a:t>Secondary sources are often the creation of the historian  </a:t>
            </a:r>
            <a:endParaRPr/>
          </a:p>
        </p:txBody>
      </p:sp>
      <p:pic>
        <p:nvPicPr>
          <p:cNvPr id="618" name="Google Shape;618;p64"/>
          <p:cNvPicPr preferRelativeResize="0"/>
          <p:nvPr>
            <p:ph idx="2" type="body"/>
          </p:nvPr>
        </p:nvPicPr>
        <p:blipFill rotWithShape="1">
          <a:blip r:embed="rId3">
            <a:alphaModFix/>
          </a:blip>
          <a:srcRect b="0" l="0" r="0" t="0"/>
          <a:stretch/>
        </p:blipFill>
        <p:spPr>
          <a:xfrm>
            <a:off x="7404848" y="1962242"/>
            <a:ext cx="3388004" cy="2933516"/>
          </a:xfrm>
          <a:prstGeom prst="rect">
            <a:avLst/>
          </a:prstGeom>
          <a:noFill/>
          <a:ln>
            <a:noFill/>
          </a:ln>
        </p:spPr>
      </p:pic>
      <p:pic>
        <p:nvPicPr>
          <p:cNvPr id="619" name="Google Shape;619;p64"/>
          <p:cNvPicPr preferRelativeResize="0"/>
          <p:nvPr/>
        </p:nvPicPr>
        <p:blipFill rotWithShape="1">
          <a:blip r:embed="rId4">
            <a:alphaModFix/>
          </a:blip>
          <a:srcRect b="0" l="0" r="0" t="0"/>
          <a:stretch/>
        </p:blipFill>
        <p:spPr>
          <a:xfrm>
            <a:off x="10306515" y="372008"/>
            <a:ext cx="1234599" cy="1080274"/>
          </a:xfrm>
          <a:prstGeom prst="rect">
            <a:avLst/>
          </a:prstGeom>
          <a:noFill/>
          <a:ln>
            <a:noFill/>
          </a:ln>
        </p:spPr>
      </p:pic>
      <p:pic>
        <p:nvPicPr>
          <p:cNvPr id="620" name="Google Shape;620;p64"/>
          <p:cNvPicPr preferRelativeResize="0"/>
          <p:nvPr/>
        </p:nvPicPr>
        <p:blipFill rotWithShape="1">
          <a:blip r:embed="rId5">
            <a:alphaModFix/>
          </a:blip>
          <a:srcRect b="0" l="0" r="0" t="0"/>
          <a:stretch/>
        </p:blipFill>
        <p:spPr>
          <a:xfrm>
            <a:off x="395252" y="365126"/>
            <a:ext cx="2387861" cy="665816"/>
          </a:xfrm>
          <a:prstGeom prst="rect">
            <a:avLst/>
          </a:prstGeom>
          <a:noFill/>
          <a:ln>
            <a:noFill/>
          </a:ln>
        </p:spPr>
      </p:pic>
      <p:pic>
        <p:nvPicPr>
          <p:cNvPr id="621" name="Google Shape;621;p64"/>
          <p:cNvPicPr preferRelativeResize="0"/>
          <p:nvPr/>
        </p:nvPicPr>
        <p:blipFill rotWithShape="1">
          <a:blip r:embed="rId6">
            <a:alphaModFix/>
          </a:blip>
          <a:srcRect b="0" l="0" r="0" t="0"/>
          <a:stretch/>
        </p:blipFill>
        <p:spPr>
          <a:xfrm>
            <a:off x="5880845" y="5584611"/>
            <a:ext cx="663388" cy="892416"/>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5" name="Shape 625"/>
        <p:cNvGrpSpPr/>
        <p:nvPr/>
      </p:nvGrpSpPr>
      <p:grpSpPr>
        <a:xfrm>
          <a:off x="0" y="0"/>
          <a:ext cx="0" cy="0"/>
          <a:chOff x="0" y="0"/>
          <a:chExt cx="0" cy="0"/>
        </a:xfrm>
      </p:grpSpPr>
      <p:sp>
        <p:nvSpPr>
          <p:cNvPr id="626" name="Google Shape;626;p65"/>
          <p:cNvSpPr txBox="1"/>
          <p:nvPr>
            <p:ph type="title"/>
          </p:nvPr>
        </p:nvSpPr>
        <p:spPr>
          <a:xfrm>
            <a:off x="1519516" y="1515035"/>
            <a:ext cx="9834284" cy="175653"/>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10000"/>
              <a:buFont typeface="Calibri"/>
              <a:buNone/>
            </a:pPr>
            <a:r>
              <a:rPr b="1" lang="en-US">
                <a:latin typeface="Calibri"/>
                <a:ea typeface="Calibri"/>
                <a:cs typeface="Calibri"/>
                <a:sym typeface="Calibri"/>
              </a:rPr>
              <a:t>Evaluation criteria for Primary and Secondary Data </a:t>
            </a:r>
            <a:r>
              <a:rPr b="1" lang="en-US" sz="4000">
                <a:latin typeface="Calibri"/>
                <a:ea typeface="Calibri"/>
                <a:cs typeface="Calibri"/>
                <a:sym typeface="Calibri"/>
              </a:rPr>
              <a:t>sources</a:t>
            </a:r>
            <a:endParaRPr b="1" sz="4000">
              <a:latin typeface="Calibri"/>
              <a:ea typeface="Calibri"/>
              <a:cs typeface="Calibri"/>
              <a:sym typeface="Calibri"/>
            </a:endParaRPr>
          </a:p>
        </p:txBody>
      </p:sp>
      <p:graphicFrame>
        <p:nvGraphicFramePr>
          <p:cNvPr id="627" name="Google Shape;627;p65"/>
          <p:cNvGraphicFramePr/>
          <p:nvPr/>
        </p:nvGraphicFramePr>
        <p:xfrm>
          <a:off x="1102658" y="2447365"/>
          <a:ext cx="3000000" cy="3000000"/>
        </p:xfrm>
        <a:graphic>
          <a:graphicData uri="http://schemas.openxmlformats.org/drawingml/2006/table">
            <a:tbl>
              <a:tblPr bandRow="1" firstRow="1">
                <a:noFill/>
                <a:tableStyleId>{3D83AE94-EFC3-4365-A4A6-0DAF2A86EDDD}</a:tableStyleId>
              </a:tblPr>
              <a:tblGrid>
                <a:gridCol w="4917150"/>
                <a:gridCol w="4917150"/>
              </a:tblGrid>
              <a:tr h="450700">
                <a:tc>
                  <a:txBody>
                    <a:bodyPr/>
                    <a:lstStyle/>
                    <a:p>
                      <a:pPr indent="0" lvl="0" marL="0" marR="0" rtl="0" algn="l">
                        <a:spcBef>
                          <a:spcPts val="0"/>
                        </a:spcBef>
                        <a:spcAft>
                          <a:spcPts val="0"/>
                        </a:spcAft>
                        <a:buNone/>
                      </a:pPr>
                      <a:r>
                        <a:rPr lang="en-US" sz="1800"/>
                        <a:t>Primary data</a:t>
                      </a:r>
                      <a:endParaRPr sz="1800"/>
                    </a:p>
                  </a:txBody>
                  <a:tcPr marT="45725" marB="45725" marR="107850" marL="107850"/>
                </a:tc>
                <a:tc>
                  <a:txBody>
                    <a:bodyPr/>
                    <a:lstStyle/>
                    <a:p>
                      <a:pPr indent="0" lvl="0" marL="0" marR="0" rtl="0" algn="l">
                        <a:spcBef>
                          <a:spcPts val="0"/>
                        </a:spcBef>
                        <a:spcAft>
                          <a:spcPts val="0"/>
                        </a:spcAft>
                        <a:buNone/>
                      </a:pPr>
                      <a:r>
                        <a:rPr lang="en-US" sz="1800"/>
                        <a:t>Secondary data</a:t>
                      </a:r>
                      <a:endParaRPr sz="1800"/>
                    </a:p>
                  </a:txBody>
                  <a:tcPr marT="45725" marB="45725" marR="107850" marL="107850"/>
                </a:tc>
              </a:tr>
              <a:tr h="2444900">
                <a:tc>
                  <a:txBody>
                    <a:bodyPr/>
                    <a:lstStyle/>
                    <a:p>
                      <a:pPr indent="-342900" lvl="0" marL="342900" marR="0" rtl="0" algn="l">
                        <a:spcBef>
                          <a:spcPts val="0"/>
                        </a:spcBef>
                        <a:spcAft>
                          <a:spcPts val="0"/>
                        </a:spcAft>
                        <a:buClr>
                          <a:schemeClr val="dk1"/>
                        </a:buClr>
                        <a:buSzPts val="1800"/>
                        <a:buFont typeface="Calibri"/>
                        <a:buAutoNum type="arabicPeriod"/>
                      </a:pPr>
                      <a:r>
                        <a:rPr lang="en-US" sz="1800"/>
                        <a:t>Authenticity of the source</a:t>
                      </a:r>
                      <a:endParaRPr/>
                    </a:p>
                    <a:p>
                      <a:pPr indent="-342900" lvl="0" marL="342900" marR="0" rtl="0" algn="l">
                        <a:spcBef>
                          <a:spcPts val="0"/>
                        </a:spcBef>
                        <a:spcAft>
                          <a:spcPts val="0"/>
                        </a:spcAft>
                        <a:buClr>
                          <a:schemeClr val="dk1"/>
                        </a:buClr>
                        <a:buSzPts val="1800"/>
                        <a:buFont typeface="Calibri"/>
                        <a:buAutoNum type="arabicPeriod"/>
                      </a:pPr>
                      <a:r>
                        <a:rPr lang="en-US" sz="1800"/>
                        <a:t>Look for the production date of the source</a:t>
                      </a:r>
                      <a:endParaRPr/>
                    </a:p>
                    <a:p>
                      <a:pPr indent="-342900" lvl="0" marL="342900" marR="0" rtl="0" algn="l">
                        <a:spcBef>
                          <a:spcPts val="0"/>
                        </a:spcBef>
                        <a:spcAft>
                          <a:spcPts val="0"/>
                        </a:spcAft>
                        <a:buClr>
                          <a:schemeClr val="dk1"/>
                        </a:buClr>
                        <a:buSzPts val="1800"/>
                        <a:buFont typeface="Calibri"/>
                        <a:buAutoNum type="arabicPeriod"/>
                      </a:pPr>
                      <a:r>
                        <a:rPr lang="en-US" sz="1800"/>
                        <a:t>Nature of the source- Official? Personal? </a:t>
                      </a:r>
                      <a:endParaRPr/>
                    </a:p>
                    <a:p>
                      <a:pPr indent="-342900" lvl="0" marL="342900" marR="0" rtl="0" algn="l">
                        <a:spcBef>
                          <a:spcPts val="0"/>
                        </a:spcBef>
                        <a:spcAft>
                          <a:spcPts val="0"/>
                        </a:spcAft>
                        <a:buClr>
                          <a:schemeClr val="dk1"/>
                        </a:buClr>
                        <a:buSzPts val="1800"/>
                        <a:buFont typeface="Calibri"/>
                        <a:buAutoNum type="arabicPeriod"/>
                      </a:pPr>
                      <a:r>
                        <a:rPr lang="en-US" sz="1800"/>
                        <a:t>Purpose behind the existence of the source- who was the document written for? </a:t>
                      </a:r>
                      <a:endParaRPr/>
                    </a:p>
                    <a:p>
                      <a:pPr indent="-342900" lvl="0" marL="342900" marR="0" rtl="0" algn="l">
                        <a:spcBef>
                          <a:spcPts val="0"/>
                        </a:spcBef>
                        <a:spcAft>
                          <a:spcPts val="0"/>
                        </a:spcAft>
                        <a:buClr>
                          <a:schemeClr val="dk1"/>
                        </a:buClr>
                        <a:buSzPts val="1800"/>
                        <a:buFont typeface="Calibri"/>
                        <a:buAutoNum type="arabicPeriod"/>
                      </a:pPr>
                      <a:r>
                        <a:rPr lang="en-US" sz="1800"/>
                        <a:t>Intension of Authors of the source- Why? </a:t>
                      </a:r>
                      <a:endParaRPr sz="1800"/>
                    </a:p>
                  </a:txBody>
                  <a:tcPr marT="45725" marB="45725" marR="107850" marL="107850"/>
                </a:tc>
                <a:tc>
                  <a:txBody>
                    <a:bodyPr/>
                    <a:lstStyle/>
                    <a:p>
                      <a:pPr indent="-342900" lvl="0" marL="342900" marR="0" rtl="0" algn="l">
                        <a:spcBef>
                          <a:spcPts val="0"/>
                        </a:spcBef>
                        <a:spcAft>
                          <a:spcPts val="0"/>
                        </a:spcAft>
                        <a:buClr>
                          <a:schemeClr val="dk1"/>
                        </a:buClr>
                        <a:buSzPts val="1800"/>
                        <a:buFont typeface="Calibri"/>
                        <a:buAutoNum type="arabicPeriod"/>
                      </a:pPr>
                      <a:r>
                        <a:rPr lang="en-US" sz="1800"/>
                        <a:t>Authenticity</a:t>
                      </a:r>
                      <a:r>
                        <a:rPr lang="en-US" sz="1800"/>
                        <a:t>  soundness &amp; authorship- original or photocopy, no. of pages, real author? </a:t>
                      </a:r>
                      <a:endParaRPr/>
                    </a:p>
                    <a:p>
                      <a:pPr indent="-342900" lvl="0" marL="342900" marR="0" rtl="0" algn="l">
                        <a:spcBef>
                          <a:spcPts val="0"/>
                        </a:spcBef>
                        <a:spcAft>
                          <a:spcPts val="0"/>
                        </a:spcAft>
                        <a:buClr>
                          <a:schemeClr val="dk1"/>
                        </a:buClr>
                        <a:buSzPts val="1800"/>
                        <a:buFont typeface="Calibri"/>
                        <a:buAutoNum type="arabicPeriod"/>
                      </a:pPr>
                      <a:r>
                        <a:rPr lang="en-US" sz="1800"/>
                        <a:t>Credibility- Any distortions in the document? </a:t>
                      </a:r>
                      <a:endParaRPr/>
                    </a:p>
                    <a:p>
                      <a:pPr indent="-342900" lvl="0" marL="342900" marR="0" rtl="0" algn="l">
                        <a:spcBef>
                          <a:spcPts val="0"/>
                        </a:spcBef>
                        <a:spcAft>
                          <a:spcPts val="0"/>
                        </a:spcAft>
                        <a:buClr>
                          <a:schemeClr val="dk1"/>
                        </a:buClr>
                        <a:buSzPts val="1800"/>
                        <a:buFont typeface="Calibri"/>
                        <a:buAutoNum type="arabicPeriod"/>
                      </a:pPr>
                      <a:r>
                        <a:rPr lang="en-US" sz="1800"/>
                        <a:t>Representativeness of the source- survival and availability of the document? Any deterioration? </a:t>
                      </a:r>
                      <a:endParaRPr/>
                    </a:p>
                    <a:p>
                      <a:pPr indent="-342900" lvl="0" marL="342900" marR="0" rtl="0" algn="l">
                        <a:spcBef>
                          <a:spcPts val="0"/>
                        </a:spcBef>
                        <a:spcAft>
                          <a:spcPts val="0"/>
                        </a:spcAft>
                        <a:buClr>
                          <a:schemeClr val="dk1"/>
                        </a:buClr>
                        <a:buSzPts val="1800"/>
                        <a:buFont typeface="Calibri"/>
                        <a:buAutoNum type="arabicPeriod"/>
                      </a:pPr>
                      <a:r>
                        <a:rPr lang="en-US" sz="1800"/>
                        <a:t>Meaning- Understand-ability of the document in term of language, style, grammar, etc. </a:t>
                      </a:r>
                      <a:endParaRPr sz="1800"/>
                    </a:p>
                  </a:txBody>
                  <a:tcPr marT="45725" marB="45725" marR="107850" marL="107850"/>
                </a:tc>
              </a:tr>
            </a:tbl>
          </a:graphicData>
        </a:graphic>
      </p:graphicFrame>
      <p:pic>
        <p:nvPicPr>
          <p:cNvPr id="628" name="Google Shape;628;p65"/>
          <p:cNvPicPr preferRelativeResize="0"/>
          <p:nvPr/>
        </p:nvPicPr>
        <p:blipFill rotWithShape="1">
          <a:blip r:embed="rId3">
            <a:alphaModFix/>
          </a:blip>
          <a:srcRect b="0" l="0" r="0" t="0"/>
          <a:stretch/>
        </p:blipFill>
        <p:spPr>
          <a:xfrm>
            <a:off x="5764306" y="5763906"/>
            <a:ext cx="663388" cy="892416"/>
          </a:xfrm>
          <a:prstGeom prst="rect">
            <a:avLst/>
          </a:prstGeom>
          <a:noFill/>
          <a:ln>
            <a:noFill/>
          </a:ln>
        </p:spPr>
      </p:pic>
      <p:pic>
        <p:nvPicPr>
          <p:cNvPr id="629" name="Google Shape;629;p65"/>
          <p:cNvPicPr preferRelativeResize="0"/>
          <p:nvPr/>
        </p:nvPicPr>
        <p:blipFill rotWithShape="1">
          <a:blip r:embed="rId4">
            <a:alphaModFix/>
          </a:blip>
          <a:srcRect b="0" l="0" r="0" t="0"/>
          <a:stretch/>
        </p:blipFill>
        <p:spPr>
          <a:xfrm>
            <a:off x="395252" y="365126"/>
            <a:ext cx="2387861" cy="665816"/>
          </a:xfrm>
          <a:prstGeom prst="rect">
            <a:avLst/>
          </a:prstGeom>
          <a:noFill/>
          <a:ln>
            <a:noFill/>
          </a:ln>
        </p:spPr>
      </p:pic>
      <p:pic>
        <p:nvPicPr>
          <p:cNvPr id="630" name="Google Shape;630;p65"/>
          <p:cNvPicPr preferRelativeResize="0"/>
          <p:nvPr/>
        </p:nvPicPr>
        <p:blipFill rotWithShape="1">
          <a:blip r:embed="rId5">
            <a:alphaModFix/>
          </a:blip>
          <a:srcRect b="0" l="0" r="0" t="0"/>
          <a:stretch/>
        </p:blipFill>
        <p:spPr>
          <a:xfrm>
            <a:off x="10578353" y="372008"/>
            <a:ext cx="962761" cy="842416"/>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4" name="Shape 634"/>
        <p:cNvGrpSpPr/>
        <p:nvPr/>
      </p:nvGrpSpPr>
      <p:grpSpPr>
        <a:xfrm>
          <a:off x="0" y="0"/>
          <a:ext cx="0" cy="0"/>
          <a:chOff x="0" y="0"/>
          <a:chExt cx="0" cy="0"/>
        </a:xfrm>
      </p:grpSpPr>
      <p:sp>
        <p:nvSpPr>
          <p:cNvPr id="635" name="Google Shape;635;p66"/>
          <p:cNvSpPr txBox="1"/>
          <p:nvPr>
            <p:ph type="title"/>
          </p:nvPr>
        </p:nvSpPr>
        <p:spPr>
          <a:xfrm>
            <a:off x="2303929" y="1317811"/>
            <a:ext cx="6517342" cy="75303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Calibri"/>
              <a:buNone/>
            </a:pPr>
            <a:r>
              <a:rPr b="1" lang="en-US" sz="4000">
                <a:latin typeface="Calibri"/>
                <a:ea typeface="Calibri"/>
                <a:cs typeface="Calibri"/>
                <a:sym typeface="Calibri"/>
              </a:rPr>
              <a:t>Limitations of Historical Data</a:t>
            </a:r>
            <a:endParaRPr b="1" sz="4000">
              <a:latin typeface="Calibri"/>
              <a:ea typeface="Calibri"/>
              <a:cs typeface="Calibri"/>
              <a:sym typeface="Calibri"/>
            </a:endParaRPr>
          </a:p>
        </p:txBody>
      </p:sp>
      <p:sp>
        <p:nvSpPr>
          <p:cNvPr id="636" name="Google Shape;636;p66"/>
          <p:cNvSpPr txBox="1"/>
          <p:nvPr>
            <p:ph idx="1" type="body"/>
          </p:nvPr>
        </p:nvSpPr>
        <p:spPr>
          <a:xfrm>
            <a:off x="977152" y="2303929"/>
            <a:ext cx="10376647" cy="3873034"/>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1800"/>
              <a:buAutoNum type="arabicPeriod"/>
            </a:pPr>
            <a:r>
              <a:rPr lang="en-US" sz="1800"/>
              <a:t>Reconstruction and interpretation of historical data do not easily enhance historical absolute but relative objectivity</a:t>
            </a:r>
            <a:endParaRPr/>
          </a:p>
          <a:p>
            <a:pPr indent="-228600" lvl="0" marL="228600" rtl="0" algn="l">
              <a:lnSpc>
                <a:spcPct val="90000"/>
              </a:lnSpc>
              <a:spcBef>
                <a:spcPts val="1000"/>
              </a:spcBef>
              <a:spcAft>
                <a:spcPts val="0"/>
              </a:spcAft>
              <a:buClr>
                <a:schemeClr val="dk1"/>
              </a:buClr>
              <a:buSzPts val="1800"/>
              <a:buAutoNum type="arabicPeriod"/>
            </a:pPr>
            <a:r>
              <a:rPr lang="en-US" sz="1800"/>
              <a:t>The remoteness of the historical researcher from the events creates the challenge of accuracy in interpretation</a:t>
            </a:r>
            <a:endParaRPr/>
          </a:p>
          <a:p>
            <a:pPr indent="0" lvl="0" marL="0" rtl="0" algn="l">
              <a:lnSpc>
                <a:spcPct val="90000"/>
              </a:lnSpc>
              <a:spcBef>
                <a:spcPts val="1000"/>
              </a:spcBef>
              <a:spcAft>
                <a:spcPts val="0"/>
              </a:spcAft>
              <a:buClr>
                <a:schemeClr val="dk1"/>
              </a:buClr>
              <a:buSzPts val="1800"/>
              <a:buNone/>
            </a:pPr>
            <a:r>
              <a:rPr lang="en-US" sz="1800"/>
              <a:t>To address the above, there is the need for  critical  ethical consideration  for “positive skepticism” or Infallibility : </a:t>
            </a:r>
            <a:endParaRPr/>
          </a:p>
          <a:p>
            <a:pPr indent="0" lvl="1" marL="457200" rtl="0" algn="just">
              <a:lnSpc>
                <a:spcPct val="90000"/>
              </a:lnSpc>
              <a:spcBef>
                <a:spcPts val="500"/>
              </a:spcBef>
              <a:spcAft>
                <a:spcPts val="0"/>
              </a:spcAft>
              <a:buClr>
                <a:schemeClr val="dk1"/>
              </a:buClr>
              <a:buSzPts val="1800"/>
              <a:buNone/>
            </a:pPr>
            <a:r>
              <a:rPr b="1" lang="en-US" sz="1800"/>
              <a:t>Researchers should doubt their own findings and those of others. As  (producers and) consumers of research, we should not believe everything we read. We call this positive skepticism. This term does not mean unyielding disbelieve but rather the habit of checking the evidence. Skepticism requires us to distinguish poor research, unworthy of our belief, from good research, which deserves at least provisional acceptance. –</a:t>
            </a:r>
            <a:r>
              <a:rPr lang="en-US" sz="1800"/>
              <a:t> (Dooley 2004, p. 4).  </a:t>
            </a:r>
            <a:endParaRPr b="1" sz="1800"/>
          </a:p>
        </p:txBody>
      </p:sp>
      <p:pic>
        <p:nvPicPr>
          <p:cNvPr id="637" name="Google Shape;637;p66"/>
          <p:cNvPicPr preferRelativeResize="0"/>
          <p:nvPr/>
        </p:nvPicPr>
        <p:blipFill rotWithShape="1">
          <a:blip r:embed="rId3">
            <a:alphaModFix/>
          </a:blip>
          <a:srcRect b="0" l="0" r="0" t="0"/>
          <a:stretch/>
        </p:blipFill>
        <p:spPr>
          <a:xfrm>
            <a:off x="10306515" y="372008"/>
            <a:ext cx="1234599" cy="1080274"/>
          </a:xfrm>
          <a:prstGeom prst="rect">
            <a:avLst/>
          </a:prstGeom>
          <a:noFill/>
          <a:ln>
            <a:noFill/>
          </a:ln>
        </p:spPr>
      </p:pic>
      <p:pic>
        <p:nvPicPr>
          <p:cNvPr id="638" name="Google Shape;638;p66"/>
          <p:cNvPicPr preferRelativeResize="0"/>
          <p:nvPr/>
        </p:nvPicPr>
        <p:blipFill rotWithShape="1">
          <a:blip r:embed="rId4">
            <a:alphaModFix/>
          </a:blip>
          <a:srcRect b="0" l="0" r="0" t="0"/>
          <a:stretch/>
        </p:blipFill>
        <p:spPr>
          <a:xfrm>
            <a:off x="395252" y="365126"/>
            <a:ext cx="2387861" cy="665816"/>
          </a:xfrm>
          <a:prstGeom prst="rect">
            <a:avLst/>
          </a:prstGeom>
          <a:noFill/>
          <a:ln>
            <a:noFill/>
          </a:ln>
        </p:spPr>
      </p:pic>
      <p:pic>
        <p:nvPicPr>
          <p:cNvPr id="639" name="Google Shape;639;p66"/>
          <p:cNvPicPr preferRelativeResize="0"/>
          <p:nvPr/>
        </p:nvPicPr>
        <p:blipFill rotWithShape="1">
          <a:blip r:embed="rId5">
            <a:alphaModFix/>
          </a:blip>
          <a:srcRect b="0" l="0" r="0" t="0"/>
          <a:stretch/>
        </p:blipFill>
        <p:spPr>
          <a:xfrm>
            <a:off x="5678197" y="5730755"/>
            <a:ext cx="663388" cy="892416"/>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3" name="Shape 643"/>
        <p:cNvGrpSpPr/>
        <p:nvPr/>
      </p:nvGrpSpPr>
      <p:grpSpPr>
        <a:xfrm>
          <a:off x="0" y="0"/>
          <a:ext cx="0" cy="0"/>
          <a:chOff x="0" y="0"/>
          <a:chExt cx="0" cy="0"/>
        </a:xfrm>
      </p:grpSpPr>
      <p:sp>
        <p:nvSpPr>
          <p:cNvPr id="644" name="Google Shape;644;p6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a:latin typeface="Calibri"/>
                <a:ea typeface="Calibri"/>
                <a:cs typeface="Calibri"/>
                <a:sym typeface="Calibri"/>
              </a:rPr>
              <a:t>Concluding remarks</a:t>
            </a:r>
            <a:endParaRPr b="1">
              <a:latin typeface="Calibri"/>
              <a:ea typeface="Calibri"/>
              <a:cs typeface="Calibri"/>
              <a:sym typeface="Calibri"/>
            </a:endParaRPr>
          </a:p>
        </p:txBody>
      </p:sp>
      <p:sp>
        <p:nvSpPr>
          <p:cNvPr id="645" name="Google Shape;645;p67"/>
          <p:cNvSpPr txBox="1"/>
          <p:nvPr>
            <p:ph idx="1" type="body"/>
          </p:nvPr>
        </p:nvSpPr>
        <p:spPr>
          <a:xfrm>
            <a:off x="1532964" y="1972235"/>
            <a:ext cx="5576047" cy="3782706"/>
          </a:xfrm>
          <a:prstGeom prst="rect">
            <a:avLst/>
          </a:prstGeom>
          <a:noFill/>
          <a:ln>
            <a:noFill/>
          </a:ln>
        </p:spPr>
        <p:txBody>
          <a:bodyPr anchorCtr="0" anchor="t" bIns="45700" lIns="91425" spcFirstLastPara="1" rIns="91425" wrap="square" tIns="45700">
            <a:normAutofit fontScale="70000" lnSpcReduction="20000"/>
          </a:bodyPr>
          <a:lstStyle/>
          <a:p>
            <a:pPr indent="-228600" lvl="0" marL="228600" rtl="0" algn="l">
              <a:lnSpc>
                <a:spcPct val="90000"/>
              </a:lnSpc>
              <a:spcBef>
                <a:spcPts val="0"/>
              </a:spcBef>
              <a:spcAft>
                <a:spcPts val="0"/>
              </a:spcAft>
              <a:buClr>
                <a:schemeClr val="dk1"/>
              </a:buClr>
              <a:buSzPct val="100000"/>
              <a:buChar char="•"/>
            </a:pPr>
            <a:r>
              <a:rPr lang="en-US"/>
              <a:t>Historical research almost always combines both primary and secondary sources of data </a:t>
            </a:r>
            <a:endParaRPr/>
          </a:p>
          <a:p>
            <a:pPr indent="-228600" lvl="0" marL="228600" rtl="0" algn="l">
              <a:lnSpc>
                <a:spcPct val="90000"/>
              </a:lnSpc>
              <a:spcBef>
                <a:spcPts val="1000"/>
              </a:spcBef>
              <a:spcAft>
                <a:spcPts val="0"/>
              </a:spcAft>
              <a:buClr>
                <a:schemeClr val="dk1"/>
              </a:buClr>
              <a:buSzPct val="100000"/>
              <a:buChar char="•"/>
            </a:pPr>
            <a:r>
              <a:rPr lang="en-US"/>
              <a:t>The historical researcher simultaneously combines several roles of “finding, sifting, and presenting the evidence in combination (that involves) the skills of a detective, a scientist, a judge, and an artist” Satpathy, (n.d., 120)</a:t>
            </a:r>
            <a:endParaRPr/>
          </a:p>
          <a:p>
            <a:pPr indent="-228600" lvl="0" marL="228600" rtl="0" algn="l">
              <a:lnSpc>
                <a:spcPct val="90000"/>
              </a:lnSpc>
              <a:spcBef>
                <a:spcPts val="1000"/>
              </a:spcBef>
              <a:spcAft>
                <a:spcPts val="0"/>
              </a:spcAft>
              <a:buClr>
                <a:schemeClr val="dk1"/>
              </a:buClr>
              <a:buSzPct val="100000"/>
              <a:buChar char="•"/>
            </a:pPr>
            <a:r>
              <a:rPr lang="en-US"/>
              <a:t>Historical data sources are as relevant as the interpretations derived from them. </a:t>
            </a:r>
            <a:endParaRPr/>
          </a:p>
          <a:p>
            <a:pPr indent="-228600" lvl="0" marL="228600" rtl="0" algn="l">
              <a:lnSpc>
                <a:spcPct val="90000"/>
              </a:lnSpc>
              <a:spcBef>
                <a:spcPts val="1000"/>
              </a:spcBef>
              <a:spcAft>
                <a:spcPts val="0"/>
              </a:spcAft>
              <a:buClr>
                <a:schemeClr val="dk1"/>
              </a:buClr>
              <a:buSzPct val="100000"/>
              <a:buChar char="•"/>
            </a:pPr>
            <a:r>
              <a:rPr lang="en-US"/>
              <a:t>History is not merely the record of past events, it is the reconstruction of past events, based on meanings derived from a combination of data sources that have been systematically collected .  </a:t>
            </a:r>
            <a:endParaRPr/>
          </a:p>
        </p:txBody>
      </p:sp>
      <p:pic>
        <p:nvPicPr>
          <p:cNvPr id="646" name="Google Shape;646;p67"/>
          <p:cNvPicPr preferRelativeResize="0"/>
          <p:nvPr/>
        </p:nvPicPr>
        <p:blipFill rotWithShape="1">
          <a:blip r:embed="rId3">
            <a:alphaModFix/>
          </a:blip>
          <a:srcRect b="0" l="0" r="0" t="0"/>
          <a:stretch/>
        </p:blipFill>
        <p:spPr>
          <a:xfrm>
            <a:off x="5032738" y="5665294"/>
            <a:ext cx="663388" cy="892416"/>
          </a:xfrm>
          <a:prstGeom prst="rect">
            <a:avLst/>
          </a:prstGeom>
          <a:noFill/>
          <a:ln>
            <a:noFill/>
          </a:ln>
        </p:spPr>
      </p:pic>
      <p:pic>
        <p:nvPicPr>
          <p:cNvPr id="647" name="Google Shape;647;p67"/>
          <p:cNvPicPr preferRelativeResize="0"/>
          <p:nvPr/>
        </p:nvPicPr>
        <p:blipFill rotWithShape="1">
          <a:blip r:embed="rId4">
            <a:alphaModFix/>
          </a:blip>
          <a:srcRect b="0" l="0" r="0" t="0"/>
          <a:stretch/>
        </p:blipFill>
        <p:spPr>
          <a:xfrm>
            <a:off x="395252" y="365126"/>
            <a:ext cx="2387861" cy="665816"/>
          </a:xfrm>
          <a:prstGeom prst="rect">
            <a:avLst/>
          </a:prstGeom>
          <a:noFill/>
          <a:ln>
            <a:noFill/>
          </a:ln>
        </p:spPr>
      </p:pic>
      <p:pic>
        <p:nvPicPr>
          <p:cNvPr id="648" name="Google Shape;648;p67"/>
          <p:cNvPicPr preferRelativeResize="0"/>
          <p:nvPr/>
        </p:nvPicPr>
        <p:blipFill rotWithShape="1">
          <a:blip r:embed="rId5">
            <a:alphaModFix/>
          </a:blip>
          <a:srcRect b="0" l="0" r="0" t="0"/>
          <a:stretch/>
        </p:blipFill>
        <p:spPr>
          <a:xfrm>
            <a:off x="10306515" y="372008"/>
            <a:ext cx="1234599" cy="1080274"/>
          </a:xfrm>
          <a:prstGeom prst="rect">
            <a:avLst/>
          </a:prstGeom>
          <a:noFill/>
          <a:ln>
            <a:noFill/>
          </a:ln>
        </p:spPr>
      </p:pic>
      <p:pic>
        <p:nvPicPr>
          <p:cNvPr id="649" name="Google Shape;649;p67"/>
          <p:cNvPicPr preferRelativeResize="0"/>
          <p:nvPr>
            <p:ph idx="2" type="body"/>
          </p:nvPr>
        </p:nvPicPr>
        <p:blipFill rotWithShape="1">
          <a:blip r:embed="rId6">
            <a:alphaModFix/>
          </a:blip>
          <a:srcRect b="0" l="0" r="0" t="0"/>
          <a:stretch/>
        </p:blipFill>
        <p:spPr>
          <a:xfrm>
            <a:off x="7293167" y="1972235"/>
            <a:ext cx="3866920" cy="3481114"/>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3" name="Shape 653"/>
        <p:cNvGrpSpPr/>
        <p:nvPr/>
      </p:nvGrpSpPr>
      <p:grpSpPr>
        <a:xfrm>
          <a:off x="0" y="0"/>
          <a:ext cx="0" cy="0"/>
          <a:chOff x="0" y="0"/>
          <a:chExt cx="0" cy="0"/>
        </a:xfrm>
      </p:grpSpPr>
      <p:sp>
        <p:nvSpPr>
          <p:cNvPr id="654" name="Google Shape;654;p6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a:latin typeface="Calibri"/>
                <a:ea typeface="Calibri"/>
                <a:cs typeface="Calibri"/>
                <a:sym typeface="Calibri"/>
              </a:rPr>
              <a:t>References</a:t>
            </a:r>
            <a:endParaRPr b="1">
              <a:latin typeface="Calibri"/>
              <a:ea typeface="Calibri"/>
              <a:cs typeface="Calibri"/>
              <a:sym typeface="Calibri"/>
            </a:endParaRPr>
          </a:p>
        </p:txBody>
      </p:sp>
      <p:sp>
        <p:nvSpPr>
          <p:cNvPr id="655" name="Google Shape;655;p6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100"/>
              <a:buNone/>
            </a:pPr>
            <a:r>
              <a:rPr lang="en-US" sz="1100"/>
              <a:t>Aborisade, F. (1997). Research Method: A Student Handbook. Lagos: Multifirm Limited (Publishers). </a:t>
            </a:r>
            <a:endParaRPr/>
          </a:p>
          <a:p>
            <a:pPr indent="0" lvl="0" marL="0" rtl="0" algn="l">
              <a:lnSpc>
                <a:spcPct val="90000"/>
              </a:lnSpc>
              <a:spcBef>
                <a:spcPts val="1000"/>
              </a:spcBef>
              <a:spcAft>
                <a:spcPts val="0"/>
              </a:spcAft>
              <a:buClr>
                <a:schemeClr val="dk1"/>
              </a:buClr>
              <a:buSzPts val="1100"/>
              <a:buNone/>
            </a:pPr>
            <a:r>
              <a:rPr lang="en-US" sz="1100"/>
              <a:t>Dooley, D. (2004). Soial research methods  (Third Edition). New Delhi: Prentice –Hall of India </a:t>
            </a:r>
            <a:endParaRPr/>
          </a:p>
          <a:p>
            <a:pPr indent="0" lvl="0" marL="0" rtl="0" algn="l">
              <a:lnSpc>
                <a:spcPct val="90000"/>
              </a:lnSpc>
              <a:spcBef>
                <a:spcPts val="1000"/>
              </a:spcBef>
              <a:spcAft>
                <a:spcPts val="0"/>
              </a:spcAft>
              <a:buClr>
                <a:schemeClr val="dk1"/>
              </a:buClr>
              <a:buSzPts val="1100"/>
              <a:buNone/>
            </a:pPr>
            <a:r>
              <a:rPr lang="en-US" sz="1100"/>
              <a:t>Private Limited. </a:t>
            </a:r>
            <a:endParaRPr/>
          </a:p>
          <a:p>
            <a:pPr indent="0" lvl="0" marL="0" rtl="0" algn="l">
              <a:lnSpc>
                <a:spcPct val="90000"/>
              </a:lnSpc>
              <a:spcBef>
                <a:spcPts val="1000"/>
              </a:spcBef>
              <a:spcAft>
                <a:spcPts val="0"/>
              </a:spcAft>
              <a:buClr>
                <a:schemeClr val="dk1"/>
              </a:buClr>
              <a:buSzPts val="1100"/>
              <a:buNone/>
            </a:pPr>
            <a:r>
              <a:rPr lang="en-US" sz="1100" u="sng">
                <a:solidFill>
                  <a:schemeClr val="hlink"/>
                </a:solidFill>
                <a:hlinkClick r:id="rId3"/>
              </a:rPr>
              <a:t>Elina, T., Akrivi, K. Castas, V., Georgis, L., &amp; Constantin, H. (2009). Capturing the historical research methodology: An experimental approach.  https://scholar.google.com/scholar?q=Elena,+T.+et+al.+Capturing+the+historical+research+methodology:+An+experimental+approach&amp;hl=en&amp;as_sdt=0&amp;as_vis=1&amp;oi=scholart</a:t>
            </a:r>
            <a:r>
              <a:rPr lang="en-US" sz="1100"/>
              <a:t> On 22/1022</a:t>
            </a:r>
            <a:endParaRPr/>
          </a:p>
          <a:p>
            <a:pPr indent="0" lvl="0" marL="0" rtl="0" algn="l">
              <a:lnSpc>
                <a:spcPct val="90000"/>
              </a:lnSpc>
              <a:spcBef>
                <a:spcPts val="1000"/>
              </a:spcBef>
              <a:spcAft>
                <a:spcPts val="0"/>
              </a:spcAft>
              <a:buClr>
                <a:schemeClr val="dk1"/>
              </a:buClr>
              <a:buSzPts val="1100"/>
              <a:buNone/>
            </a:pPr>
            <a:r>
              <a:rPr lang="en-US" sz="1100"/>
              <a:t>Figaro, R. (2015). The historical method(s) in communication research, MATRIZ, Vol. 9, No. 2, pp. 143-164. </a:t>
            </a:r>
            <a:endParaRPr/>
          </a:p>
          <a:p>
            <a:pPr indent="0" lvl="0" marL="0" rtl="0" algn="l">
              <a:lnSpc>
                <a:spcPct val="90000"/>
              </a:lnSpc>
              <a:spcBef>
                <a:spcPts val="1000"/>
              </a:spcBef>
              <a:spcAft>
                <a:spcPts val="0"/>
              </a:spcAft>
              <a:buClr>
                <a:schemeClr val="dk1"/>
              </a:buClr>
              <a:buSzPts val="1100"/>
              <a:buNone/>
            </a:pPr>
            <a:r>
              <a:rPr lang="en-US" sz="1100"/>
              <a:t>Satpathy, B.B. Historical theory nd methods, DDCE/History (M.A.) SLM/Paper-VI </a:t>
            </a:r>
            <a:r>
              <a:rPr lang="en-US" sz="1100" u="sng">
                <a:solidFill>
                  <a:schemeClr val="hlink"/>
                </a:solidFill>
                <a:hlinkClick r:id="rId4"/>
              </a:rPr>
              <a:t>https://ddceutkal.ac.in/Syllabus/MA_history/Paper_06.pdf</a:t>
            </a:r>
            <a:r>
              <a:rPr lang="en-US" sz="1100"/>
              <a:t>  on 22/10/22 </a:t>
            </a:r>
            <a:endParaRPr/>
          </a:p>
          <a:p>
            <a:pPr indent="-158750" lvl="0" marL="228600" rtl="0" algn="l">
              <a:lnSpc>
                <a:spcPct val="90000"/>
              </a:lnSpc>
              <a:spcBef>
                <a:spcPts val="1000"/>
              </a:spcBef>
              <a:spcAft>
                <a:spcPts val="0"/>
              </a:spcAft>
              <a:buClr>
                <a:schemeClr val="dk1"/>
              </a:buClr>
              <a:buSzPts val="1100"/>
              <a:buNone/>
            </a:pPr>
            <a:r>
              <a:t/>
            </a:r>
            <a:endParaRPr sz="1100"/>
          </a:p>
          <a:p>
            <a:pPr indent="-50800" lvl="0" marL="228600" rtl="0" algn="l">
              <a:lnSpc>
                <a:spcPct val="90000"/>
              </a:lnSpc>
              <a:spcBef>
                <a:spcPts val="1000"/>
              </a:spcBef>
              <a:spcAft>
                <a:spcPts val="0"/>
              </a:spcAft>
              <a:buClr>
                <a:schemeClr val="dk1"/>
              </a:buClr>
              <a:buSzPts val="2800"/>
              <a:buNone/>
            </a:pPr>
            <a:r>
              <a:t/>
            </a:r>
            <a:endParaRPr/>
          </a:p>
        </p:txBody>
      </p:sp>
      <p:pic>
        <p:nvPicPr>
          <p:cNvPr id="656" name="Google Shape;656;p68"/>
          <p:cNvPicPr preferRelativeResize="0"/>
          <p:nvPr>
            <p:ph idx="2" type="body"/>
          </p:nvPr>
        </p:nvPicPr>
        <p:blipFill rotWithShape="1">
          <a:blip r:embed="rId5">
            <a:alphaModFix/>
          </a:blip>
          <a:srcRect b="0" l="0" r="0" t="0"/>
          <a:stretch/>
        </p:blipFill>
        <p:spPr>
          <a:xfrm>
            <a:off x="6764357" y="1916935"/>
            <a:ext cx="4307595" cy="3327094"/>
          </a:xfrm>
          <a:prstGeom prst="rect">
            <a:avLst/>
          </a:prstGeom>
          <a:noFill/>
          <a:ln>
            <a:noFill/>
          </a:ln>
        </p:spPr>
      </p:pic>
      <p:pic>
        <p:nvPicPr>
          <p:cNvPr id="657" name="Google Shape;657;p68"/>
          <p:cNvPicPr preferRelativeResize="0"/>
          <p:nvPr/>
        </p:nvPicPr>
        <p:blipFill rotWithShape="1">
          <a:blip r:embed="rId6">
            <a:alphaModFix/>
          </a:blip>
          <a:srcRect b="0" l="0" r="0" t="0"/>
          <a:stretch/>
        </p:blipFill>
        <p:spPr>
          <a:xfrm>
            <a:off x="10306515" y="372008"/>
            <a:ext cx="1234599" cy="1080274"/>
          </a:xfrm>
          <a:prstGeom prst="rect">
            <a:avLst/>
          </a:prstGeom>
          <a:noFill/>
          <a:ln>
            <a:noFill/>
          </a:ln>
        </p:spPr>
      </p:pic>
      <p:pic>
        <p:nvPicPr>
          <p:cNvPr id="658" name="Google Shape;658;p68"/>
          <p:cNvPicPr preferRelativeResize="0"/>
          <p:nvPr/>
        </p:nvPicPr>
        <p:blipFill rotWithShape="1">
          <a:blip r:embed="rId7">
            <a:alphaModFix/>
          </a:blip>
          <a:srcRect b="0" l="0" r="0" t="0"/>
          <a:stretch/>
        </p:blipFill>
        <p:spPr>
          <a:xfrm>
            <a:off x="395252" y="365126"/>
            <a:ext cx="2387861" cy="665816"/>
          </a:xfrm>
          <a:prstGeom prst="rect">
            <a:avLst/>
          </a:prstGeom>
          <a:noFill/>
          <a:ln>
            <a:noFill/>
          </a:ln>
        </p:spPr>
      </p:pic>
      <p:pic>
        <p:nvPicPr>
          <p:cNvPr id="659" name="Google Shape;659;p68"/>
          <p:cNvPicPr preferRelativeResize="0"/>
          <p:nvPr/>
        </p:nvPicPr>
        <p:blipFill rotWithShape="1">
          <a:blip r:embed="rId8">
            <a:alphaModFix/>
          </a:blip>
          <a:srcRect b="0" l="0" r="0" t="0"/>
          <a:stretch/>
        </p:blipFill>
        <p:spPr>
          <a:xfrm>
            <a:off x="5983940" y="5657890"/>
            <a:ext cx="663388" cy="892416"/>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3" name="Shape 663"/>
        <p:cNvGrpSpPr/>
        <p:nvPr/>
      </p:nvGrpSpPr>
      <p:grpSpPr>
        <a:xfrm>
          <a:off x="0" y="0"/>
          <a:ext cx="0" cy="0"/>
          <a:chOff x="0" y="0"/>
          <a:chExt cx="0" cy="0"/>
        </a:xfrm>
      </p:grpSpPr>
      <p:sp>
        <p:nvSpPr>
          <p:cNvPr id="664" name="Google Shape;664;p69"/>
          <p:cNvSpPr txBox="1"/>
          <p:nvPr>
            <p:ph type="ctrTitle"/>
          </p:nvPr>
        </p:nvSpPr>
        <p:spPr>
          <a:xfrm>
            <a:off x="1524000" y="1122363"/>
            <a:ext cx="9144000" cy="1665807"/>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b="1" lang="en-US">
                <a:latin typeface="Calibri"/>
                <a:ea typeface="Calibri"/>
                <a:cs typeface="Calibri"/>
                <a:sym typeface="Calibri"/>
              </a:rPr>
              <a:t>Historical Method</a:t>
            </a:r>
            <a:endParaRPr/>
          </a:p>
        </p:txBody>
      </p:sp>
      <p:sp>
        <p:nvSpPr>
          <p:cNvPr id="665" name="Google Shape;665;p69"/>
          <p:cNvSpPr txBox="1"/>
          <p:nvPr>
            <p:ph idx="1" type="subTitle"/>
          </p:nvPr>
        </p:nvSpPr>
        <p:spPr>
          <a:xfrm>
            <a:off x="1524000" y="2788170"/>
            <a:ext cx="9144000" cy="246963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None/>
            </a:pPr>
            <a:r>
              <a:rPr lang="en-US" sz="2800"/>
              <a:t>Part 2</a:t>
            </a:r>
            <a:endParaRPr/>
          </a:p>
          <a:p>
            <a:pPr indent="0" lvl="0" marL="0" rtl="0" algn="ctr">
              <a:lnSpc>
                <a:spcPct val="90000"/>
              </a:lnSpc>
              <a:spcBef>
                <a:spcPts val="1000"/>
              </a:spcBef>
              <a:spcAft>
                <a:spcPts val="0"/>
              </a:spcAft>
              <a:buClr>
                <a:schemeClr val="dk1"/>
              </a:buClr>
              <a:buSzPts val="2400"/>
              <a:buNone/>
            </a:pPr>
            <a:r>
              <a:t/>
            </a:r>
            <a:endParaRPr/>
          </a:p>
          <a:p>
            <a:pPr indent="0" lvl="0" marL="0" rtl="0" algn="ctr">
              <a:lnSpc>
                <a:spcPct val="90000"/>
              </a:lnSpc>
              <a:spcBef>
                <a:spcPts val="1000"/>
              </a:spcBef>
              <a:spcAft>
                <a:spcPts val="0"/>
              </a:spcAft>
              <a:buClr>
                <a:schemeClr val="dk1"/>
              </a:buClr>
              <a:buSzPts val="2400"/>
              <a:buNone/>
            </a:pPr>
            <a:r>
              <a:rPr lang="en-US"/>
              <a:t>VICTOR AYEDUN-ALUMA  PhD</a:t>
            </a:r>
            <a:endParaRPr/>
          </a:p>
          <a:p>
            <a:pPr indent="0" lvl="0" marL="0" rtl="0" algn="ctr">
              <a:lnSpc>
                <a:spcPct val="90000"/>
              </a:lnSpc>
              <a:spcBef>
                <a:spcPts val="1000"/>
              </a:spcBef>
              <a:spcAft>
                <a:spcPts val="0"/>
              </a:spcAft>
              <a:buClr>
                <a:schemeClr val="dk1"/>
              </a:buClr>
              <a:buSzPts val="2400"/>
              <a:buNone/>
            </a:pPr>
            <a:r>
              <a:rPr lang="en-US"/>
              <a:t>Professor of Communication and Change</a:t>
            </a:r>
            <a:endParaRPr/>
          </a:p>
          <a:p>
            <a:pPr indent="0" lvl="0" marL="0" rtl="0" algn="ctr">
              <a:lnSpc>
                <a:spcPct val="90000"/>
              </a:lnSpc>
              <a:spcBef>
                <a:spcPts val="1000"/>
              </a:spcBef>
              <a:spcAft>
                <a:spcPts val="0"/>
              </a:spcAft>
              <a:buClr>
                <a:schemeClr val="dk1"/>
              </a:buClr>
              <a:buSzPts val="2400"/>
              <a:buNone/>
            </a:pPr>
            <a:r>
              <a:rPr lang="en-US"/>
              <a:t>University of Jos, Nigeria</a:t>
            </a:r>
            <a:endParaRPr/>
          </a:p>
        </p:txBody>
      </p:sp>
      <p:pic>
        <p:nvPicPr>
          <p:cNvPr id="666" name="Google Shape;666;p69"/>
          <p:cNvPicPr preferRelativeResize="0"/>
          <p:nvPr/>
        </p:nvPicPr>
        <p:blipFill rotWithShape="1">
          <a:blip r:embed="rId3">
            <a:alphaModFix/>
          </a:blip>
          <a:srcRect b="0" l="0" r="0" t="0"/>
          <a:stretch/>
        </p:blipFill>
        <p:spPr>
          <a:xfrm>
            <a:off x="5388593" y="5735637"/>
            <a:ext cx="816068" cy="941017"/>
          </a:xfrm>
          <a:prstGeom prst="rect">
            <a:avLst/>
          </a:prstGeom>
          <a:noFill/>
          <a:ln>
            <a:noFill/>
          </a:ln>
        </p:spPr>
      </p:pic>
      <p:pic>
        <p:nvPicPr>
          <p:cNvPr id="667" name="Google Shape;667;p69"/>
          <p:cNvPicPr preferRelativeResize="0"/>
          <p:nvPr/>
        </p:nvPicPr>
        <p:blipFill rotWithShape="1">
          <a:blip r:embed="rId4">
            <a:alphaModFix/>
          </a:blip>
          <a:srcRect b="0" l="0" r="0" t="0"/>
          <a:stretch/>
        </p:blipFill>
        <p:spPr>
          <a:xfrm>
            <a:off x="395252" y="365125"/>
            <a:ext cx="2387861" cy="872003"/>
          </a:xfrm>
          <a:prstGeom prst="rect">
            <a:avLst/>
          </a:prstGeom>
          <a:noFill/>
          <a:ln>
            <a:noFill/>
          </a:ln>
        </p:spPr>
      </p:pic>
      <p:pic>
        <p:nvPicPr>
          <p:cNvPr id="668" name="Google Shape;668;p69"/>
          <p:cNvPicPr preferRelativeResize="0"/>
          <p:nvPr/>
        </p:nvPicPr>
        <p:blipFill rotWithShape="1">
          <a:blip r:embed="rId5">
            <a:alphaModFix/>
          </a:blip>
          <a:srcRect b="0" l="0" r="0" t="0"/>
          <a:stretch/>
        </p:blipFill>
        <p:spPr>
          <a:xfrm>
            <a:off x="10306515" y="372008"/>
            <a:ext cx="1234599" cy="1080274"/>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2" name="Shape 672"/>
        <p:cNvGrpSpPr/>
        <p:nvPr/>
      </p:nvGrpSpPr>
      <p:grpSpPr>
        <a:xfrm>
          <a:off x="0" y="0"/>
          <a:ext cx="0" cy="0"/>
          <a:chOff x="0" y="0"/>
          <a:chExt cx="0" cy="0"/>
        </a:xfrm>
      </p:grpSpPr>
      <p:sp>
        <p:nvSpPr>
          <p:cNvPr id="673" name="Google Shape;673;p70"/>
          <p:cNvSpPr txBox="1"/>
          <p:nvPr>
            <p:ph type="title"/>
          </p:nvPr>
        </p:nvSpPr>
        <p:spPr>
          <a:xfrm>
            <a:off x="838200" y="941294"/>
            <a:ext cx="10515600" cy="749394"/>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a:latin typeface="Calibri"/>
                <a:ea typeface="Calibri"/>
                <a:cs typeface="Calibri"/>
                <a:sym typeface="Calibri"/>
              </a:rPr>
              <a:t>Content</a:t>
            </a:r>
            <a:endParaRPr/>
          </a:p>
        </p:txBody>
      </p:sp>
      <p:sp>
        <p:nvSpPr>
          <p:cNvPr id="674" name="Google Shape;674;p70"/>
          <p:cNvSpPr txBox="1"/>
          <p:nvPr>
            <p:ph idx="1" type="body"/>
          </p:nvPr>
        </p:nvSpPr>
        <p:spPr>
          <a:xfrm>
            <a:off x="838200" y="2205317"/>
            <a:ext cx="10515600" cy="3971645"/>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Introduction</a:t>
            </a:r>
            <a:endParaRPr/>
          </a:p>
          <a:p>
            <a:pPr indent="-228600" lvl="0" marL="228600" rtl="0" algn="l">
              <a:lnSpc>
                <a:spcPct val="90000"/>
              </a:lnSpc>
              <a:spcBef>
                <a:spcPts val="1000"/>
              </a:spcBef>
              <a:spcAft>
                <a:spcPts val="0"/>
              </a:spcAft>
              <a:buClr>
                <a:schemeClr val="dk1"/>
              </a:buClr>
              <a:buSzPts val="2800"/>
              <a:buChar char="•"/>
            </a:pPr>
            <a:r>
              <a:rPr lang="en-US"/>
              <a:t>Historical data analysis</a:t>
            </a:r>
            <a:endParaRPr/>
          </a:p>
          <a:p>
            <a:pPr indent="-228600" lvl="0" marL="228600" rtl="0" algn="l">
              <a:lnSpc>
                <a:spcPct val="90000"/>
              </a:lnSpc>
              <a:spcBef>
                <a:spcPts val="1000"/>
              </a:spcBef>
              <a:spcAft>
                <a:spcPts val="0"/>
              </a:spcAft>
              <a:buClr>
                <a:schemeClr val="dk1"/>
              </a:buClr>
              <a:buSzPts val="2800"/>
              <a:buChar char="•"/>
            </a:pPr>
            <a:r>
              <a:rPr lang="en-US"/>
              <a:t>Reconstruction and report writing</a:t>
            </a:r>
            <a:endParaRPr/>
          </a:p>
          <a:p>
            <a:pPr indent="-228600" lvl="0" marL="228600" rtl="0" algn="l">
              <a:lnSpc>
                <a:spcPct val="90000"/>
              </a:lnSpc>
              <a:spcBef>
                <a:spcPts val="1000"/>
              </a:spcBef>
              <a:spcAft>
                <a:spcPts val="0"/>
              </a:spcAft>
              <a:buClr>
                <a:schemeClr val="dk1"/>
              </a:buClr>
              <a:buSzPts val="2800"/>
              <a:buChar char="•"/>
            </a:pPr>
            <a:r>
              <a:rPr lang="en-US"/>
              <a:t>Conclusion</a:t>
            </a:r>
            <a:endParaRPr/>
          </a:p>
          <a:p>
            <a:pPr indent="-50800" lvl="0" marL="228600" rtl="0" algn="l">
              <a:lnSpc>
                <a:spcPct val="90000"/>
              </a:lnSpc>
              <a:spcBef>
                <a:spcPts val="1000"/>
              </a:spcBef>
              <a:spcAft>
                <a:spcPts val="0"/>
              </a:spcAft>
              <a:buClr>
                <a:schemeClr val="dk1"/>
              </a:buClr>
              <a:buSzPts val="2800"/>
              <a:buNone/>
            </a:pPr>
            <a:r>
              <a:t/>
            </a:r>
            <a:endParaRPr/>
          </a:p>
        </p:txBody>
      </p:sp>
      <p:pic>
        <p:nvPicPr>
          <p:cNvPr id="675" name="Google Shape;675;p70"/>
          <p:cNvPicPr preferRelativeResize="0"/>
          <p:nvPr/>
        </p:nvPicPr>
        <p:blipFill rotWithShape="1">
          <a:blip r:embed="rId3">
            <a:alphaModFix/>
          </a:blip>
          <a:srcRect b="0" l="0" r="0" t="0"/>
          <a:stretch/>
        </p:blipFill>
        <p:spPr>
          <a:xfrm>
            <a:off x="10306515" y="372008"/>
            <a:ext cx="1234599" cy="1080274"/>
          </a:xfrm>
          <a:prstGeom prst="rect">
            <a:avLst/>
          </a:prstGeom>
          <a:noFill/>
          <a:ln>
            <a:noFill/>
          </a:ln>
        </p:spPr>
      </p:pic>
      <p:pic>
        <p:nvPicPr>
          <p:cNvPr id="676" name="Google Shape;676;p70"/>
          <p:cNvPicPr preferRelativeResize="0"/>
          <p:nvPr/>
        </p:nvPicPr>
        <p:blipFill rotWithShape="1">
          <a:blip r:embed="rId4">
            <a:alphaModFix/>
          </a:blip>
          <a:srcRect b="0" l="0" r="0" t="0"/>
          <a:stretch/>
        </p:blipFill>
        <p:spPr>
          <a:xfrm>
            <a:off x="395252" y="365126"/>
            <a:ext cx="2387861" cy="665816"/>
          </a:xfrm>
          <a:prstGeom prst="rect">
            <a:avLst/>
          </a:prstGeom>
          <a:noFill/>
          <a:ln>
            <a:noFill/>
          </a:ln>
        </p:spPr>
      </p:pic>
      <p:pic>
        <p:nvPicPr>
          <p:cNvPr id="677" name="Google Shape;677;p70"/>
          <p:cNvPicPr preferRelativeResize="0"/>
          <p:nvPr/>
        </p:nvPicPr>
        <p:blipFill rotWithShape="1">
          <a:blip r:embed="rId5">
            <a:alphaModFix/>
          </a:blip>
          <a:srcRect b="0" l="0" r="0" t="0"/>
          <a:stretch/>
        </p:blipFill>
        <p:spPr>
          <a:xfrm>
            <a:off x="5687966" y="5706453"/>
            <a:ext cx="816068" cy="941017"/>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1" name="Shape 681"/>
        <p:cNvGrpSpPr/>
        <p:nvPr/>
      </p:nvGrpSpPr>
      <p:grpSpPr>
        <a:xfrm>
          <a:off x="0" y="0"/>
          <a:ext cx="0" cy="0"/>
          <a:chOff x="0" y="0"/>
          <a:chExt cx="0" cy="0"/>
        </a:xfrm>
      </p:grpSpPr>
      <p:sp>
        <p:nvSpPr>
          <p:cNvPr id="682" name="Google Shape;682;p71"/>
          <p:cNvSpPr txBox="1"/>
          <p:nvPr>
            <p:ph type="title"/>
          </p:nvPr>
        </p:nvSpPr>
        <p:spPr>
          <a:xfrm>
            <a:off x="1873624" y="1264024"/>
            <a:ext cx="8704729" cy="9144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a:latin typeface="Calibri"/>
                <a:ea typeface="Calibri"/>
                <a:cs typeface="Calibri"/>
                <a:sym typeface="Calibri"/>
              </a:rPr>
              <a:t>Introduction to Part 2</a:t>
            </a:r>
            <a:endParaRPr/>
          </a:p>
        </p:txBody>
      </p:sp>
      <p:sp>
        <p:nvSpPr>
          <p:cNvPr id="683" name="Google Shape;683;p71"/>
          <p:cNvSpPr txBox="1"/>
          <p:nvPr>
            <p:ph idx="1" type="body"/>
          </p:nvPr>
        </p:nvSpPr>
        <p:spPr>
          <a:xfrm>
            <a:off x="1084728" y="2250141"/>
            <a:ext cx="10269071" cy="3926822"/>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2800"/>
              <a:buChar char="•"/>
            </a:pPr>
            <a:r>
              <a:rPr lang="en-US"/>
              <a:t>Greetings, everyone. </a:t>
            </a:r>
            <a:endParaRPr/>
          </a:p>
          <a:p>
            <a:pPr indent="-228600" lvl="0" marL="228600" rtl="0" algn="l">
              <a:lnSpc>
                <a:spcPct val="90000"/>
              </a:lnSpc>
              <a:spcBef>
                <a:spcPts val="1000"/>
              </a:spcBef>
              <a:spcAft>
                <a:spcPts val="0"/>
              </a:spcAft>
              <a:buClr>
                <a:schemeClr val="dk1"/>
              </a:buClr>
              <a:buSzPts val="2800"/>
              <a:buChar char="•"/>
            </a:pPr>
            <a:r>
              <a:rPr lang="en-US"/>
              <a:t>In this session, my task is to lead the discussion of subtopic (iii) Historical Data Analysis, and (iv) Reconstruction and Report Writing (in Media and Communication Research). </a:t>
            </a:r>
            <a:endParaRPr/>
          </a:p>
          <a:p>
            <a:pPr indent="-228600" lvl="0" marL="228600" rtl="0" algn="l">
              <a:lnSpc>
                <a:spcPct val="90000"/>
              </a:lnSpc>
              <a:spcBef>
                <a:spcPts val="1000"/>
              </a:spcBef>
              <a:spcAft>
                <a:spcPts val="0"/>
              </a:spcAft>
              <a:buClr>
                <a:schemeClr val="dk1"/>
              </a:buClr>
              <a:buSzPts val="2800"/>
              <a:buChar char="•"/>
            </a:pPr>
            <a:r>
              <a:rPr lang="en-US"/>
              <a:t>Thankfully, Prof. Olatunji agreed to do the tougher task of leading the discussion of subtopic (i) Nature and Sources, and (ii) Significance and Limitations of Historical Data (in Media and Communication Research). </a:t>
            </a:r>
            <a:endParaRPr/>
          </a:p>
          <a:p>
            <a:pPr indent="-228600" lvl="0" marL="228600" rtl="0" algn="l">
              <a:lnSpc>
                <a:spcPct val="90000"/>
              </a:lnSpc>
              <a:spcBef>
                <a:spcPts val="1000"/>
              </a:spcBef>
              <a:spcAft>
                <a:spcPts val="0"/>
              </a:spcAft>
              <a:buClr>
                <a:schemeClr val="dk1"/>
              </a:buClr>
              <a:buSzPts val="2800"/>
              <a:buChar char="•"/>
            </a:pPr>
            <a:r>
              <a:rPr lang="en-US"/>
              <a:t>So, off we go!</a:t>
            </a:r>
            <a:endParaRPr/>
          </a:p>
        </p:txBody>
      </p:sp>
      <p:pic>
        <p:nvPicPr>
          <p:cNvPr id="684" name="Google Shape;684;p71"/>
          <p:cNvPicPr preferRelativeResize="0"/>
          <p:nvPr/>
        </p:nvPicPr>
        <p:blipFill rotWithShape="1">
          <a:blip r:embed="rId3">
            <a:alphaModFix/>
          </a:blip>
          <a:srcRect b="0" l="0" r="0" t="0"/>
          <a:stretch/>
        </p:blipFill>
        <p:spPr>
          <a:xfrm>
            <a:off x="395252" y="365126"/>
            <a:ext cx="2387861" cy="665816"/>
          </a:xfrm>
          <a:prstGeom prst="rect">
            <a:avLst/>
          </a:prstGeom>
          <a:noFill/>
          <a:ln>
            <a:noFill/>
          </a:ln>
        </p:spPr>
      </p:pic>
      <p:pic>
        <p:nvPicPr>
          <p:cNvPr id="685" name="Google Shape;685;p71"/>
          <p:cNvPicPr preferRelativeResize="0"/>
          <p:nvPr/>
        </p:nvPicPr>
        <p:blipFill rotWithShape="1">
          <a:blip r:embed="rId4">
            <a:alphaModFix/>
          </a:blip>
          <a:srcRect b="0" l="0" r="0" t="0"/>
          <a:stretch/>
        </p:blipFill>
        <p:spPr>
          <a:xfrm>
            <a:off x="10306515" y="372008"/>
            <a:ext cx="1234599" cy="1080274"/>
          </a:xfrm>
          <a:prstGeom prst="rect">
            <a:avLst/>
          </a:prstGeom>
          <a:noFill/>
          <a:ln>
            <a:noFill/>
          </a:ln>
        </p:spPr>
      </p:pic>
      <p:pic>
        <p:nvPicPr>
          <p:cNvPr id="686" name="Google Shape;686;p71"/>
          <p:cNvPicPr preferRelativeResize="0"/>
          <p:nvPr/>
        </p:nvPicPr>
        <p:blipFill rotWithShape="1">
          <a:blip r:embed="rId5">
            <a:alphaModFix/>
          </a:blip>
          <a:srcRect b="0" l="0" r="0" t="0"/>
          <a:stretch/>
        </p:blipFill>
        <p:spPr>
          <a:xfrm>
            <a:off x="5687966" y="5706453"/>
            <a:ext cx="816068" cy="941017"/>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0" name="Shape 690"/>
        <p:cNvGrpSpPr/>
        <p:nvPr/>
      </p:nvGrpSpPr>
      <p:grpSpPr>
        <a:xfrm>
          <a:off x="0" y="0"/>
          <a:ext cx="0" cy="0"/>
          <a:chOff x="0" y="0"/>
          <a:chExt cx="0" cy="0"/>
        </a:xfrm>
      </p:grpSpPr>
      <p:sp>
        <p:nvSpPr>
          <p:cNvPr id="691" name="Google Shape;691;p72"/>
          <p:cNvSpPr txBox="1"/>
          <p:nvPr>
            <p:ph type="title"/>
          </p:nvPr>
        </p:nvSpPr>
        <p:spPr>
          <a:xfrm>
            <a:off x="2662518" y="1111624"/>
            <a:ext cx="7643997" cy="880968"/>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en-US"/>
            </a:br>
            <a:r>
              <a:rPr b="1" lang="en-US">
                <a:latin typeface="Calibri"/>
                <a:ea typeface="Calibri"/>
                <a:cs typeface="Calibri"/>
                <a:sym typeface="Calibri"/>
              </a:rPr>
              <a:t>Introduction cont.</a:t>
            </a:r>
            <a:br>
              <a:rPr lang="en-US"/>
            </a:br>
            <a:endParaRPr/>
          </a:p>
        </p:txBody>
      </p:sp>
      <p:sp>
        <p:nvSpPr>
          <p:cNvPr id="692" name="Google Shape;692;p72"/>
          <p:cNvSpPr txBox="1"/>
          <p:nvPr>
            <p:ph idx="1" type="body"/>
          </p:nvPr>
        </p:nvSpPr>
        <p:spPr>
          <a:xfrm>
            <a:off x="932328" y="2635623"/>
            <a:ext cx="10421471" cy="3541339"/>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lang="en-US" sz="2000"/>
              <a:t>Um … a little clarification.</a:t>
            </a:r>
            <a:endParaRPr/>
          </a:p>
          <a:p>
            <a:pPr indent="-228600" lvl="0" marL="228600" rtl="0" algn="l">
              <a:lnSpc>
                <a:spcPct val="90000"/>
              </a:lnSpc>
              <a:spcBef>
                <a:spcPts val="1000"/>
              </a:spcBef>
              <a:spcAft>
                <a:spcPts val="0"/>
              </a:spcAft>
              <a:buClr>
                <a:schemeClr val="dk1"/>
              </a:buClr>
              <a:buSzPts val="2000"/>
              <a:buChar char="•"/>
            </a:pPr>
            <a:r>
              <a:rPr lang="en-US" sz="2000"/>
              <a:t>In this activity, I presume I’ll be in a conversation with fellow students … some of whom will know a lot more than I do. </a:t>
            </a:r>
            <a:endParaRPr/>
          </a:p>
          <a:p>
            <a:pPr indent="-228600" lvl="0" marL="228600" rtl="0" algn="l">
              <a:lnSpc>
                <a:spcPct val="90000"/>
              </a:lnSpc>
              <a:spcBef>
                <a:spcPts val="1000"/>
              </a:spcBef>
              <a:spcAft>
                <a:spcPts val="0"/>
              </a:spcAft>
              <a:buClr>
                <a:schemeClr val="dk1"/>
              </a:buClr>
              <a:buSzPts val="2000"/>
              <a:buChar char="•"/>
            </a:pPr>
            <a:r>
              <a:rPr lang="en-US" sz="2000"/>
              <a:t>So, I recognize that some of the thoughts I share might not be totally correct, and I welcome corrections from you.</a:t>
            </a:r>
            <a:endParaRPr/>
          </a:p>
          <a:p>
            <a:pPr indent="-228600" lvl="0" marL="228600" rtl="0" algn="l">
              <a:lnSpc>
                <a:spcPct val="90000"/>
              </a:lnSpc>
              <a:spcBef>
                <a:spcPts val="1000"/>
              </a:spcBef>
              <a:spcAft>
                <a:spcPts val="0"/>
              </a:spcAft>
              <a:buClr>
                <a:schemeClr val="dk1"/>
              </a:buClr>
              <a:buSzPts val="2000"/>
              <a:buChar char="•"/>
            </a:pPr>
            <a:r>
              <a:rPr lang="en-US" sz="2000"/>
              <a:t>After all, the best scientists accept that the outcome of what they do is falsifiable … always falsifiable!</a:t>
            </a:r>
            <a:endParaRPr/>
          </a:p>
        </p:txBody>
      </p:sp>
      <p:pic>
        <p:nvPicPr>
          <p:cNvPr id="693" name="Google Shape;693;p72"/>
          <p:cNvPicPr preferRelativeResize="0"/>
          <p:nvPr/>
        </p:nvPicPr>
        <p:blipFill rotWithShape="1">
          <a:blip r:embed="rId3">
            <a:alphaModFix/>
          </a:blip>
          <a:srcRect b="0" l="0" r="0" t="0"/>
          <a:stretch/>
        </p:blipFill>
        <p:spPr>
          <a:xfrm>
            <a:off x="395252" y="365126"/>
            <a:ext cx="2387861" cy="665816"/>
          </a:xfrm>
          <a:prstGeom prst="rect">
            <a:avLst/>
          </a:prstGeom>
          <a:noFill/>
          <a:ln>
            <a:noFill/>
          </a:ln>
        </p:spPr>
      </p:pic>
      <p:pic>
        <p:nvPicPr>
          <p:cNvPr id="694" name="Google Shape;694;p72"/>
          <p:cNvPicPr preferRelativeResize="0"/>
          <p:nvPr/>
        </p:nvPicPr>
        <p:blipFill rotWithShape="1">
          <a:blip r:embed="rId4">
            <a:alphaModFix/>
          </a:blip>
          <a:srcRect b="0" l="0" r="0" t="0"/>
          <a:stretch/>
        </p:blipFill>
        <p:spPr>
          <a:xfrm>
            <a:off x="10306515" y="372008"/>
            <a:ext cx="1234599" cy="1080274"/>
          </a:xfrm>
          <a:prstGeom prst="rect">
            <a:avLst/>
          </a:prstGeom>
          <a:noFill/>
          <a:ln>
            <a:noFill/>
          </a:ln>
        </p:spPr>
      </p:pic>
      <p:pic>
        <p:nvPicPr>
          <p:cNvPr id="695" name="Google Shape;695;p72"/>
          <p:cNvPicPr preferRelativeResize="0"/>
          <p:nvPr/>
        </p:nvPicPr>
        <p:blipFill rotWithShape="1">
          <a:blip r:embed="rId5">
            <a:alphaModFix/>
          </a:blip>
          <a:srcRect b="0" l="0" r="0" t="0"/>
          <a:stretch/>
        </p:blipFill>
        <p:spPr>
          <a:xfrm>
            <a:off x="5687966" y="5706453"/>
            <a:ext cx="816068" cy="94101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19"/>
          <p:cNvSpPr txBox="1"/>
          <p:nvPr>
            <p:ph type="title"/>
          </p:nvPr>
        </p:nvSpPr>
        <p:spPr>
          <a:xfrm>
            <a:off x="1398494" y="950258"/>
            <a:ext cx="9699812" cy="111162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000"/>
              <a:buFont typeface="Calibri"/>
              <a:buNone/>
            </a:pPr>
            <a:r>
              <a:rPr b="1" lang="en-US" sz="4000">
                <a:latin typeface="Calibri"/>
                <a:ea typeface="Calibri"/>
                <a:cs typeface="Calibri"/>
                <a:sym typeface="Calibri"/>
              </a:rPr>
              <a:t>Qualitative Content Analysis Process</a:t>
            </a:r>
            <a:endParaRPr/>
          </a:p>
        </p:txBody>
      </p:sp>
      <p:sp>
        <p:nvSpPr>
          <p:cNvPr id="155" name="Google Shape;155;p19"/>
          <p:cNvSpPr txBox="1"/>
          <p:nvPr>
            <p:ph idx="1" type="body"/>
          </p:nvPr>
        </p:nvSpPr>
        <p:spPr>
          <a:xfrm>
            <a:off x="1398494" y="2259105"/>
            <a:ext cx="9955306" cy="391785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200"/>
              <a:t>Conducting Qualitative Content Analysis  involves three basic steps:</a:t>
            </a:r>
            <a:endParaRPr/>
          </a:p>
          <a:p>
            <a:pPr indent="-228600" lvl="1" marL="685800" rtl="0" algn="l">
              <a:lnSpc>
                <a:spcPct val="90000"/>
              </a:lnSpc>
              <a:spcBef>
                <a:spcPts val="500"/>
              </a:spcBef>
              <a:spcAft>
                <a:spcPts val="0"/>
              </a:spcAft>
              <a:buClr>
                <a:schemeClr val="dk1"/>
              </a:buClr>
              <a:buSzPts val="3600"/>
              <a:buChar char="•"/>
            </a:pPr>
            <a:r>
              <a:rPr lang="en-US" sz="3600"/>
              <a:t>Preparation</a:t>
            </a:r>
            <a:endParaRPr/>
          </a:p>
          <a:p>
            <a:pPr indent="-228600" lvl="1" marL="685800" rtl="0" algn="l">
              <a:lnSpc>
                <a:spcPct val="90000"/>
              </a:lnSpc>
              <a:spcBef>
                <a:spcPts val="500"/>
              </a:spcBef>
              <a:spcAft>
                <a:spcPts val="0"/>
              </a:spcAft>
              <a:buClr>
                <a:schemeClr val="dk1"/>
              </a:buClr>
              <a:buSzPts val="3600"/>
              <a:buChar char="•"/>
            </a:pPr>
            <a:r>
              <a:rPr lang="en-US" sz="3600"/>
              <a:t>Organizing</a:t>
            </a:r>
            <a:endParaRPr/>
          </a:p>
          <a:p>
            <a:pPr indent="-228600" lvl="1" marL="685800" rtl="0" algn="l">
              <a:lnSpc>
                <a:spcPct val="90000"/>
              </a:lnSpc>
              <a:spcBef>
                <a:spcPts val="500"/>
              </a:spcBef>
              <a:spcAft>
                <a:spcPts val="0"/>
              </a:spcAft>
              <a:buClr>
                <a:schemeClr val="dk1"/>
              </a:buClr>
              <a:buSzPts val="3600"/>
              <a:buChar char="•"/>
            </a:pPr>
            <a:r>
              <a:rPr lang="en-US" sz="3600"/>
              <a:t>Reporting</a:t>
            </a:r>
            <a:endParaRPr/>
          </a:p>
        </p:txBody>
      </p:sp>
      <p:pic>
        <p:nvPicPr>
          <p:cNvPr id="156" name="Google Shape;156;p19"/>
          <p:cNvPicPr preferRelativeResize="0"/>
          <p:nvPr/>
        </p:nvPicPr>
        <p:blipFill rotWithShape="1">
          <a:blip r:embed="rId3">
            <a:alphaModFix/>
          </a:blip>
          <a:srcRect b="0" l="0" r="0" t="0"/>
          <a:stretch/>
        </p:blipFill>
        <p:spPr>
          <a:xfrm>
            <a:off x="5513294" y="5127812"/>
            <a:ext cx="914400" cy="1114479"/>
          </a:xfrm>
          <a:prstGeom prst="rect">
            <a:avLst/>
          </a:prstGeom>
          <a:noFill/>
          <a:ln>
            <a:noFill/>
          </a:ln>
        </p:spPr>
      </p:pic>
      <p:pic>
        <p:nvPicPr>
          <p:cNvPr id="157" name="Google Shape;157;p19"/>
          <p:cNvPicPr preferRelativeResize="0"/>
          <p:nvPr/>
        </p:nvPicPr>
        <p:blipFill rotWithShape="1">
          <a:blip r:embed="rId4">
            <a:alphaModFix/>
          </a:blip>
          <a:srcRect b="0" l="0" r="0" t="0"/>
          <a:stretch/>
        </p:blipFill>
        <p:spPr>
          <a:xfrm>
            <a:off x="395252" y="365126"/>
            <a:ext cx="2387861" cy="665816"/>
          </a:xfrm>
          <a:prstGeom prst="rect">
            <a:avLst/>
          </a:prstGeom>
          <a:noFill/>
          <a:ln>
            <a:noFill/>
          </a:ln>
        </p:spPr>
      </p:pic>
      <p:pic>
        <p:nvPicPr>
          <p:cNvPr id="158" name="Google Shape;158;p19"/>
          <p:cNvPicPr preferRelativeResize="0"/>
          <p:nvPr/>
        </p:nvPicPr>
        <p:blipFill rotWithShape="1">
          <a:blip r:embed="rId5">
            <a:alphaModFix/>
          </a:blip>
          <a:srcRect b="0" l="0" r="0" t="0"/>
          <a:stretch/>
        </p:blipFill>
        <p:spPr>
          <a:xfrm>
            <a:off x="10306515" y="372008"/>
            <a:ext cx="1234599" cy="1080274"/>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9" name="Shape 699"/>
        <p:cNvGrpSpPr/>
        <p:nvPr/>
      </p:nvGrpSpPr>
      <p:grpSpPr>
        <a:xfrm>
          <a:off x="0" y="0"/>
          <a:ext cx="0" cy="0"/>
          <a:chOff x="0" y="0"/>
          <a:chExt cx="0" cy="0"/>
        </a:xfrm>
      </p:grpSpPr>
      <p:sp>
        <p:nvSpPr>
          <p:cNvPr id="700" name="Google Shape;700;p73"/>
          <p:cNvSpPr txBox="1"/>
          <p:nvPr>
            <p:ph type="title"/>
          </p:nvPr>
        </p:nvSpPr>
        <p:spPr>
          <a:xfrm>
            <a:off x="2052918" y="1147482"/>
            <a:ext cx="9300881" cy="1039906"/>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000"/>
              <a:buFont typeface="Calibri"/>
              <a:buNone/>
            </a:pPr>
            <a:r>
              <a:rPr b="1" lang="en-US" sz="4000">
                <a:latin typeface="Calibri"/>
                <a:ea typeface="Calibri"/>
                <a:cs typeface="Calibri"/>
                <a:sym typeface="Calibri"/>
              </a:rPr>
              <a:t>Historical</a:t>
            </a:r>
            <a:r>
              <a:rPr b="1" lang="en-US">
                <a:latin typeface="Calibri"/>
                <a:ea typeface="Calibri"/>
                <a:cs typeface="Calibri"/>
                <a:sym typeface="Calibri"/>
              </a:rPr>
              <a:t> data analysis 1</a:t>
            </a:r>
            <a:endParaRPr/>
          </a:p>
        </p:txBody>
      </p:sp>
      <p:sp>
        <p:nvSpPr>
          <p:cNvPr id="701" name="Google Shape;701;p73"/>
          <p:cNvSpPr txBox="1"/>
          <p:nvPr>
            <p:ph idx="1" type="body"/>
          </p:nvPr>
        </p:nvSpPr>
        <p:spPr>
          <a:xfrm>
            <a:off x="1075764" y="2492187"/>
            <a:ext cx="10278035" cy="3684775"/>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400"/>
              <a:buChar char="•"/>
            </a:pPr>
            <a:r>
              <a:rPr lang="en-US" sz="2400"/>
              <a:t>So, you have some (good) historical data and you’re ready to analyze them.</a:t>
            </a:r>
            <a:endParaRPr/>
          </a:p>
          <a:p>
            <a:pPr indent="-228600" lvl="0" marL="228600" rtl="0" algn="l">
              <a:lnSpc>
                <a:spcPct val="90000"/>
              </a:lnSpc>
              <a:spcBef>
                <a:spcPts val="1000"/>
              </a:spcBef>
              <a:spcAft>
                <a:spcPts val="0"/>
              </a:spcAft>
              <a:buClr>
                <a:schemeClr val="dk1"/>
              </a:buClr>
              <a:buSzPts val="2400"/>
              <a:buChar char="•"/>
            </a:pPr>
            <a:r>
              <a:rPr lang="en-US" sz="2400"/>
              <a:t>First step: ensure that when you review your data they fit organically – not superficially – with the other elements in Toulmin’s (as simplified by Merrigan &amp; Huston) research-as-argument schema.</a:t>
            </a:r>
            <a:endParaRPr/>
          </a:p>
          <a:p>
            <a:pPr indent="-228600" lvl="0" marL="228600" rtl="0" algn="l">
              <a:lnSpc>
                <a:spcPct val="90000"/>
              </a:lnSpc>
              <a:spcBef>
                <a:spcPts val="1000"/>
              </a:spcBef>
              <a:spcAft>
                <a:spcPts val="0"/>
              </a:spcAft>
              <a:buClr>
                <a:schemeClr val="dk1"/>
              </a:buClr>
              <a:buSzPts val="2400"/>
              <a:buChar char="•"/>
            </a:pPr>
            <a:r>
              <a:rPr lang="en-US" sz="2400"/>
              <a:t>In summary, the schema says: your data should support (or not support) your research </a:t>
            </a:r>
            <a:r>
              <a:rPr lang="en-US" sz="2400" u="sng"/>
              <a:t>provided</a:t>
            </a:r>
            <a:r>
              <a:rPr lang="en-US" sz="2400"/>
              <a:t> your warrants (i.e. the grounds on which you walk from data to claim) are sound.</a:t>
            </a:r>
            <a:endParaRPr/>
          </a:p>
        </p:txBody>
      </p:sp>
      <p:pic>
        <p:nvPicPr>
          <p:cNvPr id="702" name="Google Shape;702;p73"/>
          <p:cNvPicPr preferRelativeResize="0"/>
          <p:nvPr/>
        </p:nvPicPr>
        <p:blipFill rotWithShape="1">
          <a:blip r:embed="rId3">
            <a:alphaModFix/>
          </a:blip>
          <a:srcRect b="0" l="0" r="0" t="0"/>
          <a:stretch/>
        </p:blipFill>
        <p:spPr>
          <a:xfrm>
            <a:off x="395252" y="365126"/>
            <a:ext cx="2387861" cy="665816"/>
          </a:xfrm>
          <a:prstGeom prst="rect">
            <a:avLst/>
          </a:prstGeom>
          <a:noFill/>
          <a:ln>
            <a:noFill/>
          </a:ln>
        </p:spPr>
      </p:pic>
      <p:pic>
        <p:nvPicPr>
          <p:cNvPr id="703" name="Google Shape;703;p73"/>
          <p:cNvPicPr preferRelativeResize="0"/>
          <p:nvPr/>
        </p:nvPicPr>
        <p:blipFill rotWithShape="1">
          <a:blip r:embed="rId4">
            <a:alphaModFix/>
          </a:blip>
          <a:srcRect b="0" l="0" r="0" t="0"/>
          <a:stretch/>
        </p:blipFill>
        <p:spPr>
          <a:xfrm>
            <a:off x="10306515" y="372008"/>
            <a:ext cx="1234599" cy="1080274"/>
          </a:xfrm>
          <a:prstGeom prst="rect">
            <a:avLst/>
          </a:prstGeom>
          <a:noFill/>
          <a:ln>
            <a:noFill/>
          </a:ln>
        </p:spPr>
      </p:pic>
      <p:pic>
        <p:nvPicPr>
          <p:cNvPr id="704" name="Google Shape;704;p73"/>
          <p:cNvPicPr preferRelativeResize="0"/>
          <p:nvPr/>
        </p:nvPicPr>
        <p:blipFill rotWithShape="1">
          <a:blip r:embed="rId5">
            <a:alphaModFix/>
          </a:blip>
          <a:srcRect b="0" l="0" r="0" t="0"/>
          <a:stretch/>
        </p:blipFill>
        <p:spPr>
          <a:xfrm>
            <a:off x="5687966" y="5706453"/>
            <a:ext cx="816068" cy="941017"/>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8" name="Shape 708"/>
        <p:cNvGrpSpPr/>
        <p:nvPr/>
      </p:nvGrpSpPr>
      <p:grpSpPr>
        <a:xfrm>
          <a:off x="0" y="0"/>
          <a:ext cx="0" cy="0"/>
          <a:chOff x="0" y="0"/>
          <a:chExt cx="0" cy="0"/>
        </a:xfrm>
      </p:grpSpPr>
      <p:sp>
        <p:nvSpPr>
          <p:cNvPr id="709" name="Google Shape;709;p74"/>
          <p:cNvSpPr txBox="1"/>
          <p:nvPr>
            <p:ph type="title"/>
          </p:nvPr>
        </p:nvSpPr>
        <p:spPr>
          <a:xfrm>
            <a:off x="1658470" y="1030942"/>
            <a:ext cx="9695329" cy="1093692"/>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000"/>
              <a:buFont typeface="Calibri"/>
              <a:buNone/>
            </a:pPr>
            <a:r>
              <a:rPr b="1" lang="en-US" sz="4000">
                <a:latin typeface="Calibri"/>
                <a:ea typeface="Calibri"/>
                <a:cs typeface="Calibri"/>
                <a:sym typeface="Calibri"/>
              </a:rPr>
              <a:t>Historical data analysis 2</a:t>
            </a:r>
            <a:endParaRPr/>
          </a:p>
        </p:txBody>
      </p:sp>
      <p:sp>
        <p:nvSpPr>
          <p:cNvPr id="710" name="Google Shape;710;p74"/>
          <p:cNvSpPr txBox="1"/>
          <p:nvPr>
            <p:ph idx="1" type="body"/>
          </p:nvPr>
        </p:nvSpPr>
        <p:spPr>
          <a:xfrm>
            <a:off x="1066800" y="2572871"/>
            <a:ext cx="10287000" cy="3604092"/>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Second step: organize your data into conceptual categories (a.k.a. brown boxes) that are generated from your claim.</a:t>
            </a:r>
            <a:endParaRPr/>
          </a:p>
          <a:p>
            <a:pPr indent="-228600" lvl="0" marL="228600" rtl="0" algn="l">
              <a:lnSpc>
                <a:spcPct val="90000"/>
              </a:lnSpc>
              <a:spcBef>
                <a:spcPts val="1000"/>
              </a:spcBef>
              <a:spcAft>
                <a:spcPts val="0"/>
              </a:spcAft>
              <a:buClr>
                <a:schemeClr val="dk1"/>
              </a:buClr>
              <a:buSzPts val="2800"/>
              <a:buChar char="•"/>
            </a:pPr>
            <a:r>
              <a:rPr lang="en-US"/>
              <a:t>It’s interesting that the organization can be digitally-based or non-digitally-based. Both modes I believe are (equally!) effective. Okay, one is faster than the other, but the thinking – the making of inference – for now probably depends more on the human ability than the machine.</a:t>
            </a:r>
            <a:endParaRPr/>
          </a:p>
        </p:txBody>
      </p:sp>
      <p:pic>
        <p:nvPicPr>
          <p:cNvPr id="711" name="Google Shape;711;p74"/>
          <p:cNvPicPr preferRelativeResize="0"/>
          <p:nvPr/>
        </p:nvPicPr>
        <p:blipFill rotWithShape="1">
          <a:blip r:embed="rId3">
            <a:alphaModFix/>
          </a:blip>
          <a:srcRect b="0" l="0" r="0" t="0"/>
          <a:stretch/>
        </p:blipFill>
        <p:spPr>
          <a:xfrm>
            <a:off x="395252" y="365126"/>
            <a:ext cx="2387861" cy="665816"/>
          </a:xfrm>
          <a:prstGeom prst="rect">
            <a:avLst/>
          </a:prstGeom>
          <a:noFill/>
          <a:ln>
            <a:noFill/>
          </a:ln>
        </p:spPr>
      </p:pic>
      <p:pic>
        <p:nvPicPr>
          <p:cNvPr id="712" name="Google Shape;712;p74"/>
          <p:cNvPicPr preferRelativeResize="0"/>
          <p:nvPr/>
        </p:nvPicPr>
        <p:blipFill rotWithShape="1">
          <a:blip r:embed="rId4">
            <a:alphaModFix/>
          </a:blip>
          <a:srcRect b="0" l="0" r="0" t="0"/>
          <a:stretch/>
        </p:blipFill>
        <p:spPr>
          <a:xfrm>
            <a:off x="10306515" y="372008"/>
            <a:ext cx="1234599" cy="1080274"/>
          </a:xfrm>
          <a:prstGeom prst="rect">
            <a:avLst/>
          </a:prstGeom>
          <a:noFill/>
          <a:ln>
            <a:noFill/>
          </a:ln>
        </p:spPr>
      </p:pic>
      <p:pic>
        <p:nvPicPr>
          <p:cNvPr id="713" name="Google Shape;713;p74"/>
          <p:cNvPicPr preferRelativeResize="0"/>
          <p:nvPr/>
        </p:nvPicPr>
        <p:blipFill rotWithShape="1">
          <a:blip r:embed="rId5">
            <a:alphaModFix/>
          </a:blip>
          <a:srcRect b="0" l="0" r="0" t="0"/>
          <a:stretch/>
        </p:blipFill>
        <p:spPr>
          <a:xfrm>
            <a:off x="5687966" y="5706453"/>
            <a:ext cx="816068" cy="941017"/>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7" name="Shape 717"/>
        <p:cNvGrpSpPr/>
        <p:nvPr/>
      </p:nvGrpSpPr>
      <p:grpSpPr>
        <a:xfrm>
          <a:off x="0" y="0"/>
          <a:ext cx="0" cy="0"/>
          <a:chOff x="0" y="0"/>
          <a:chExt cx="0" cy="0"/>
        </a:xfrm>
      </p:grpSpPr>
      <p:sp>
        <p:nvSpPr>
          <p:cNvPr id="718" name="Google Shape;718;p75"/>
          <p:cNvSpPr txBox="1"/>
          <p:nvPr>
            <p:ph type="title"/>
          </p:nvPr>
        </p:nvSpPr>
        <p:spPr>
          <a:xfrm>
            <a:off x="1775012" y="1147482"/>
            <a:ext cx="9578788" cy="950258"/>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a:latin typeface="Calibri"/>
                <a:ea typeface="Calibri"/>
                <a:cs typeface="Calibri"/>
                <a:sym typeface="Calibri"/>
              </a:rPr>
              <a:t>Historical data analysis 3</a:t>
            </a:r>
            <a:endParaRPr/>
          </a:p>
        </p:txBody>
      </p:sp>
      <p:sp>
        <p:nvSpPr>
          <p:cNvPr id="719" name="Google Shape;719;p75"/>
          <p:cNvSpPr txBox="1"/>
          <p:nvPr>
            <p:ph idx="1" type="body"/>
          </p:nvPr>
        </p:nvSpPr>
        <p:spPr>
          <a:xfrm>
            <a:off x="1174376" y="2537011"/>
            <a:ext cx="10179424" cy="3639951"/>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400"/>
              <a:buChar char="•"/>
            </a:pPr>
            <a:r>
              <a:rPr lang="en-US" sz="2400"/>
              <a:t>Third step: set up connections (i.e. logical operation connectors) between the categories. Again the connections should be required (necessitated) by your claims.</a:t>
            </a:r>
            <a:endParaRPr/>
          </a:p>
          <a:p>
            <a:pPr indent="-76200" lvl="0" marL="228600" rtl="0" algn="l">
              <a:lnSpc>
                <a:spcPct val="90000"/>
              </a:lnSpc>
              <a:spcBef>
                <a:spcPts val="1000"/>
              </a:spcBef>
              <a:spcAft>
                <a:spcPts val="0"/>
              </a:spcAft>
              <a:buClr>
                <a:schemeClr val="dk1"/>
              </a:buClr>
              <a:buSzPts val="2400"/>
              <a:buNone/>
            </a:pPr>
            <a:r>
              <a:t/>
            </a:r>
            <a:endParaRPr sz="2400"/>
          </a:p>
          <a:p>
            <a:pPr indent="-228600" lvl="0" marL="228600" rtl="0" algn="l">
              <a:lnSpc>
                <a:spcPct val="90000"/>
              </a:lnSpc>
              <a:spcBef>
                <a:spcPts val="1000"/>
              </a:spcBef>
              <a:spcAft>
                <a:spcPts val="0"/>
              </a:spcAft>
              <a:buClr>
                <a:schemeClr val="dk1"/>
              </a:buClr>
              <a:buSzPts val="2400"/>
              <a:buChar char="•"/>
            </a:pPr>
            <a:r>
              <a:rPr lang="en-US" sz="2400"/>
              <a:t>For example, </a:t>
            </a:r>
            <a:r>
              <a:rPr b="1" lang="en-US" sz="2400"/>
              <a:t>If</a:t>
            </a:r>
            <a:r>
              <a:rPr lang="en-US" sz="2400"/>
              <a:t> first elder’s recollection of an event </a:t>
            </a:r>
            <a:r>
              <a:rPr b="1" lang="en-US" sz="2400"/>
              <a:t>greatly matches</a:t>
            </a:r>
            <a:r>
              <a:rPr lang="en-US" sz="2400"/>
              <a:t> second elder’s recollection, </a:t>
            </a:r>
            <a:r>
              <a:rPr b="1" lang="en-US" sz="2400"/>
              <a:t>then</a:t>
            </a:r>
            <a:r>
              <a:rPr lang="en-US" sz="2400"/>
              <a:t> it is probably true that the event occurred as recounted.</a:t>
            </a:r>
            <a:endParaRPr/>
          </a:p>
        </p:txBody>
      </p:sp>
      <p:pic>
        <p:nvPicPr>
          <p:cNvPr id="720" name="Google Shape;720;p75"/>
          <p:cNvPicPr preferRelativeResize="0"/>
          <p:nvPr/>
        </p:nvPicPr>
        <p:blipFill rotWithShape="1">
          <a:blip r:embed="rId3">
            <a:alphaModFix/>
          </a:blip>
          <a:srcRect b="0" l="0" r="0" t="0"/>
          <a:stretch/>
        </p:blipFill>
        <p:spPr>
          <a:xfrm>
            <a:off x="395252" y="365126"/>
            <a:ext cx="2387861" cy="665816"/>
          </a:xfrm>
          <a:prstGeom prst="rect">
            <a:avLst/>
          </a:prstGeom>
          <a:noFill/>
          <a:ln>
            <a:noFill/>
          </a:ln>
        </p:spPr>
      </p:pic>
      <p:pic>
        <p:nvPicPr>
          <p:cNvPr id="721" name="Google Shape;721;p75"/>
          <p:cNvPicPr preferRelativeResize="0"/>
          <p:nvPr/>
        </p:nvPicPr>
        <p:blipFill rotWithShape="1">
          <a:blip r:embed="rId4">
            <a:alphaModFix/>
          </a:blip>
          <a:srcRect b="0" l="0" r="0" t="0"/>
          <a:stretch/>
        </p:blipFill>
        <p:spPr>
          <a:xfrm>
            <a:off x="10306515" y="372008"/>
            <a:ext cx="1234599" cy="1080274"/>
          </a:xfrm>
          <a:prstGeom prst="rect">
            <a:avLst/>
          </a:prstGeom>
          <a:noFill/>
          <a:ln>
            <a:noFill/>
          </a:ln>
        </p:spPr>
      </p:pic>
      <p:pic>
        <p:nvPicPr>
          <p:cNvPr id="722" name="Google Shape;722;p75"/>
          <p:cNvPicPr preferRelativeResize="0"/>
          <p:nvPr/>
        </p:nvPicPr>
        <p:blipFill rotWithShape="1">
          <a:blip r:embed="rId5">
            <a:alphaModFix/>
          </a:blip>
          <a:srcRect b="0" l="0" r="0" t="0"/>
          <a:stretch/>
        </p:blipFill>
        <p:spPr>
          <a:xfrm>
            <a:off x="5687966" y="5706453"/>
            <a:ext cx="816068" cy="941017"/>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6" name="Shape 726"/>
        <p:cNvGrpSpPr/>
        <p:nvPr/>
      </p:nvGrpSpPr>
      <p:grpSpPr>
        <a:xfrm>
          <a:off x="0" y="0"/>
          <a:ext cx="0" cy="0"/>
          <a:chOff x="0" y="0"/>
          <a:chExt cx="0" cy="0"/>
        </a:xfrm>
      </p:grpSpPr>
      <p:sp>
        <p:nvSpPr>
          <p:cNvPr id="727" name="Google Shape;727;p76"/>
          <p:cNvSpPr txBox="1"/>
          <p:nvPr>
            <p:ph type="title"/>
          </p:nvPr>
        </p:nvSpPr>
        <p:spPr>
          <a:xfrm>
            <a:off x="1201270" y="1093694"/>
            <a:ext cx="10152529" cy="588029"/>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b="1" lang="en-US">
                <a:latin typeface="Calibri"/>
                <a:ea typeface="Calibri"/>
                <a:cs typeface="Calibri"/>
                <a:sym typeface="Calibri"/>
              </a:rPr>
              <a:t>Historical data analysis : An illustration 1</a:t>
            </a:r>
            <a:endParaRPr/>
          </a:p>
        </p:txBody>
      </p:sp>
      <p:sp>
        <p:nvSpPr>
          <p:cNvPr id="728" name="Google Shape;728;p76"/>
          <p:cNvSpPr txBox="1"/>
          <p:nvPr>
            <p:ph idx="1" type="body"/>
          </p:nvPr>
        </p:nvSpPr>
        <p:spPr>
          <a:xfrm>
            <a:off x="1326776" y="2223247"/>
            <a:ext cx="10027024" cy="3953716"/>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2400"/>
              <a:buChar char="•"/>
            </a:pPr>
            <a:r>
              <a:rPr i="1" lang="en-US" sz="2400"/>
              <a:t>#1 - 	(a) 	I come across a cache of Arabic language manuscripts in 			an Igbo-speaking village in Eastern Nigeria.  </a:t>
            </a:r>
            <a:endParaRPr/>
          </a:p>
          <a:p>
            <a:pPr indent="0" lvl="1" marL="457200" rtl="0" algn="l">
              <a:lnSpc>
                <a:spcPct val="90000"/>
              </a:lnSpc>
              <a:spcBef>
                <a:spcPts val="500"/>
              </a:spcBef>
              <a:spcAft>
                <a:spcPts val="0"/>
              </a:spcAft>
              <a:buClr>
                <a:schemeClr val="dk1"/>
              </a:buClr>
              <a:buSzPts val="2400"/>
              <a:buNone/>
            </a:pPr>
            <a:r>
              <a:rPr i="1" lang="en-US"/>
              <a:t> </a:t>
            </a:r>
            <a:endParaRPr/>
          </a:p>
          <a:p>
            <a:pPr indent="0" lvl="1" marL="457200" rtl="0" algn="l">
              <a:lnSpc>
                <a:spcPct val="90000"/>
              </a:lnSpc>
              <a:spcBef>
                <a:spcPts val="500"/>
              </a:spcBef>
              <a:spcAft>
                <a:spcPts val="0"/>
              </a:spcAft>
              <a:buClr>
                <a:schemeClr val="dk1"/>
              </a:buClr>
              <a:buSzPts val="2400"/>
              <a:buNone/>
            </a:pPr>
            <a:r>
              <a:rPr i="1" lang="en-US"/>
              <a:t> 	(b) 	I interview elders in the village as well as elders among 			neighboring 	villages about the origins of the manuscripts. </a:t>
            </a:r>
            <a:endParaRPr/>
          </a:p>
          <a:p>
            <a:pPr indent="0" lvl="1" marL="457200" rtl="0" algn="l">
              <a:lnSpc>
                <a:spcPct val="90000"/>
              </a:lnSpc>
              <a:spcBef>
                <a:spcPts val="500"/>
              </a:spcBef>
              <a:spcAft>
                <a:spcPts val="0"/>
              </a:spcAft>
              <a:buClr>
                <a:schemeClr val="dk1"/>
              </a:buClr>
              <a:buSzPts val="2400"/>
              <a:buNone/>
            </a:pPr>
            <a:r>
              <a:rPr i="1" lang="en-US"/>
              <a:t> </a:t>
            </a:r>
            <a:endParaRPr/>
          </a:p>
          <a:p>
            <a:pPr indent="0" lvl="1" marL="457200" rtl="0" algn="l">
              <a:lnSpc>
                <a:spcPct val="90000"/>
              </a:lnSpc>
              <a:spcBef>
                <a:spcPts val="500"/>
              </a:spcBef>
              <a:spcAft>
                <a:spcPts val="0"/>
              </a:spcAft>
              <a:buClr>
                <a:schemeClr val="dk1"/>
              </a:buClr>
              <a:buSzPts val="2400"/>
              <a:buNone/>
            </a:pPr>
            <a:r>
              <a:rPr i="1" lang="en-US"/>
              <a:t> 	(c) 	I obtain translations of the manuscripts from linguists at 			UNN and we find that they contain records of the everyday 		life experiences of a Hausa-speaking community that 			apparently lived on the site a long time ago. </a:t>
            </a:r>
            <a:endParaRPr/>
          </a:p>
          <a:p>
            <a:pPr indent="0" lvl="1" marL="457200" rtl="0" algn="l">
              <a:lnSpc>
                <a:spcPct val="90000"/>
              </a:lnSpc>
              <a:spcBef>
                <a:spcPts val="500"/>
              </a:spcBef>
              <a:spcAft>
                <a:spcPts val="0"/>
              </a:spcAft>
              <a:buClr>
                <a:schemeClr val="dk1"/>
              </a:buClr>
              <a:buSzPts val="2400"/>
              <a:buNone/>
            </a:pPr>
            <a:r>
              <a:rPr lang="en-US"/>
              <a:t> </a:t>
            </a:r>
            <a:endParaRPr/>
          </a:p>
        </p:txBody>
      </p:sp>
      <p:pic>
        <p:nvPicPr>
          <p:cNvPr id="729" name="Google Shape;729;p76"/>
          <p:cNvPicPr preferRelativeResize="0"/>
          <p:nvPr/>
        </p:nvPicPr>
        <p:blipFill rotWithShape="1">
          <a:blip r:embed="rId3">
            <a:alphaModFix/>
          </a:blip>
          <a:srcRect b="0" l="0" r="0" t="0"/>
          <a:stretch/>
        </p:blipFill>
        <p:spPr>
          <a:xfrm>
            <a:off x="287676" y="314839"/>
            <a:ext cx="2387861" cy="665816"/>
          </a:xfrm>
          <a:prstGeom prst="rect">
            <a:avLst/>
          </a:prstGeom>
          <a:noFill/>
          <a:ln>
            <a:noFill/>
          </a:ln>
        </p:spPr>
      </p:pic>
      <p:pic>
        <p:nvPicPr>
          <p:cNvPr id="730" name="Google Shape;730;p76"/>
          <p:cNvPicPr preferRelativeResize="0"/>
          <p:nvPr/>
        </p:nvPicPr>
        <p:blipFill rotWithShape="1">
          <a:blip r:embed="rId4">
            <a:alphaModFix/>
          </a:blip>
          <a:srcRect b="0" l="0" r="0" t="0"/>
          <a:stretch/>
        </p:blipFill>
        <p:spPr>
          <a:xfrm>
            <a:off x="10306515" y="372008"/>
            <a:ext cx="1234599" cy="1080274"/>
          </a:xfrm>
          <a:prstGeom prst="rect">
            <a:avLst/>
          </a:prstGeom>
          <a:noFill/>
          <a:ln>
            <a:noFill/>
          </a:ln>
        </p:spPr>
      </p:pic>
      <p:pic>
        <p:nvPicPr>
          <p:cNvPr id="731" name="Google Shape;731;p76"/>
          <p:cNvPicPr preferRelativeResize="0"/>
          <p:nvPr/>
        </p:nvPicPr>
        <p:blipFill rotWithShape="1">
          <a:blip r:embed="rId5">
            <a:alphaModFix/>
          </a:blip>
          <a:srcRect b="0" l="0" r="0" t="0"/>
          <a:stretch/>
        </p:blipFill>
        <p:spPr>
          <a:xfrm>
            <a:off x="5687966" y="5706453"/>
            <a:ext cx="816068" cy="941017"/>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5" name="Shape 735"/>
        <p:cNvGrpSpPr/>
        <p:nvPr/>
      </p:nvGrpSpPr>
      <p:grpSpPr>
        <a:xfrm>
          <a:off x="0" y="0"/>
          <a:ext cx="0" cy="0"/>
          <a:chOff x="0" y="0"/>
          <a:chExt cx="0" cy="0"/>
        </a:xfrm>
      </p:grpSpPr>
      <p:sp>
        <p:nvSpPr>
          <p:cNvPr id="736" name="Google Shape;736;p77"/>
          <p:cNvSpPr txBox="1"/>
          <p:nvPr>
            <p:ph type="title"/>
          </p:nvPr>
        </p:nvSpPr>
        <p:spPr>
          <a:xfrm>
            <a:off x="1201270" y="1093694"/>
            <a:ext cx="10152529" cy="588029"/>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b="1" lang="en-US">
                <a:latin typeface="Calibri"/>
                <a:ea typeface="Calibri"/>
                <a:cs typeface="Calibri"/>
                <a:sym typeface="Calibri"/>
              </a:rPr>
              <a:t>Historical data analysis : An illustration 2</a:t>
            </a:r>
            <a:endParaRPr/>
          </a:p>
        </p:txBody>
      </p:sp>
      <p:sp>
        <p:nvSpPr>
          <p:cNvPr id="737" name="Google Shape;737;p77"/>
          <p:cNvSpPr txBox="1"/>
          <p:nvPr>
            <p:ph idx="1" type="body"/>
          </p:nvPr>
        </p:nvSpPr>
        <p:spPr>
          <a:xfrm>
            <a:off x="1326776" y="2223247"/>
            <a:ext cx="10027024" cy="3953716"/>
          </a:xfrm>
          <a:prstGeom prst="rect">
            <a:avLst/>
          </a:prstGeom>
          <a:noFill/>
          <a:ln>
            <a:noFill/>
          </a:ln>
        </p:spPr>
        <p:txBody>
          <a:bodyPr anchorCtr="0" anchor="t" bIns="45700" lIns="91425" spcFirstLastPara="1" rIns="91425" wrap="square" tIns="45700">
            <a:normAutofit/>
          </a:bodyPr>
          <a:lstStyle/>
          <a:p>
            <a:pPr indent="-228600" lvl="1" marL="685800" rtl="0" algn="l">
              <a:lnSpc>
                <a:spcPct val="90000"/>
              </a:lnSpc>
              <a:spcBef>
                <a:spcPts val="0"/>
              </a:spcBef>
              <a:spcAft>
                <a:spcPts val="0"/>
              </a:spcAft>
              <a:buClr>
                <a:schemeClr val="dk1"/>
              </a:buClr>
              <a:buSzPts val="2400"/>
              <a:buChar char="•"/>
            </a:pPr>
            <a:r>
              <a:rPr i="1" lang="en-US" sz="2400"/>
              <a:t>#I - (d) 	I probe further and a priest shows me some utensils and 			ornaments 	that look “aged” and are of a very different 			style from what is commonly used today in the village. </a:t>
            </a:r>
            <a:endParaRPr/>
          </a:p>
          <a:p>
            <a:pPr indent="0" lvl="1" marL="457200" rtl="0" algn="l">
              <a:lnSpc>
                <a:spcPct val="90000"/>
              </a:lnSpc>
              <a:spcBef>
                <a:spcPts val="500"/>
              </a:spcBef>
              <a:spcAft>
                <a:spcPts val="0"/>
              </a:spcAft>
              <a:buClr>
                <a:schemeClr val="dk1"/>
              </a:buClr>
              <a:buSzPts val="2400"/>
              <a:buNone/>
            </a:pPr>
            <a:r>
              <a:rPr i="1" lang="en-US" sz="2400"/>
              <a:t> 	 </a:t>
            </a:r>
            <a:endParaRPr/>
          </a:p>
          <a:p>
            <a:pPr indent="0" lvl="1" marL="457200" rtl="0" algn="l">
              <a:lnSpc>
                <a:spcPct val="90000"/>
              </a:lnSpc>
              <a:spcBef>
                <a:spcPts val="500"/>
              </a:spcBef>
              <a:spcAft>
                <a:spcPts val="0"/>
              </a:spcAft>
              <a:buClr>
                <a:schemeClr val="dk1"/>
              </a:buClr>
              <a:buSzPts val="2400"/>
              <a:buNone/>
            </a:pPr>
            <a:r>
              <a:rPr i="1" lang="en-US" sz="2400"/>
              <a:t>	    (e) 	The priest says he found the artifacts in the sacred grove. </a:t>
            </a:r>
            <a:endParaRPr/>
          </a:p>
          <a:p>
            <a:pPr indent="0" lvl="1" marL="457200" rtl="0" algn="l">
              <a:lnSpc>
                <a:spcPct val="90000"/>
              </a:lnSpc>
              <a:spcBef>
                <a:spcPts val="500"/>
              </a:spcBef>
              <a:spcAft>
                <a:spcPts val="0"/>
              </a:spcAft>
              <a:buClr>
                <a:schemeClr val="dk1"/>
              </a:buClr>
              <a:buSzPts val="2400"/>
              <a:buNone/>
            </a:pPr>
            <a:r>
              <a:rPr i="1" lang="en-US" sz="2400"/>
              <a:t> 	 </a:t>
            </a:r>
            <a:endParaRPr/>
          </a:p>
          <a:p>
            <a:pPr indent="0" lvl="1" marL="457200" rtl="0" algn="l">
              <a:lnSpc>
                <a:spcPct val="90000"/>
              </a:lnSpc>
              <a:spcBef>
                <a:spcPts val="500"/>
              </a:spcBef>
              <a:spcAft>
                <a:spcPts val="0"/>
              </a:spcAft>
              <a:buClr>
                <a:schemeClr val="dk1"/>
              </a:buClr>
              <a:buSzPts val="2400"/>
              <a:buNone/>
            </a:pPr>
            <a:r>
              <a:rPr i="1" lang="en-US" sz="2400"/>
              <a:t>	    (f) 	Archaeologists at UI date the utensils and ornaments as 			about 1000 	years old.</a:t>
            </a:r>
            <a:endParaRPr/>
          </a:p>
        </p:txBody>
      </p:sp>
      <p:pic>
        <p:nvPicPr>
          <p:cNvPr id="738" name="Google Shape;738;p77"/>
          <p:cNvPicPr preferRelativeResize="0"/>
          <p:nvPr/>
        </p:nvPicPr>
        <p:blipFill rotWithShape="1">
          <a:blip r:embed="rId3">
            <a:alphaModFix/>
          </a:blip>
          <a:srcRect b="0" l="0" r="0" t="0"/>
          <a:stretch/>
        </p:blipFill>
        <p:spPr>
          <a:xfrm>
            <a:off x="287676" y="314839"/>
            <a:ext cx="2387861" cy="665816"/>
          </a:xfrm>
          <a:prstGeom prst="rect">
            <a:avLst/>
          </a:prstGeom>
          <a:noFill/>
          <a:ln>
            <a:noFill/>
          </a:ln>
        </p:spPr>
      </p:pic>
      <p:pic>
        <p:nvPicPr>
          <p:cNvPr id="739" name="Google Shape;739;p77"/>
          <p:cNvPicPr preferRelativeResize="0"/>
          <p:nvPr/>
        </p:nvPicPr>
        <p:blipFill rotWithShape="1">
          <a:blip r:embed="rId4">
            <a:alphaModFix/>
          </a:blip>
          <a:srcRect b="0" l="0" r="0" t="0"/>
          <a:stretch/>
        </p:blipFill>
        <p:spPr>
          <a:xfrm>
            <a:off x="10306515" y="372008"/>
            <a:ext cx="1234599" cy="1080274"/>
          </a:xfrm>
          <a:prstGeom prst="rect">
            <a:avLst/>
          </a:prstGeom>
          <a:noFill/>
          <a:ln>
            <a:noFill/>
          </a:ln>
        </p:spPr>
      </p:pic>
      <p:pic>
        <p:nvPicPr>
          <p:cNvPr id="740" name="Google Shape;740;p77"/>
          <p:cNvPicPr preferRelativeResize="0"/>
          <p:nvPr/>
        </p:nvPicPr>
        <p:blipFill rotWithShape="1">
          <a:blip r:embed="rId5">
            <a:alphaModFix/>
          </a:blip>
          <a:srcRect b="0" l="0" r="0" t="0"/>
          <a:stretch/>
        </p:blipFill>
        <p:spPr>
          <a:xfrm>
            <a:off x="5687966" y="5706453"/>
            <a:ext cx="816068" cy="941017"/>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4" name="Shape 744"/>
        <p:cNvGrpSpPr/>
        <p:nvPr/>
      </p:nvGrpSpPr>
      <p:grpSpPr>
        <a:xfrm>
          <a:off x="0" y="0"/>
          <a:ext cx="0" cy="0"/>
          <a:chOff x="0" y="0"/>
          <a:chExt cx="0" cy="0"/>
        </a:xfrm>
      </p:grpSpPr>
      <p:sp>
        <p:nvSpPr>
          <p:cNvPr id="745" name="Google Shape;745;p78"/>
          <p:cNvSpPr txBox="1"/>
          <p:nvPr>
            <p:ph type="title"/>
          </p:nvPr>
        </p:nvSpPr>
        <p:spPr>
          <a:xfrm>
            <a:off x="1201270" y="1093694"/>
            <a:ext cx="10152529" cy="588029"/>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b="1" lang="en-US">
                <a:latin typeface="Calibri"/>
                <a:ea typeface="Calibri"/>
                <a:cs typeface="Calibri"/>
                <a:sym typeface="Calibri"/>
              </a:rPr>
              <a:t>Historical data analysis 4</a:t>
            </a:r>
            <a:endParaRPr/>
          </a:p>
        </p:txBody>
      </p:sp>
      <p:sp>
        <p:nvSpPr>
          <p:cNvPr id="746" name="Google Shape;746;p78"/>
          <p:cNvSpPr txBox="1"/>
          <p:nvPr>
            <p:ph idx="1" type="body"/>
          </p:nvPr>
        </p:nvSpPr>
        <p:spPr>
          <a:xfrm>
            <a:off x="1326776" y="2223247"/>
            <a:ext cx="10027024" cy="3953716"/>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#II – (Based on #I) I reason and formulate the claim that an immigrant 	community, that probably traveled over the Sahara, settled and 	lived on “the site” about 1000 years ago. </a:t>
            </a:r>
            <a:endParaRPr/>
          </a:p>
          <a:p>
            <a:pPr indent="0" lvl="0" marL="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US"/>
              <a:t>#III – (Based on #II) I set up three conceptual categories (brown 	boxes) and “toss” the data in A into at least one of the three 	brown boxes. I label the three brown boxes: immigrant; trans-	Saharan travel; and about 1000 years ago.</a:t>
            </a:r>
            <a:endParaRPr/>
          </a:p>
        </p:txBody>
      </p:sp>
      <p:pic>
        <p:nvPicPr>
          <p:cNvPr id="747" name="Google Shape;747;p78"/>
          <p:cNvPicPr preferRelativeResize="0"/>
          <p:nvPr/>
        </p:nvPicPr>
        <p:blipFill rotWithShape="1">
          <a:blip r:embed="rId3">
            <a:alphaModFix/>
          </a:blip>
          <a:srcRect b="0" l="0" r="0" t="0"/>
          <a:stretch/>
        </p:blipFill>
        <p:spPr>
          <a:xfrm>
            <a:off x="287676" y="314839"/>
            <a:ext cx="2387861" cy="665816"/>
          </a:xfrm>
          <a:prstGeom prst="rect">
            <a:avLst/>
          </a:prstGeom>
          <a:noFill/>
          <a:ln>
            <a:noFill/>
          </a:ln>
        </p:spPr>
      </p:pic>
      <p:pic>
        <p:nvPicPr>
          <p:cNvPr id="748" name="Google Shape;748;p78"/>
          <p:cNvPicPr preferRelativeResize="0"/>
          <p:nvPr/>
        </p:nvPicPr>
        <p:blipFill rotWithShape="1">
          <a:blip r:embed="rId4">
            <a:alphaModFix/>
          </a:blip>
          <a:srcRect b="0" l="0" r="0" t="0"/>
          <a:stretch/>
        </p:blipFill>
        <p:spPr>
          <a:xfrm>
            <a:off x="10306515" y="372008"/>
            <a:ext cx="1234599" cy="1080274"/>
          </a:xfrm>
          <a:prstGeom prst="rect">
            <a:avLst/>
          </a:prstGeom>
          <a:noFill/>
          <a:ln>
            <a:noFill/>
          </a:ln>
        </p:spPr>
      </p:pic>
      <p:pic>
        <p:nvPicPr>
          <p:cNvPr id="749" name="Google Shape;749;p78"/>
          <p:cNvPicPr preferRelativeResize="0"/>
          <p:nvPr/>
        </p:nvPicPr>
        <p:blipFill rotWithShape="1">
          <a:blip r:embed="rId5">
            <a:alphaModFix/>
          </a:blip>
          <a:srcRect b="0" l="0" r="0" t="0"/>
          <a:stretch/>
        </p:blipFill>
        <p:spPr>
          <a:xfrm>
            <a:off x="5687966" y="5706453"/>
            <a:ext cx="816068" cy="941017"/>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3" name="Shape 753"/>
        <p:cNvGrpSpPr/>
        <p:nvPr/>
      </p:nvGrpSpPr>
      <p:grpSpPr>
        <a:xfrm>
          <a:off x="0" y="0"/>
          <a:ext cx="0" cy="0"/>
          <a:chOff x="0" y="0"/>
          <a:chExt cx="0" cy="0"/>
        </a:xfrm>
      </p:grpSpPr>
      <p:sp>
        <p:nvSpPr>
          <p:cNvPr id="754" name="Google Shape;754;p79"/>
          <p:cNvSpPr txBox="1"/>
          <p:nvPr>
            <p:ph type="title"/>
          </p:nvPr>
        </p:nvSpPr>
        <p:spPr>
          <a:xfrm>
            <a:off x="1201270" y="1093694"/>
            <a:ext cx="10152529" cy="588029"/>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b="1" lang="en-US">
                <a:latin typeface="Calibri"/>
                <a:ea typeface="Calibri"/>
                <a:cs typeface="Calibri"/>
                <a:sym typeface="Calibri"/>
              </a:rPr>
              <a:t>Historical data analysis  6</a:t>
            </a:r>
            <a:endParaRPr/>
          </a:p>
        </p:txBody>
      </p:sp>
      <p:sp>
        <p:nvSpPr>
          <p:cNvPr id="755" name="Google Shape;755;p79"/>
          <p:cNvSpPr txBox="1"/>
          <p:nvPr>
            <p:ph idx="1" type="body"/>
          </p:nvPr>
        </p:nvSpPr>
        <p:spPr>
          <a:xfrm>
            <a:off x="1326776" y="2223247"/>
            <a:ext cx="10027024" cy="3953716"/>
          </a:xfrm>
          <a:prstGeom prst="rect">
            <a:avLst/>
          </a:prstGeom>
          <a:noFill/>
          <a:ln>
            <a:noFill/>
          </a:ln>
        </p:spPr>
        <p:txBody>
          <a:bodyPr anchorCtr="0" anchor="t" bIns="45700" lIns="91425" spcFirstLastPara="1" rIns="91425" wrap="square" tIns="45700">
            <a:normAutofit fontScale="92500" lnSpcReduction="20000"/>
          </a:bodyPr>
          <a:lstStyle/>
          <a:p>
            <a:pPr indent="-228600" lvl="0" marL="228600" rtl="0" algn="l">
              <a:lnSpc>
                <a:spcPct val="90000"/>
              </a:lnSpc>
              <a:spcBef>
                <a:spcPts val="0"/>
              </a:spcBef>
              <a:spcAft>
                <a:spcPts val="0"/>
              </a:spcAft>
              <a:buClr>
                <a:schemeClr val="dk1"/>
              </a:buClr>
              <a:buSzPct val="100000"/>
              <a:buChar char="•"/>
            </a:pPr>
            <a:r>
              <a:rPr lang="en-US"/>
              <a:t>#IV – (Based on #III) I argue, or set up logical connections among the 	conceptual groups of data, thusly: </a:t>
            </a:r>
            <a:endParaRPr/>
          </a:p>
          <a:p>
            <a:pPr indent="0" lvl="0" marL="0" rtl="0" algn="l">
              <a:lnSpc>
                <a:spcPct val="90000"/>
              </a:lnSpc>
              <a:spcBef>
                <a:spcPts val="1000"/>
              </a:spcBef>
              <a:spcAft>
                <a:spcPts val="0"/>
              </a:spcAft>
              <a:buClr>
                <a:schemeClr val="dk1"/>
              </a:buClr>
              <a:buSzPct val="100000"/>
              <a:buNone/>
            </a:pPr>
            <a:r>
              <a:rPr lang="en-US"/>
              <a:t>   (i) 	</a:t>
            </a:r>
            <a:r>
              <a:rPr b="1" lang="en-US"/>
              <a:t>if</a:t>
            </a:r>
            <a:r>
              <a:rPr lang="en-US"/>
              <a:t> no neighboring villages have a similar “heritage,” </a:t>
            </a:r>
            <a:r>
              <a:rPr b="1" lang="en-US"/>
              <a:t>then</a:t>
            </a:r>
            <a:r>
              <a:rPr lang="en-US"/>
              <a:t> the	community of interest was immigrant; </a:t>
            </a:r>
            <a:endParaRPr/>
          </a:p>
          <a:p>
            <a:pPr indent="0" lvl="0" marL="0" rtl="0" algn="l">
              <a:lnSpc>
                <a:spcPct val="90000"/>
              </a:lnSpc>
              <a:spcBef>
                <a:spcPts val="1000"/>
              </a:spcBef>
              <a:spcAft>
                <a:spcPts val="0"/>
              </a:spcAft>
              <a:buClr>
                <a:schemeClr val="dk1"/>
              </a:buClr>
              <a:buSzPct val="100000"/>
              <a:buNone/>
            </a:pPr>
            <a:r>
              <a:rPr lang="en-US"/>
              <a:t>   (ii) 	the community of interest traveled over the Sahara </a:t>
            </a:r>
            <a:r>
              <a:rPr b="1" lang="en-US"/>
              <a:t>because</a:t>
            </a:r>
            <a:r>
              <a:rPr lang="en-US"/>
              <a:t> the 	manuscripts are in the Arabic language whose native speakers 	</a:t>
            </a:r>
            <a:r>
              <a:rPr i="1" lang="en-US"/>
              <a:t>about 1000 years ago</a:t>
            </a:r>
            <a:r>
              <a:rPr lang="en-US"/>
              <a:t> would have traveled over the Sahara to 	reach what is today called Eastern Nigeria; and </a:t>
            </a:r>
            <a:endParaRPr/>
          </a:p>
          <a:p>
            <a:pPr indent="0" lvl="0" marL="0" rtl="0" algn="l">
              <a:lnSpc>
                <a:spcPct val="90000"/>
              </a:lnSpc>
              <a:spcBef>
                <a:spcPts val="1000"/>
              </a:spcBef>
              <a:spcAft>
                <a:spcPts val="0"/>
              </a:spcAft>
              <a:buClr>
                <a:schemeClr val="dk1"/>
              </a:buClr>
              <a:buSzPct val="100000"/>
              <a:buNone/>
            </a:pPr>
            <a:r>
              <a:rPr lang="en-US"/>
              <a:t>   (iii) 	the community of interest lived on “the site” about 1000 years 	ago </a:t>
            </a:r>
            <a:r>
              <a:rPr b="1" lang="en-US"/>
              <a:t>if</a:t>
            </a:r>
            <a:r>
              <a:rPr lang="en-US"/>
              <a:t> 	scientific dating procedures establish that the utensils and 	ornaments found on “the site” today are about 1000 years old      </a:t>
            </a:r>
            <a:endParaRPr/>
          </a:p>
        </p:txBody>
      </p:sp>
      <p:pic>
        <p:nvPicPr>
          <p:cNvPr id="756" name="Google Shape;756;p79"/>
          <p:cNvPicPr preferRelativeResize="0"/>
          <p:nvPr/>
        </p:nvPicPr>
        <p:blipFill rotWithShape="1">
          <a:blip r:embed="rId3">
            <a:alphaModFix/>
          </a:blip>
          <a:srcRect b="0" l="0" r="0" t="0"/>
          <a:stretch/>
        </p:blipFill>
        <p:spPr>
          <a:xfrm>
            <a:off x="287676" y="314839"/>
            <a:ext cx="2387861" cy="665816"/>
          </a:xfrm>
          <a:prstGeom prst="rect">
            <a:avLst/>
          </a:prstGeom>
          <a:noFill/>
          <a:ln>
            <a:noFill/>
          </a:ln>
        </p:spPr>
      </p:pic>
      <p:pic>
        <p:nvPicPr>
          <p:cNvPr id="757" name="Google Shape;757;p79"/>
          <p:cNvPicPr preferRelativeResize="0"/>
          <p:nvPr/>
        </p:nvPicPr>
        <p:blipFill rotWithShape="1">
          <a:blip r:embed="rId4">
            <a:alphaModFix/>
          </a:blip>
          <a:srcRect b="0" l="0" r="0" t="0"/>
          <a:stretch/>
        </p:blipFill>
        <p:spPr>
          <a:xfrm>
            <a:off x="10306515" y="372008"/>
            <a:ext cx="1234599" cy="1080274"/>
          </a:xfrm>
          <a:prstGeom prst="rect">
            <a:avLst/>
          </a:prstGeom>
          <a:noFill/>
          <a:ln>
            <a:noFill/>
          </a:ln>
        </p:spPr>
      </p:pic>
      <p:pic>
        <p:nvPicPr>
          <p:cNvPr id="758" name="Google Shape;758;p79"/>
          <p:cNvPicPr preferRelativeResize="0"/>
          <p:nvPr/>
        </p:nvPicPr>
        <p:blipFill rotWithShape="1">
          <a:blip r:embed="rId5">
            <a:alphaModFix/>
          </a:blip>
          <a:srcRect b="0" l="0" r="0" t="0"/>
          <a:stretch/>
        </p:blipFill>
        <p:spPr>
          <a:xfrm>
            <a:off x="5589354" y="6006353"/>
            <a:ext cx="617576" cy="712134"/>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2" name="Shape 762"/>
        <p:cNvGrpSpPr/>
        <p:nvPr/>
      </p:nvGrpSpPr>
      <p:grpSpPr>
        <a:xfrm>
          <a:off x="0" y="0"/>
          <a:ext cx="0" cy="0"/>
          <a:chOff x="0" y="0"/>
          <a:chExt cx="0" cy="0"/>
        </a:xfrm>
      </p:grpSpPr>
      <p:sp>
        <p:nvSpPr>
          <p:cNvPr id="763" name="Google Shape;763;p80"/>
          <p:cNvSpPr txBox="1"/>
          <p:nvPr>
            <p:ph type="title"/>
          </p:nvPr>
        </p:nvSpPr>
        <p:spPr>
          <a:xfrm>
            <a:off x="2178424" y="1398493"/>
            <a:ext cx="9175375" cy="663389"/>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000"/>
              <a:buFont typeface="Calibri"/>
              <a:buNone/>
            </a:pPr>
            <a:r>
              <a:rPr b="1" lang="en-US" sz="4000">
                <a:latin typeface="Calibri"/>
                <a:ea typeface="Calibri"/>
                <a:cs typeface="Calibri"/>
                <a:sym typeface="Calibri"/>
              </a:rPr>
              <a:t>Reconstruction &amp; Report writing 1</a:t>
            </a:r>
            <a:endParaRPr/>
          </a:p>
        </p:txBody>
      </p:sp>
      <p:sp>
        <p:nvSpPr>
          <p:cNvPr id="764" name="Google Shape;764;p80"/>
          <p:cNvSpPr txBox="1"/>
          <p:nvPr>
            <p:ph idx="1" type="body"/>
          </p:nvPr>
        </p:nvSpPr>
        <p:spPr>
          <a:xfrm>
            <a:off x="1210235" y="2483223"/>
            <a:ext cx="9681884" cy="3693739"/>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lang="en-US" sz="2000"/>
              <a:t>A reconstruction is “an impression, model, or re-enactment of a past event formed from the available evidence”.</a:t>
            </a:r>
            <a:endParaRPr/>
          </a:p>
          <a:p>
            <a:pPr indent="-228600" lvl="0" marL="228600" rtl="0" algn="l">
              <a:lnSpc>
                <a:spcPct val="90000"/>
              </a:lnSpc>
              <a:spcBef>
                <a:spcPts val="1000"/>
              </a:spcBef>
              <a:spcAft>
                <a:spcPts val="0"/>
              </a:spcAft>
              <a:buClr>
                <a:schemeClr val="dk1"/>
              </a:buClr>
              <a:buSzPts val="2000"/>
              <a:buChar char="•"/>
            </a:pPr>
            <a:r>
              <a:rPr lang="en-US" sz="2000"/>
              <a:t>Three points should be noted: </a:t>
            </a:r>
            <a:endParaRPr/>
          </a:p>
          <a:p>
            <a:pPr indent="0" lvl="0" marL="0" rtl="0" algn="l">
              <a:lnSpc>
                <a:spcPct val="90000"/>
              </a:lnSpc>
              <a:spcBef>
                <a:spcPts val="1000"/>
              </a:spcBef>
              <a:spcAft>
                <a:spcPts val="0"/>
              </a:spcAft>
              <a:buClr>
                <a:schemeClr val="dk1"/>
              </a:buClr>
              <a:buSzPts val="2000"/>
              <a:buNone/>
            </a:pPr>
            <a:r>
              <a:rPr lang="en-US" sz="2000"/>
              <a:t>	(i) The historical account or report is a mental construction of the 	actual event(s) but </a:t>
            </a:r>
            <a:endParaRPr/>
          </a:p>
          <a:p>
            <a:pPr indent="0" lvl="0" marL="0" rtl="0" algn="l">
              <a:lnSpc>
                <a:spcPct val="90000"/>
              </a:lnSpc>
              <a:spcBef>
                <a:spcPts val="1000"/>
              </a:spcBef>
              <a:spcAft>
                <a:spcPts val="0"/>
              </a:spcAft>
              <a:buClr>
                <a:schemeClr val="dk1"/>
              </a:buClr>
              <a:buSzPts val="2000"/>
              <a:buNone/>
            </a:pPr>
            <a:r>
              <a:rPr lang="en-US" sz="2000"/>
              <a:t>	(ii) it (the construction) is built out of factual evidence.</a:t>
            </a:r>
            <a:endParaRPr/>
          </a:p>
          <a:p>
            <a:pPr indent="0" lvl="0" marL="0" rtl="0" algn="l">
              <a:lnSpc>
                <a:spcPct val="90000"/>
              </a:lnSpc>
              <a:spcBef>
                <a:spcPts val="1000"/>
              </a:spcBef>
              <a:spcAft>
                <a:spcPts val="0"/>
              </a:spcAft>
              <a:buClr>
                <a:schemeClr val="dk1"/>
              </a:buClr>
              <a:buSzPts val="2000"/>
              <a:buNone/>
            </a:pPr>
            <a:r>
              <a:rPr lang="en-US" sz="2000"/>
              <a:t>	(iii) Facts are called evidence in relation to the historian’s or 	researcher’s claim(s).  </a:t>
            </a:r>
            <a:endParaRPr/>
          </a:p>
        </p:txBody>
      </p:sp>
      <p:pic>
        <p:nvPicPr>
          <p:cNvPr id="765" name="Google Shape;765;p80"/>
          <p:cNvPicPr preferRelativeResize="0"/>
          <p:nvPr/>
        </p:nvPicPr>
        <p:blipFill rotWithShape="1">
          <a:blip r:embed="rId3">
            <a:alphaModFix/>
          </a:blip>
          <a:srcRect b="0" l="0" r="0" t="0"/>
          <a:stretch/>
        </p:blipFill>
        <p:spPr>
          <a:xfrm>
            <a:off x="395252" y="365126"/>
            <a:ext cx="2387861" cy="665816"/>
          </a:xfrm>
          <a:prstGeom prst="rect">
            <a:avLst/>
          </a:prstGeom>
          <a:noFill/>
          <a:ln>
            <a:noFill/>
          </a:ln>
        </p:spPr>
      </p:pic>
      <p:pic>
        <p:nvPicPr>
          <p:cNvPr id="766" name="Google Shape;766;p80"/>
          <p:cNvPicPr preferRelativeResize="0"/>
          <p:nvPr/>
        </p:nvPicPr>
        <p:blipFill rotWithShape="1">
          <a:blip r:embed="rId4">
            <a:alphaModFix/>
          </a:blip>
          <a:srcRect b="0" l="0" r="0" t="0"/>
          <a:stretch/>
        </p:blipFill>
        <p:spPr>
          <a:xfrm>
            <a:off x="10306515" y="372008"/>
            <a:ext cx="1234599" cy="1080274"/>
          </a:xfrm>
          <a:prstGeom prst="rect">
            <a:avLst/>
          </a:prstGeom>
          <a:noFill/>
          <a:ln>
            <a:noFill/>
          </a:ln>
        </p:spPr>
      </p:pic>
      <p:pic>
        <p:nvPicPr>
          <p:cNvPr id="767" name="Google Shape;767;p80"/>
          <p:cNvPicPr preferRelativeResize="0"/>
          <p:nvPr/>
        </p:nvPicPr>
        <p:blipFill rotWithShape="1">
          <a:blip r:embed="rId5">
            <a:alphaModFix/>
          </a:blip>
          <a:srcRect b="0" l="0" r="0" t="0"/>
          <a:stretch/>
        </p:blipFill>
        <p:spPr>
          <a:xfrm>
            <a:off x="5687966" y="5706453"/>
            <a:ext cx="816068" cy="941017"/>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1" name="Shape 771"/>
        <p:cNvGrpSpPr/>
        <p:nvPr/>
      </p:nvGrpSpPr>
      <p:grpSpPr>
        <a:xfrm>
          <a:off x="0" y="0"/>
          <a:ext cx="0" cy="0"/>
          <a:chOff x="0" y="0"/>
          <a:chExt cx="0" cy="0"/>
        </a:xfrm>
      </p:grpSpPr>
      <p:sp>
        <p:nvSpPr>
          <p:cNvPr id="772" name="Google Shape;772;p81"/>
          <p:cNvSpPr txBox="1"/>
          <p:nvPr>
            <p:ph type="title"/>
          </p:nvPr>
        </p:nvSpPr>
        <p:spPr>
          <a:xfrm>
            <a:off x="1595718" y="1331232"/>
            <a:ext cx="8937811" cy="1080274"/>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000"/>
              <a:buFont typeface="Calibri"/>
              <a:buNone/>
            </a:pPr>
            <a:r>
              <a:rPr b="1" lang="en-US" sz="4000">
                <a:latin typeface="Calibri"/>
                <a:ea typeface="Calibri"/>
                <a:cs typeface="Calibri"/>
                <a:sym typeface="Calibri"/>
              </a:rPr>
              <a:t>Reconstruction &amp; Report writing 2</a:t>
            </a:r>
            <a:endParaRPr/>
          </a:p>
        </p:txBody>
      </p:sp>
      <p:sp>
        <p:nvSpPr>
          <p:cNvPr id="773" name="Google Shape;773;p81"/>
          <p:cNvSpPr txBox="1"/>
          <p:nvPr>
            <p:ph idx="1" type="body"/>
          </p:nvPr>
        </p:nvSpPr>
        <p:spPr>
          <a:xfrm>
            <a:off x="941294" y="2931459"/>
            <a:ext cx="10412506" cy="3245503"/>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The primary issues of historical report writing concern the structuration and narration of the claim(s) and the evidence resulting from historical research.</a:t>
            </a:r>
            <a:endParaRPr/>
          </a:p>
          <a:p>
            <a:pPr indent="-228600" lvl="0" marL="228600" rtl="0" algn="l">
              <a:lnSpc>
                <a:spcPct val="90000"/>
              </a:lnSpc>
              <a:spcBef>
                <a:spcPts val="1000"/>
              </a:spcBef>
              <a:spcAft>
                <a:spcPts val="0"/>
              </a:spcAft>
              <a:buClr>
                <a:schemeClr val="dk1"/>
              </a:buClr>
              <a:buSzPts val="2800"/>
              <a:buChar char="•"/>
            </a:pPr>
            <a:r>
              <a:rPr lang="en-US"/>
              <a:t>The secondary issues concern the “accuracy, felicity, and fluency” of language used in the report.  </a:t>
            </a:r>
            <a:endParaRPr/>
          </a:p>
          <a:p>
            <a:pPr indent="0" lvl="0" marL="0" rtl="0" algn="l">
              <a:lnSpc>
                <a:spcPct val="90000"/>
              </a:lnSpc>
              <a:spcBef>
                <a:spcPts val="1000"/>
              </a:spcBef>
              <a:spcAft>
                <a:spcPts val="0"/>
              </a:spcAft>
              <a:buClr>
                <a:schemeClr val="dk1"/>
              </a:buClr>
              <a:buSzPts val="2800"/>
              <a:buNone/>
            </a:pPr>
            <a:r>
              <a:t/>
            </a:r>
            <a:endParaRPr/>
          </a:p>
        </p:txBody>
      </p:sp>
      <p:pic>
        <p:nvPicPr>
          <p:cNvPr id="774" name="Google Shape;774;p81"/>
          <p:cNvPicPr preferRelativeResize="0"/>
          <p:nvPr/>
        </p:nvPicPr>
        <p:blipFill rotWithShape="1">
          <a:blip r:embed="rId3">
            <a:alphaModFix/>
          </a:blip>
          <a:srcRect b="0" l="0" r="0" t="0"/>
          <a:stretch/>
        </p:blipFill>
        <p:spPr>
          <a:xfrm>
            <a:off x="395252" y="365126"/>
            <a:ext cx="2387861" cy="665816"/>
          </a:xfrm>
          <a:prstGeom prst="rect">
            <a:avLst/>
          </a:prstGeom>
          <a:noFill/>
          <a:ln>
            <a:noFill/>
          </a:ln>
        </p:spPr>
      </p:pic>
      <p:pic>
        <p:nvPicPr>
          <p:cNvPr id="775" name="Google Shape;775;p81"/>
          <p:cNvPicPr preferRelativeResize="0"/>
          <p:nvPr/>
        </p:nvPicPr>
        <p:blipFill rotWithShape="1">
          <a:blip r:embed="rId4">
            <a:alphaModFix/>
          </a:blip>
          <a:srcRect b="0" l="0" r="0" t="0"/>
          <a:stretch/>
        </p:blipFill>
        <p:spPr>
          <a:xfrm>
            <a:off x="10306515" y="372008"/>
            <a:ext cx="1234599" cy="1080274"/>
          </a:xfrm>
          <a:prstGeom prst="rect">
            <a:avLst/>
          </a:prstGeom>
          <a:noFill/>
          <a:ln>
            <a:noFill/>
          </a:ln>
        </p:spPr>
      </p:pic>
      <p:pic>
        <p:nvPicPr>
          <p:cNvPr id="776" name="Google Shape;776;p81"/>
          <p:cNvPicPr preferRelativeResize="0"/>
          <p:nvPr/>
        </p:nvPicPr>
        <p:blipFill rotWithShape="1">
          <a:blip r:embed="rId5">
            <a:alphaModFix/>
          </a:blip>
          <a:srcRect b="0" l="0" r="0" t="0"/>
          <a:stretch/>
        </p:blipFill>
        <p:spPr>
          <a:xfrm>
            <a:off x="5687966" y="5706453"/>
            <a:ext cx="816068" cy="941017"/>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0" name="Shape 780"/>
        <p:cNvGrpSpPr/>
        <p:nvPr/>
      </p:nvGrpSpPr>
      <p:grpSpPr>
        <a:xfrm>
          <a:off x="0" y="0"/>
          <a:ext cx="0" cy="0"/>
          <a:chOff x="0" y="0"/>
          <a:chExt cx="0" cy="0"/>
        </a:xfrm>
      </p:grpSpPr>
      <p:sp>
        <p:nvSpPr>
          <p:cNvPr id="781" name="Google Shape;781;p82"/>
          <p:cNvSpPr txBox="1"/>
          <p:nvPr>
            <p:ph type="title"/>
          </p:nvPr>
        </p:nvSpPr>
        <p:spPr>
          <a:xfrm>
            <a:off x="1595718" y="1331232"/>
            <a:ext cx="8937811" cy="1080274"/>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000"/>
              <a:buFont typeface="Calibri"/>
              <a:buNone/>
            </a:pPr>
            <a:r>
              <a:rPr b="1" lang="en-US" sz="4000">
                <a:latin typeface="Calibri"/>
                <a:ea typeface="Calibri"/>
                <a:cs typeface="Calibri"/>
                <a:sym typeface="Calibri"/>
              </a:rPr>
              <a:t>Reconstruction &amp; Report writing 3</a:t>
            </a:r>
            <a:endParaRPr/>
          </a:p>
        </p:txBody>
      </p:sp>
      <p:sp>
        <p:nvSpPr>
          <p:cNvPr id="782" name="Google Shape;782;p82"/>
          <p:cNvSpPr txBox="1"/>
          <p:nvPr>
            <p:ph idx="1" type="body"/>
          </p:nvPr>
        </p:nvSpPr>
        <p:spPr>
          <a:xfrm>
            <a:off x="941294" y="2931459"/>
            <a:ext cx="10412506" cy="3245503"/>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Structuration refers to how the historian/researcher organizes the raw material (or events) of history. Possible structures are: cause-effect, spatial, chronology, etc.</a:t>
            </a:r>
            <a:endParaRPr/>
          </a:p>
          <a:p>
            <a:pPr indent="-228600" lvl="0" marL="228600" rtl="0" algn="l">
              <a:lnSpc>
                <a:spcPct val="90000"/>
              </a:lnSpc>
              <a:spcBef>
                <a:spcPts val="1000"/>
              </a:spcBef>
              <a:spcAft>
                <a:spcPts val="0"/>
              </a:spcAft>
              <a:buClr>
                <a:schemeClr val="dk1"/>
              </a:buClr>
              <a:buSzPts val="2800"/>
              <a:buChar char="•"/>
            </a:pPr>
            <a:r>
              <a:rPr lang="en-US"/>
              <a:t>Narration refers to the storytelling techniques used by the historian/researcher.</a:t>
            </a:r>
            <a:endParaRPr/>
          </a:p>
          <a:p>
            <a:pPr indent="0" lvl="0" marL="0" rtl="0" algn="l">
              <a:lnSpc>
                <a:spcPct val="90000"/>
              </a:lnSpc>
              <a:spcBef>
                <a:spcPts val="1000"/>
              </a:spcBef>
              <a:spcAft>
                <a:spcPts val="0"/>
              </a:spcAft>
              <a:buClr>
                <a:schemeClr val="dk1"/>
              </a:buClr>
              <a:buSzPts val="2800"/>
              <a:buNone/>
            </a:pPr>
            <a:r>
              <a:t/>
            </a:r>
            <a:endParaRPr/>
          </a:p>
        </p:txBody>
      </p:sp>
      <p:pic>
        <p:nvPicPr>
          <p:cNvPr id="783" name="Google Shape;783;p82"/>
          <p:cNvPicPr preferRelativeResize="0"/>
          <p:nvPr/>
        </p:nvPicPr>
        <p:blipFill rotWithShape="1">
          <a:blip r:embed="rId3">
            <a:alphaModFix/>
          </a:blip>
          <a:srcRect b="0" l="0" r="0" t="0"/>
          <a:stretch/>
        </p:blipFill>
        <p:spPr>
          <a:xfrm>
            <a:off x="395252" y="365126"/>
            <a:ext cx="2387861" cy="665816"/>
          </a:xfrm>
          <a:prstGeom prst="rect">
            <a:avLst/>
          </a:prstGeom>
          <a:noFill/>
          <a:ln>
            <a:noFill/>
          </a:ln>
        </p:spPr>
      </p:pic>
      <p:pic>
        <p:nvPicPr>
          <p:cNvPr id="784" name="Google Shape;784;p82"/>
          <p:cNvPicPr preferRelativeResize="0"/>
          <p:nvPr/>
        </p:nvPicPr>
        <p:blipFill rotWithShape="1">
          <a:blip r:embed="rId4">
            <a:alphaModFix/>
          </a:blip>
          <a:srcRect b="0" l="0" r="0" t="0"/>
          <a:stretch/>
        </p:blipFill>
        <p:spPr>
          <a:xfrm>
            <a:off x="10306515" y="372008"/>
            <a:ext cx="1234599" cy="1080274"/>
          </a:xfrm>
          <a:prstGeom prst="rect">
            <a:avLst/>
          </a:prstGeom>
          <a:noFill/>
          <a:ln>
            <a:noFill/>
          </a:ln>
        </p:spPr>
      </p:pic>
      <p:pic>
        <p:nvPicPr>
          <p:cNvPr id="785" name="Google Shape;785;p82"/>
          <p:cNvPicPr preferRelativeResize="0"/>
          <p:nvPr/>
        </p:nvPicPr>
        <p:blipFill rotWithShape="1">
          <a:blip r:embed="rId5">
            <a:alphaModFix/>
          </a:blip>
          <a:srcRect b="0" l="0" r="0" t="0"/>
          <a:stretch/>
        </p:blipFill>
        <p:spPr>
          <a:xfrm>
            <a:off x="5687966" y="5706453"/>
            <a:ext cx="816068" cy="94101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0"/>
          <p:cNvSpPr txBox="1"/>
          <p:nvPr>
            <p:ph type="title"/>
          </p:nvPr>
        </p:nvSpPr>
        <p:spPr>
          <a:xfrm>
            <a:off x="2348753" y="941294"/>
            <a:ext cx="8166848" cy="995082"/>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a:latin typeface="Calibri"/>
                <a:ea typeface="Calibri"/>
                <a:cs typeface="Calibri"/>
                <a:sym typeface="Calibri"/>
              </a:rPr>
              <a:t>Preparation Stage</a:t>
            </a:r>
            <a:endParaRPr/>
          </a:p>
        </p:txBody>
      </p:sp>
      <p:sp>
        <p:nvSpPr>
          <p:cNvPr id="164" name="Google Shape;164;p20"/>
          <p:cNvSpPr txBox="1"/>
          <p:nvPr>
            <p:ph idx="1" type="body"/>
          </p:nvPr>
        </p:nvSpPr>
        <p:spPr>
          <a:xfrm>
            <a:off x="1479176" y="2133600"/>
            <a:ext cx="9874624" cy="4032936"/>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lang="en-US" sz="2000"/>
              <a:t>Clear understanding the details of the research study</a:t>
            </a:r>
            <a:endParaRPr/>
          </a:p>
          <a:p>
            <a:pPr indent="-228600" lvl="0" marL="228600" rtl="0" algn="l">
              <a:lnSpc>
                <a:spcPct val="90000"/>
              </a:lnSpc>
              <a:spcBef>
                <a:spcPts val="1000"/>
              </a:spcBef>
              <a:spcAft>
                <a:spcPts val="0"/>
              </a:spcAft>
              <a:buClr>
                <a:schemeClr val="dk1"/>
              </a:buClr>
              <a:buSzPts val="2000"/>
              <a:buChar char="•"/>
            </a:pPr>
            <a:r>
              <a:rPr lang="en-US" sz="2000"/>
              <a:t>selecting the unit of analysis</a:t>
            </a:r>
            <a:endParaRPr/>
          </a:p>
          <a:p>
            <a:pPr indent="-228600" lvl="0" marL="228600" rtl="0" algn="l">
              <a:lnSpc>
                <a:spcPct val="90000"/>
              </a:lnSpc>
              <a:spcBef>
                <a:spcPts val="1000"/>
              </a:spcBef>
              <a:spcAft>
                <a:spcPts val="0"/>
              </a:spcAft>
              <a:buClr>
                <a:schemeClr val="dk1"/>
              </a:buClr>
              <a:buSzPts val="2000"/>
              <a:buChar char="•"/>
            </a:pPr>
            <a:r>
              <a:rPr lang="en-US" sz="2000"/>
              <a:t>Decide on focus of the analysis – Manifest or Latent content or both?</a:t>
            </a:r>
            <a:endParaRPr/>
          </a:p>
          <a:p>
            <a:pPr indent="-228600" lvl="0" marL="228600" rtl="0" algn="l">
              <a:lnSpc>
                <a:spcPct val="90000"/>
              </a:lnSpc>
              <a:spcBef>
                <a:spcPts val="1000"/>
              </a:spcBef>
              <a:spcAft>
                <a:spcPts val="0"/>
              </a:spcAft>
              <a:buClr>
                <a:schemeClr val="dk1"/>
              </a:buClr>
              <a:buSzPts val="2000"/>
              <a:buChar char="•"/>
            </a:pPr>
            <a:r>
              <a:rPr lang="en-US" sz="2000"/>
              <a:t>Experience the phenomenon multiple times: reading, watching, …</a:t>
            </a:r>
            <a:endParaRPr/>
          </a:p>
          <a:p>
            <a:pPr indent="-228600" lvl="0" marL="228600" rtl="0" algn="l">
              <a:lnSpc>
                <a:spcPct val="90000"/>
              </a:lnSpc>
              <a:spcBef>
                <a:spcPts val="1000"/>
              </a:spcBef>
              <a:spcAft>
                <a:spcPts val="0"/>
              </a:spcAft>
              <a:buClr>
                <a:schemeClr val="dk1"/>
              </a:buClr>
              <a:buSzPts val="2000"/>
              <a:buChar char="•"/>
            </a:pPr>
            <a:r>
              <a:rPr lang="en-US" sz="2000"/>
              <a:t>Critically evaluate of the phenomenon, </a:t>
            </a:r>
            <a:endParaRPr/>
          </a:p>
          <a:p>
            <a:pPr indent="-228600" lvl="0" marL="228600" rtl="0" algn="l">
              <a:lnSpc>
                <a:spcPct val="90000"/>
              </a:lnSpc>
              <a:spcBef>
                <a:spcPts val="1000"/>
              </a:spcBef>
              <a:spcAft>
                <a:spcPts val="0"/>
              </a:spcAft>
              <a:buClr>
                <a:schemeClr val="dk1"/>
              </a:buClr>
              <a:buSzPts val="2000"/>
              <a:buChar char="•"/>
            </a:pPr>
            <a:r>
              <a:rPr lang="en-US" sz="2000"/>
              <a:t>Make sense of the data and to learn ‘what is going on’ (Morse &amp;Field 1995) and </a:t>
            </a:r>
            <a:endParaRPr sz="2000"/>
          </a:p>
          <a:p>
            <a:pPr indent="-228600" lvl="0" marL="228600" rtl="0" algn="l">
              <a:lnSpc>
                <a:spcPct val="90000"/>
              </a:lnSpc>
              <a:spcBef>
                <a:spcPts val="1000"/>
              </a:spcBef>
              <a:spcAft>
                <a:spcPts val="0"/>
              </a:spcAft>
              <a:buClr>
                <a:schemeClr val="dk1"/>
              </a:buClr>
              <a:buSzPts val="2000"/>
              <a:buChar char="•"/>
            </a:pPr>
            <a:r>
              <a:rPr lang="en-US" sz="2000"/>
              <a:t>obtain a sense of whole</a:t>
            </a:r>
            <a:endParaRPr sz="2000"/>
          </a:p>
        </p:txBody>
      </p:sp>
      <p:pic>
        <p:nvPicPr>
          <p:cNvPr id="165" name="Google Shape;165;p20"/>
          <p:cNvPicPr preferRelativeResize="0"/>
          <p:nvPr/>
        </p:nvPicPr>
        <p:blipFill rotWithShape="1">
          <a:blip r:embed="rId3">
            <a:alphaModFix/>
          </a:blip>
          <a:srcRect b="0" l="0" r="0" t="0"/>
          <a:stretch/>
        </p:blipFill>
        <p:spPr>
          <a:xfrm>
            <a:off x="5517777" y="5360894"/>
            <a:ext cx="914400" cy="1114479"/>
          </a:xfrm>
          <a:prstGeom prst="rect">
            <a:avLst/>
          </a:prstGeom>
          <a:noFill/>
          <a:ln>
            <a:noFill/>
          </a:ln>
        </p:spPr>
      </p:pic>
      <p:pic>
        <p:nvPicPr>
          <p:cNvPr id="166" name="Google Shape;166;p20"/>
          <p:cNvPicPr preferRelativeResize="0"/>
          <p:nvPr/>
        </p:nvPicPr>
        <p:blipFill rotWithShape="1">
          <a:blip r:embed="rId4">
            <a:alphaModFix/>
          </a:blip>
          <a:srcRect b="0" l="0" r="0" t="0"/>
          <a:stretch/>
        </p:blipFill>
        <p:spPr>
          <a:xfrm>
            <a:off x="395252" y="365126"/>
            <a:ext cx="2387861" cy="665816"/>
          </a:xfrm>
          <a:prstGeom prst="rect">
            <a:avLst/>
          </a:prstGeom>
          <a:noFill/>
          <a:ln>
            <a:noFill/>
          </a:ln>
        </p:spPr>
      </p:pic>
      <p:pic>
        <p:nvPicPr>
          <p:cNvPr id="167" name="Google Shape;167;p20"/>
          <p:cNvPicPr preferRelativeResize="0"/>
          <p:nvPr/>
        </p:nvPicPr>
        <p:blipFill rotWithShape="1">
          <a:blip r:embed="rId5">
            <a:alphaModFix/>
          </a:blip>
          <a:srcRect b="0" l="0" r="0" t="0"/>
          <a:stretch/>
        </p:blipFill>
        <p:spPr>
          <a:xfrm>
            <a:off x="10306515" y="372008"/>
            <a:ext cx="1234599" cy="1080274"/>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9" name="Shape 789"/>
        <p:cNvGrpSpPr/>
        <p:nvPr/>
      </p:nvGrpSpPr>
      <p:grpSpPr>
        <a:xfrm>
          <a:off x="0" y="0"/>
          <a:ext cx="0" cy="0"/>
          <a:chOff x="0" y="0"/>
          <a:chExt cx="0" cy="0"/>
        </a:xfrm>
      </p:grpSpPr>
      <p:sp>
        <p:nvSpPr>
          <p:cNvPr id="790" name="Google Shape;790;p83"/>
          <p:cNvSpPr txBox="1"/>
          <p:nvPr>
            <p:ph type="title"/>
          </p:nvPr>
        </p:nvSpPr>
        <p:spPr>
          <a:xfrm>
            <a:off x="1649505" y="1098150"/>
            <a:ext cx="8435790" cy="1080274"/>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000"/>
              <a:buFont typeface="Calibri"/>
              <a:buNone/>
            </a:pPr>
            <a:r>
              <a:rPr lang="en-US" sz="4000"/>
              <a:t>Conclusion</a:t>
            </a:r>
            <a:endParaRPr/>
          </a:p>
        </p:txBody>
      </p:sp>
      <p:sp>
        <p:nvSpPr>
          <p:cNvPr id="791" name="Google Shape;791;p83"/>
          <p:cNvSpPr txBox="1"/>
          <p:nvPr>
            <p:ph idx="1" type="body"/>
          </p:nvPr>
        </p:nvSpPr>
        <p:spPr>
          <a:xfrm>
            <a:off x="1748118" y="2911449"/>
            <a:ext cx="9072282" cy="3283163"/>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So, which parts of the foregoing statements do you think are not “necessarily” true?</a:t>
            </a:r>
            <a:endParaRPr/>
          </a:p>
          <a:p>
            <a:pPr indent="-228600" lvl="0" marL="228600" rtl="0" algn="l">
              <a:lnSpc>
                <a:spcPct val="90000"/>
              </a:lnSpc>
              <a:spcBef>
                <a:spcPts val="1000"/>
              </a:spcBef>
              <a:spcAft>
                <a:spcPts val="0"/>
              </a:spcAft>
              <a:buClr>
                <a:schemeClr val="dk1"/>
              </a:buClr>
              <a:buSzPts val="2800"/>
              <a:buChar char="•"/>
            </a:pPr>
            <a:r>
              <a:rPr lang="en-US"/>
              <a:t>How would you amend them?</a:t>
            </a:r>
            <a:endParaRPr/>
          </a:p>
        </p:txBody>
      </p:sp>
      <p:pic>
        <p:nvPicPr>
          <p:cNvPr id="792" name="Google Shape;792;p83"/>
          <p:cNvPicPr preferRelativeResize="0"/>
          <p:nvPr/>
        </p:nvPicPr>
        <p:blipFill rotWithShape="1">
          <a:blip r:embed="rId3">
            <a:alphaModFix/>
          </a:blip>
          <a:srcRect b="0" l="0" r="0" t="0"/>
          <a:stretch/>
        </p:blipFill>
        <p:spPr>
          <a:xfrm>
            <a:off x="395252" y="365125"/>
            <a:ext cx="2784051" cy="776287"/>
          </a:xfrm>
          <a:prstGeom prst="rect">
            <a:avLst/>
          </a:prstGeom>
          <a:noFill/>
          <a:ln>
            <a:noFill/>
          </a:ln>
        </p:spPr>
      </p:pic>
      <p:pic>
        <p:nvPicPr>
          <p:cNvPr id="793" name="Google Shape;793;p83"/>
          <p:cNvPicPr preferRelativeResize="0"/>
          <p:nvPr/>
        </p:nvPicPr>
        <p:blipFill rotWithShape="1">
          <a:blip r:embed="rId4">
            <a:alphaModFix/>
          </a:blip>
          <a:srcRect b="0" l="0" r="0" t="0"/>
          <a:stretch/>
        </p:blipFill>
        <p:spPr>
          <a:xfrm>
            <a:off x="10306515" y="372008"/>
            <a:ext cx="1234599" cy="1080274"/>
          </a:xfrm>
          <a:prstGeom prst="rect">
            <a:avLst/>
          </a:prstGeom>
          <a:noFill/>
          <a:ln>
            <a:noFill/>
          </a:ln>
        </p:spPr>
      </p:pic>
      <p:pic>
        <p:nvPicPr>
          <p:cNvPr id="794" name="Google Shape;794;p83"/>
          <p:cNvPicPr preferRelativeResize="0"/>
          <p:nvPr/>
        </p:nvPicPr>
        <p:blipFill rotWithShape="1">
          <a:blip r:embed="rId5">
            <a:alphaModFix/>
          </a:blip>
          <a:srcRect b="0" l="0" r="0" t="0"/>
          <a:stretch/>
        </p:blipFill>
        <p:spPr>
          <a:xfrm>
            <a:off x="5687966" y="5706453"/>
            <a:ext cx="816068" cy="941017"/>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8" name="Shape 798"/>
        <p:cNvGrpSpPr/>
        <p:nvPr/>
      </p:nvGrpSpPr>
      <p:grpSpPr>
        <a:xfrm>
          <a:off x="0" y="0"/>
          <a:ext cx="0" cy="0"/>
          <a:chOff x="0" y="0"/>
          <a:chExt cx="0" cy="0"/>
        </a:xfrm>
      </p:grpSpPr>
      <p:sp>
        <p:nvSpPr>
          <p:cNvPr id="799" name="Google Shape;799;p84"/>
          <p:cNvSpPr txBox="1"/>
          <p:nvPr>
            <p:ph type="title"/>
          </p:nvPr>
        </p:nvSpPr>
        <p:spPr>
          <a:xfrm>
            <a:off x="1309816" y="1285102"/>
            <a:ext cx="10043984" cy="405585"/>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a:t>Selected Readings_1</a:t>
            </a:r>
            <a:endParaRPr/>
          </a:p>
        </p:txBody>
      </p:sp>
      <p:sp>
        <p:nvSpPr>
          <p:cNvPr id="800" name="Google Shape;800;p84"/>
          <p:cNvSpPr txBox="1"/>
          <p:nvPr>
            <p:ph idx="1" type="body"/>
          </p:nvPr>
        </p:nvSpPr>
        <p:spPr>
          <a:xfrm>
            <a:off x="1112108" y="2199503"/>
            <a:ext cx="10241692" cy="402243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600"/>
              <a:buChar char="•"/>
            </a:pPr>
            <a:r>
              <a:rPr lang="en-US" sz="2600"/>
              <a:t>Agbaje, A. A. B. (1992), The Nigerian press, hegemony, and the social construction of legitimacy. Lewiston: Edwin Mellen Press.</a:t>
            </a:r>
            <a:endParaRPr/>
          </a:p>
          <a:p>
            <a:pPr indent="-228600" lvl="0" marL="228600" rtl="0" algn="l">
              <a:lnSpc>
                <a:spcPct val="90000"/>
              </a:lnSpc>
              <a:spcBef>
                <a:spcPts val="1000"/>
              </a:spcBef>
              <a:spcAft>
                <a:spcPts val="0"/>
              </a:spcAft>
              <a:buClr>
                <a:schemeClr val="dk1"/>
              </a:buClr>
              <a:buSzPts val="2600"/>
              <a:buChar char="•"/>
            </a:pPr>
            <a:r>
              <a:rPr lang="en-US" sz="2600"/>
              <a:t>Ahmad, G. (2016), </a:t>
            </a:r>
            <a:r>
              <a:rPr i="1" lang="en-US" sz="2600"/>
              <a:t>The rise and fall of the New Nigerian newspaper</a:t>
            </a:r>
            <a:r>
              <a:rPr lang="en-US" sz="2600"/>
              <a:t>. Zaria: Ahmadu Bello University Press.</a:t>
            </a:r>
            <a:endParaRPr/>
          </a:p>
          <a:p>
            <a:pPr indent="-228600" lvl="0" marL="228600" rtl="0" algn="l">
              <a:lnSpc>
                <a:spcPct val="90000"/>
              </a:lnSpc>
              <a:spcBef>
                <a:spcPts val="1000"/>
              </a:spcBef>
              <a:spcAft>
                <a:spcPts val="0"/>
              </a:spcAft>
              <a:buClr>
                <a:schemeClr val="dk1"/>
              </a:buClr>
              <a:buSzPts val="2600"/>
              <a:buChar char="•"/>
            </a:pPr>
            <a:r>
              <a:rPr lang="en-US" sz="2600"/>
              <a:t>Akinyemi, A.B. (1979), </a:t>
            </a:r>
            <a:r>
              <a:rPr i="1" lang="en-US" sz="2600"/>
              <a:t>The British press and the Nigerian civil war: The godfather complex</a:t>
            </a:r>
            <a:r>
              <a:rPr lang="en-US" sz="2600"/>
              <a:t>. Ibadan: University Press.</a:t>
            </a:r>
            <a:endParaRPr/>
          </a:p>
          <a:p>
            <a:pPr indent="-228600" lvl="0" marL="228600" rtl="0" algn="l">
              <a:lnSpc>
                <a:spcPct val="90000"/>
              </a:lnSpc>
              <a:spcBef>
                <a:spcPts val="1000"/>
              </a:spcBef>
              <a:spcAft>
                <a:spcPts val="0"/>
              </a:spcAft>
              <a:buClr>
                <a:schemeClr val="dk1"/>
              </a:buClr>
              <a:buSzPts val="2600"/>
              <a:buChar char="•"/>
            </a:pPr>
            <a:r>
              <a:rPr lang="en-US" sz="2600"/>
              <a:t>Ayedun-Aluma, V. (2018) “What is research design?,” in Ayedun-Aluma, V., Ajibade, O., &amp; Folayan, B.J. (eds), </a:t>
            </a:r>
            <a:r>
              <a:rPr i="1" lang="en-US" sz="2600"/>
              <a:t>Research methods in communication and media studies</a:t>
            </a:r>
            <a:r>
              <a:rPr lang="en-US" sz="2600"/>
              <a:t>. New York: Franklin International Publishers, pp.50-56.</a:t>
            </a:r>
            <a:endParaRPr/>
          </a:p>
          <a:p>
            <a:pPr indent="-63500" lvl="0" marL="228600" rtl="0" algn="l">
              <a:lnSpc>
                <a:spcPct val="90000"/>
              </a:lnSpc>
              <a:spcBef>
                <a:spcPts val="1000"/>
              </a:spcBef>
              <a:spcAft>
                <a:spcPts val="0"/>
              </a:spcAft>
              <a:buClr>
                <a:schemeClr val="dk1"/>
              </a:buClr>
              <a:buSzPts val="2600"/>
              <a:buNone/>
            </a:pPr>
            <a:r>
              <a:t/>
            </a:r>
            <a:endParaRPr sz="2600"/>
          </a:p>
        </p:txBody>
      </p:sp>
      <p:pic>
        <p:nvPicPr>
          <p:cNvPr id="801" name="Google Shape;801;p84"/>
          <p:cNvPicPr preferRelativeResize="0"/>
          <p:nvPr/>
        </p:nvPicPr>
        <p:blipFill rotWithShape="1">
          <a:blip r:embed="rId3">
            <a:alphaModFix/>
          </a:blip>
          <a:srcRect b="0" l="0" r="0" t="0"/>
          <a:stretch/>
        </p:blipFill>
        <p:spPr>
          <a:xfrm>
            <a:off x="395252" y="365126"/>
            <a:ext cx="2387861" cy="665816"/>
          </a:xfrm>
          <a:prstGeom prst="rect">
            <a:avLst/>
          </a:prstGeom>
          <a:noFill/>
          <a:ln>
            <a:noFill/>
          </a:ln>
        </p:spPr>
      </p:pic>
      <p:pic>
        <p:nvPicPr>
          <p:cNvPr id="802" name="Google Shape;802;p84"/>
          <p:cNvPicPr preferRelativeResize="0"/>
          <p:nvPr/>
        </p:nvPicPr>
        <p:blipFill rotWithShape="1">
          <a:blip r:embed="rId4">
            <a:alphaModFix/>
          </a:blip>
          <a:srcRect b="0" l="0" r="0" t="0"/>
          <a:stretch/>
        </p:blipFill>
        <p:spPr>
          <a:xfrm>
            <a:off x="10280823" y="372007"/>
            <a:ext cx="1260292" cy="1102755"/>
          </a:xfrm>
          <a:prstGeom prst="rect">
            <a:avLst/>
          </a:prstGeom>
          <a:noFill/>
          <a:ln>
            <a:noFill/>
          </a:ln>
        </p:spPr>
      </p:pic>
      <p:pic>
        <p:nvPicPr>
          <p:cNvPr id="803" name="Google Shape;803;p84"/>
          <p:cNvPicPr preferRelativeResize="0"/>
          <p:nvPr/>
        </p:nvPicPr>
        <p:blipFill rotWithShape="1">
          <a:blip r:embed="rId5">
            <a:alphaModFix/>
          </a:blip>
          <a:srcRect b="0" l="0" r="0" t="0"/>
          <a:stretch/>
        </p:blipFill>
        <p:spPr>
          <a:xfrm>
            <a:off x="5687966" y="5955957"/>
            <a:ext cx="599693" cy="691513"/>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7" name="Shape 807"/>
        <p:cNvGrpSpPr/>
        <p:nvPr/>
      </p:nvGrpSpPr>
      <p:grpSpPr>
        <a:xfrm>
          <a:off x="0" y="0"/>
          <a:ext cx="0" cy="0"/>
          <a:chOff x="0" y="0"/>
          <a:chExt cx="0" cy="0"/>
        </a:xfrm>
      </p:grpSpPr>
      <p:sp>
        <p:nvSpPr>
          <p:cNvPr id="808" name="Google Shape;808;p85"/>
          <p:cNvSpPr txBox="1"/>
          <p:nvPr>
            <p:ph type="title"/>
          </p:nvPr>
        </p:nvSpPr>
        <p:spPr>
          <a:xfrm>
            <a:off x="1589182" y="1119626"/>
            <a:ext cx="7735330" cy="72686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Selected Readings_2</a:t>
            </a:r>
            <a:endParaRPr/>
          </a:p>
        </p:txBody>
      </p:sp>
      <p:sp>
        <p:nvSpPr>
          <p:cNvPr id="809" name="Google Shape;809;p85"/>
          <p:cNvSpPr txBox="1"/>
          <p:nvPr>
            <p:ph idx="1" type="body"/>
          </p:nvPr>
        </p:nvSpPr>
        <p:spPr>
          <a:xfrm>
            <a:off x="838200" y="2150075"/>
            <a:ext cx="10515600" cy="4026887"/>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2600"/>
              <a:buChar char="•"/>
            </a:pPr>
            <a:r>
              <a:rPr lang="en-US" sz="2600"/>
              <a:t>Cole, J. &amp; Hamilton, J.M. (2007) “A natural history of foreign correspondence: A study of the Chicago Daily News, 1900-1921,” </a:t>
            </a:r>
            <a:r>
              <a:rPr i="1" lang="en-US" sz="2600"/>
              <a:t>J&amp;MC Quarterly</a:t>
            </a:r>
            <a:r>
              <a:rPr lang="en-US" sz="2600"/>
              <a:t>, Vol. 84, No.1., Spring 2007, 151-166.</a:t>
            </a:r>
            <a:endParaRPr/>
          </a:p>
          <a:p>
            <a:pPr indent="-228600" lvl="0" marL="228600" rtl="0" algn="l">
              <a:lnSpc>
                <a:spcPct val="90000"/>
              </a:lnSpc>
              <a:spcBef>
                <a:spcPts val="1000"/>
              </a:spcBef>
              <a:spcAft>
                <a:spcPts val="0"/>
              </a:spcAft>
              <a:buClr>
                <a:schemeClr val="dk1"/>
              </a:buClr>
              <a:buSzPts val="2600"/>
              <a:buChar char="•"/>
            </a:pPr>
            <a:r>
              <a:rPr lang="en-US" sz="2600"/>
              <a:t>Dray, W. (1966), </a:t>
            </a:r>
            <a:r>
              <a:rPr i="1" lang="en-US" sz="2600"/>
              <a:t>Philosophical analysis and history</a:t>
            </a:r>
            <a:r>
              <a:rPr lang="en-US" sz="2600"/>
              <a:t>. New York: Harper &amp; Row, Publishers.</a:t>
            </a:r>
            <a:endParaRPr/>
          </a:p>
          <a:p>
            <a:pPr indent="-228600" lvl="0" marL="228600" rtl="0" algn="l">
              <a:lnSpc>
                <a:spcPct val="90000"/>
              </a:lnSpc>
              <a:spcBef>
                <a:spcPts val="1000"/>
              </a:spcBef>
              <a:spcAft>
                <a:spcPts val="0"/>
              </a:spcAft>
              <a:buClr>
                <a:schemeClr val="dk1"/>
              </a:buClr>
              <a:buSzPts val="2600"/>
              <a:buChar char="•"/>
            </a:pPr>
            <a:r>
              <a:rPr lang="en-US" sz="2600"/>
              <a:t>Echeruo, M.J.C. (1977), </a:t>
            </a:r>
            <a:r>
              <a:rPr i="1" lang="en-US" sz="2600"/>
              <a:t>Victorian Lagos: Aspects of nineteenth century Lagos life</a:t>
            </a:r>
            <a:r>
              <a:rPr lang="en-US" sz="2600"/>
              <a:t>. London: Macmillan Education.</a:t>
            </a:r>
            <a:endParaRPr/>
          </a:p>
          <a:p>
            <a:pPr indent="-228600" lvl="0" marL="228600" rtl="0" algn="l">
              <a:lnSpc>
                <a:spcPct val="90000"/>
              </a:lnSpc>
              <a:spcBef>
                <a:spcPts val="1000"/>
              </a:spcBef>
              <a:spcAft>
                <a:spcPts val="0"/>
              </a:spcAft>
              <a:buClr>
                <a:schemeClr val="dk1"/>
              </a:buClr>
              <a:buSzPts val="2600"/>
              <a:buChar char="•"/>
            </a:pPr>
            <a:r>
              <a:rPr lang="en-US" sz="2600"/>
              <a:t>Mizuno, T. (2005) “Federal government uses of the Japanese-language press from Pearl Harbor to mass incarceration,” </a:t>
            </a:r>
            <a:r>
              <a:rPr i="1" lang="en-US" sz="2600"/>
              <a:t>J&amp;MC Quarterly</a:t>
            </a:r>
            <a:r>
              <a:rPr lang="en-US" sz="2600"/>
              <a:t>, Vol. 82, No.1., Spring 2005, 148-166</a:t>
            </a:r>
            <a:endParaRPr/>
          </a:p>
          <a:p>
            <a:pPr indent="-63500" lvl="0" marL="228600" rtl="0" algn="l">
              <a:lnSpc>
                <a:spcPct val="90000"/>
              </a:lnSpc>
              <a:spcBef>
                <a:spcPts val="1000"/>
              </a:spcBef>
              <a:spcAft>
                <a:spcPts val="0"/>
              </a:spcAft>
              <a:buClr>
                <a:schemeClr val="dk1"/>
              </a:buClr>
              <a:buSzPts val="2600"/>
              <a:buNone/>
            </a:pPr>
            <a:r>
              <a:t/>
            </a:r>
            <a:endParaRPr sz="2600"/>
          </a:p>
          <a:p>
            <a:pPr indent="-63500" lvl="0" marL="228600" rtl="0" algn="l">
              <a:lnSpc>
                <a:spcPct val="90000"/>
              </a:lnSpc>
              <a:spcBef>
                <a:spcPts val="1000"/>
              </a:spcBef>
              <a:spcAft>
                <a:spcPts val="0"/>
              </a:spcAft>
              <a:buClr>
                <a:schemeClr val="dk1"/>
              </a:buClr>
              <a:buSzPts val="2600"/>
              <a:buNone/>
            </a:pPr>
            <a:r>
              <a:t/>
            </a:r>
            <a:endParaRPr sz="2600"/>
          </a:p>
        </p:txBody>
      </p:sp>
      <p:pic>
        <p:nvPicPr>
          <p:cNvPr id="810" name="Google Shape;810;p85"/>
          <p:cNvPicPr preferRelativeResize="0"/>
          <p:nvPr/>
        </p:nvPicPr>
        <p:blipFill rotWithShape="1">
          <a:blip r:embed="rId3">
            <a:alphaModFix/>
          </a:blip>
          <a:srcRect b="0" l="0" r="0" t="0"/>
          <a:stretch/>
        </p:blipFill>
        <p:spPr>
          <a:xfrm>
            <a:off x="10441089" y="372008"/>
            <a:ext cx="1100025" cy="962522"/>
          </a:xfrm>
          <a:prstGeom prst="rect">
            <a:avLst/>
          </a:prstGeom>
          <a:noFill/>
          <a:ln>
            <a:noFill/>
          </a:ln>
        </p:spPr>
      </p:pic>
      <p:pic>
        <p:nvPicPr>
          <p:cNvPr id="811" name="Google Shape;811;p85"/>
          <p:cNvPicPr preferRelativeResize="0"/>
          <p:nvPr/>
        </p:nvPicPr>
        <p:blipFill rotWithShape="1">
          <a:blip r:embed="rId4">
            <a:alphaModFix/>
          </a:blip>
          <a:srcRect b="0" l="0" r="0" t="0"/>
          <a:stretch/>
        </p:blipFill>
        <p:spPr>
          <a:xfrm>
            <a:off x="395252" y="365126"/>
            <a:ext cx="2387861" cy="665816"/>
          </a:xfrm>
          <a:prstGeom prst="rect">
            <a:avLst/>
          </a:prstGeom>
          <a:noFill/>
          <a:ln>
            <a:noFill/>
          </a:ln>
        </p:spPr>
      </p:pic>
      <p:pic>
        <p:nvPicPr>
          <p:cNvPr id="812" name="Google Shape;812;p85"/>
          <p:cNvPicPr preferRelativeResize="0"/>
          <p:nvPr/>
        </p:nvPicPr>
        <p:blipFill rotWithShape="1">
          <a:blip r:embed="rId5">
            <a:alphaModFix/>
          </a:blip>
          <a:srcRect b="0" l="0" r="0" t="0"/>
          <a:stretch/>
        </p:blipFill>
        <p:spPr>
          <a:xfrm>
            <a:off x="5687966" y="5955957"/>
            <a:ext cx="599693" cy="691513"/>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6" name="Shape 816"/>
        <p:cNvGrpSpPr/>
        <p:nvPr/>
      </p:nvGrpSpPr>
      <p:grpSpPr>
        <a:xfrm>
          <a:off x="0" y="0"/>
          <a:ext cx="0" cy="0"/>
          <a:chOff x="0" y="0"/>
          <a:chExt cx="0" cy="0"/>
        </a:xfrm>
      </p:grpSpPr>
      <p:sp>
        <p:nvSpPr>
          <p:cNvPr id="817" name="Google Shape;817;p86"/>
          <p:cNvSpPr txBox="1"/>
          <p:nvPr>
            <p:ph type="title"/>
          </p:nvPr>
        </p:nvSpPr>
        <p:spPr>
          <a:xfrm>
            <a:off x="1589182" y="1298436"/>
            <a:ext cx="8402596" cy="628007"/>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a:t>Selected Readings_3</a:t>
            </a:r>
            <a:endParaRPr/>
          </a:p>
        </p:txBody>
      </p:sp>
      <p:sp>
        <p:nvSpPr>
          <p:cNvPr id="818" name="Google Shape;818;p86"/>
          <p:cNvSpPr txBox="1"/>
          <p:nvPr>
            <p:ph idx="1" type="body"/>
          </p:nvPr>
        </p:nvSpPr>
        <p:spPr>
          <a:xfrm>
            <a:off x="1062680" y="2347783"/>
            <a:ext cx="10291119" cy="3829179"/>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2600"/>
              <a:buChar char="•"/>
            </a:pPr>
            <a:r>
              <a:rPr lang="en-US" sz="2600"/>
              <a:t>Nord, D. P. &amp; Nelson, H. L. (1981) “The logic of historical research,” in Stempel, III, G. H. &amp; Westley, B. H. (eds), </a:t>
            </a:r>
            <a:r>
              <a:rPr i="1" lang="en-US" sz="2600"/>
              <a:t>Research methods in mass communication</a:t>
            </a:r>
            <a:r>
              <a:rPr lang="en-US" sz="2600"/>
              <a:t>. New Jersey: Prentice-Hall, pp.278-304.</a:t>
            </a:r>
            <a:endParaRPr/>
          </a:p>
          <a:p>
            <a:pPr indent="-228600" lvl="0" marL="228600" rtl="0" algn="l">
              <a:lnSpc>
                <a:spcPct val="90000"/>
              </a:lnSpc>
              <a:spcBef>
                <a:spcPts val="1000"/>
              </a:spcBef>
              <a:spcAft>
                <a:spcPts val="0"/>
              </a:spcAft>
              <a:buClr>
                <a:schemeClr val="dk1"/>
              </a:buClr>
              <a:buSzPts val="2600"/>
              <a:buChar char="•"/>
            </a:pPr>
            <a:r>
              <a:rPr lang="en-US" sz="2600"/>
              <a:t>Omu, Fred I.A. (1978), </a:t>
            </a:r>
            <a:r>
              <a:rPr i="1" lang="en-US" sz="2600"/>
              <a:t>Press and politics in Nigeria 1880 – 1937</a:t>
            </a:r>
            <a:r>
              <a:rPr lang="en-US" sz="2600"/>
              <a:t>. London: Longman.</a:t>
            </a:r>
            <a:endParaRPr/>
          </a:p>
          <a:p>
            <a:pPr indent="-228600" lvl="0" marL="228600" rtl="0" algn="l">
              <a:lnSpc>
                <a:spcPct val="90000"/>
              </a:lnSpc>
              <a:spcBef>
                <a:spcPts val="1000"/>
              </a:spcBef>
              <a:spcAft>
                <a:spcPts val="0"/>
              </a:spcAft>
              <a:buClr>
                <a:schemeClr val="dk1"/>
              </a:buClr>
              <a:buSzPts val="2600"/>
              <a:buChar char="•"/>
            </a:pPr>
            <a:r>
              <a:rPr lang="en-US" sz="2600"/>
              <a:t>Salevouris, M.J. with Furay, C. (2015), </a:t>
            </a:r>
            <a:r>
              <a:rPr i="1" lang="en-US" sz="2600"/>
              <a:t>The methods and skills of history: A practical guide, 4</a:t>
            </a:r>
            <a:r>
              <a:rPr baseline="30000" i="1" lang="en-US" sz="2600"/>
              <a:t>th</a:t>
            </a:r>
            <a:r>
              <a:rPr i="1" lang="en-US" sz="2600"/>
              <a:t> ed</a:t>
            </a:r>
            <a:r>
              <a:rPr lang="en-US" sz="2600"/>
              <a:t>. West Sussex: John Wiley &amp; Sons. </a:t>
            </a:r>
            <a:endParaRPr/>
          </a:p>
          <a:p>
            <a:pPr indent="-228600" lvl="0" marL="228600" rtl="0" algn="l">
              <a:lnSpc>
                <a:spcPct val="90000"/>
              </a:lnSpc>
              <a:spcBef>
                <a:spcPts val="1000"/>
              </a:spcBef>
              <a:spcAft>
                <a:spcPts val="0"/>
              </a:spcAft>
              <a:buClr>
                <a:schemeClr val="dk1"/>
              </a:buClr>
              <a:buSzPts val="2600"/>
              <a:buChar char="•"/>
            </a:pPr>
            <a:r>
              <a:rPr lang="en-US" sz="2600"/>
              <a:t>Smith, M.Y. (1981) “The method of history,” in Stempel, III, G. H. &amp; Westley, B. H. (eds), </a:t>
            </a:r>
            <a:r>
              <a:rPr i="1" lang="en-US" sz="2600"/>
              <a:t>Research methods in mass communication</a:t>
            </a:r>
            <a:r>
              <a:rPr lang="en-US" sz="2600"/>
              <a:t>. New Jersey: Prentice-Hall, pp.305-319.</a:t>
            </a:r>
            <a:endParaRPr/>
          </a:p>
          <a:p>
            <a:pPr indent="-63500" lvl="0" marL="228600" rtl="0" algn="l">
              <a:lnSpc>
                <a:spcPct val="90000"/>
              </a:lnSpc>
              <a:spcBef>
                <a:spcPts val="1000"/>
              </a:spcBef>
              <a:spcAft>
                <a:spcPts val="0"/>
              </a:spcAft>
              <a:buClr>
                <a:schemeClr val="dk1"/>
              </a:buClr>
              <a:buSzPts val="2600"/>
              <a:buNone/>
            </a:pPr>
            <a:r>
              <a:t/>
            </a:r>
            <a:endParaRPr sz="2600"/>
          </a:p>
          <a:p>
            <a:pPr indent="-50800" lvl="0" marL="228600" rtl="0" algn="l">
              <a:lnSpc>
                <a:spcPct val="90000"/>
              </a:lnSpc>
              <a:spcBef>
                <a:spcPts val="1000"/>
              </a:spcBef>
              <a:spcAft>
                <a:spcPts val="0"/>
              </a:spcAft>
              <a:buClr>
                <a:schemeClr val="dk1"/>
              </a:buClr>
              <a:buSzPts val="2800"/>
              <a:buNone/>
            </a:pPr>
            <a:r>
              <a:t/>
            </a:r>
            <a:endParaRPr/>
          </a:p>
        </p:txBody>
      </p:sp>
      <p:pic>
        <p:nvPicPr>
          <p:cNvPr id="819" name="Google Shape;819;p86"/>
          <p:cNvPicPr preferRelativeResize="0"/>
          <p:nvPr/>
        </p:nvPicPr>
        <p:blipFill rotWithShape="1">
          <a:blip r:embed="rId3">
            <a:alphaModFix/>
          </a:blip>
          <a:srcRect b="0" l="0" r="0" t="0"/>
          <a:stretch/>
        </p:blipFill>
        <p:spPr>
          <a:xfrm>
            <a:off x="10306515" y="372008"/>
            <a:ext cx="1234599" cy="1080274"/>
          </a:xfrm>
          <a:prstGeom prst="rect">
            <a:avLst/>
          </a:prstGeom>
          <a:noFill/>
          <a:ln>
            <a:noFill/>
          </a:ln>
        </p:spPr>
      </p:pic>
      <p:pic>
        <p:nvPicPr>
          <p:cNvPr id="820" name="Google Shape;820;p86"/>
          <p:cNvPicPr preferRelativeResize="0"/>
          <p:nvPr/>
        </p:nvPicPr>
        <p:blipFill rotWithShape="1">
          <a:blip r:embed="rId4">
            <a:alphaModFix/>
          </a:blip>
          <a:srcRect b="0" l="0" r="0" t="0"/>
          <a:stretch/>
        </p:blipFill>
        <p:spPr>
          <a:xfrm>
            <a:off x="395252" y="365126"/>
            <a:ext cx="2387861" cy="665816"/>
          </a:xfrm>
          <a:prstGeom prst="rect">
            <a:avLst/>
          </a:prstGeom>
          <a:noFill/>
          <a:ln>
            <a:noFill/>
          </a:ln>
        </p:spPr>
      </p:pic>
      <p:pic>
        <p:nvPicPr>
          <p:cNvPr id="821" name="Google Shape;821;p86"/>
          <p:cNvPicPr preferRelativeResize="0"/>
          <p:nvPr/>
        </p:nvPicPr>
        <p:blipFill rotWithShape="1">
          <a:blip r:embed="rId5">
            <a:alphaModFix/>
          </a:blip>
          <a:srcRect b="0" l="0" r="0" t="0"/>
          <a:stretch/>
        </p:blipFill>
        <p:spPr>
          <a:xfrm>
            <a:off x="5687966" y="5955957"/>
            <a:ext cx="599693" cy="691513"/>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5" name="Shape 825"/>
        <p:cNvGrpSpPr/>
        <p:nvPr/>
      </p:nvGrpSpPr>
      <p:grpSpPr>
        <a:xfrm>
          <a:off x="0" y="0"/>
          <a:ext cx="0" cy="0"/>
          <a:chOff x="0" y="0"/>
          <a:chExt cx="0" cy="0"/>
        </a:xfrm>
      </p:grpSpPr>
      <p:sp>
        <p:nvSpPr>
          <p:cNvPr id="826" name="Google Shape;826;p87"/>
          <p:cNvSpPr txBox="1"/>
          <p:nvPr>
            <p:ph type="title"/>
          </p:nvPr>
        </p:nvSpPr>
        <p:spPr>
          <a:xfrm>
            <a:off x="1846729" y="1308847"/>
            <a:ext cx="7449672" cy="78889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000"/>
              <a:buFont typeface="Calibri"/>
              <a:buNone/>
            </a:pPr>
            <a:r>
              <a:rPr lang="en-US" sz="4000"/>
              <a:t>Daalu</a:t>
            </a:r>
            <a:r>
              <a:rPr lang="en-US"/>
              <a:t>!</a:t>
            </a:r>
            <a:endParaRPr/>
          </a:p>
        </p:txBody>
      </p:sp>
      <p:sp>
        <p:nvSpPr>
          <p:cNvPr id="827" name="Google Shape;827;p87"/>
          <p:cNvSpPr txBox="1"/>
          <p:nvPr>
            <p:ph idx="1" type="body"/>
          </p:nvPr>
        </p:nvSpPr>
        <p:spPr>
          <a:xfrm>
            <a:off x="1004047" y="2805953"/>
            <a:ext cx="10632141" cy="3371009"/>
          </a:xfrm>
          <a:prstGeom prst="rect">
            <a:avLst/>
          </a:prstGeom>
          <a:noFill/>
          <a:ln>
            <a:noFill/>
          </a:ln>
        </p:spPr>
        <p:txBody>
          <a:bodyPr anchorCtr="0" anchor="t" bIns="45700" lIns="91425" spcFirstLastPara="1" rIns="91425" wrap="square" tIns="45700">
            <a:normAutofit/>
          </a:bodyPr>
          <a:lstStyle/>
          <a:p>
            <a:pPr indent="-254000" lvl="0" marL="228600" rtl="0" algn="ctr">
              <a:lnSpc>
                <a:spcPct val="90000"/>
              </a:lnSpc>
              <a:spcBef>
                <a:spcPts val="0"/>
              </a:spcBef>
              <a:spcAft>
                <a:spcPts val="0"/>
              </a:spcAft>
              <a:buClr>
                <a:schemeClr val="dk1"/>
              </a:buClr>
              <a:buSzPts val="4000"/>
              <a:buChar char="•"/>
            </a:pPr>
            <a:r>
              <a:rPr lang="en-US" sz="4000">
                <a:latin typeface="Calibri"/>
                <a:ea typeface="Calibri"/>
                <a:cs typeface="Calibri"/>
                <a:sym typeface="Calibri"/>
              </a:rPr>
              <a:t>Thank you so much for engaging with us.</a:t>
            </a:r>
            <a:endParaRPr/>
          </a:p>
          <a:p>
            <a:pPr indent="0" lvl="0" marL="0" rtl="0" algn="ctr">
              <a:lnSpc>
                <a:spcPct val="90000"/>
              </a:lnSpc>
              <a:spcBef>
                <a:spcPts val="1000"/>
              </a:spcBef>
              <a:spcAft>
                <a:spcPts val="0"/>
              </a:spcAft>
              <a:buClr>
                <a:schemeClr val="dk1"/>
              </a:buClr>
              <a:buSzPts val="2800"/>
              <a:buNone/>
            </a:pPr>
            <a:r>
              <a:t/>
            </a:r>
            <a:endParaRPr/>
          </a:p>
        </p:txBody>
      </p:sp>
      <p:pic>
        <p:nvPicPr>
          <p:cNvPr id="828" name="Google Shape;828;p87"/>
          <p:cNvPicPr preferRelativeResize="0"/>
          <p:nvPr/>
        </p:nvPicPr>
        <p:blipFill rotWithShape="1">
          <a:blip r:embed="rId3">
            <a:alphaModFix/>
          </a:blip>
          <a:srcRect b="0" l="0" r="0" t="0"/>
          <a:stretch/>
        </p:blipFill>
        <p:spPr>
          <a:xfrm>
            <a:off x="395252" y="365126"/>
            <a:ext cx="2387861" cy="665816"/>
          </a:xfrm>
          <a:prstGeom prst="rect">
            <a:avLst/>
          </a:prstGeom>
          <a:noFill/>
          <a:ln>
            <a:noFill/>
          </a:ln>
        </p:spPr>
      </p:pic>
      <p:pic>
        <p:nvPicPr>
          <p:cNvPr id="829" name="Google Shape;829;p87"/>
          <p:cNvPicPr preferRelativeResize="0"/>
          <p:nvPr/>
        </p:nvPicPr>
        <p:blipFill rotWithShape="1">
          <a:blip r:embed="rId4">
            <a:alphaModFix/>
          </a:blip>
          <a:srcRect b="0" l="0" r="0" t="0"/>
          <a:stretch/>
        </p:blipFill>
        <p:spPr>
          <a:xfrm>
            <a:off x="10306515" y="372008"/>
            <a:ext cx="1234599" cy="1080274"/>
          </a:xfrm>
          <a:prstGeom prst="rect">
            <a:avLst/>
          </a:prstGeom>
          <a:noFill/>
          <a:ln>
            <a:noFill/>
          </a:ln>
        </p:spPr>
      </p:pic>
      <p:pic>
        <p:nvPicPr>
          <p:cNvPr id="830" name="Google Shape;830;p87"/>
          <p:cNvPicPr preferRelativeResize="0"/>
          <p:nvPr/>
        </p:nvPicPr>
        <p:blipFill rotWithShape="1">
          <a:blip r:embed="rId5">
            <a:alphaModFix/>
          </a:blip>
          <a:srcRect b="0" l="0" r="0" t="0"/>
          <a:stretch/>
        </p:blipFill>
        <p:spPr>
          <a:xfrm>
            <a:off x="5549153" y="5369859"/>
            <a:ext cx="954881" cy="1120311"/>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4" name="Shape 834"/>
        <p:cNvGrpSpPr/>
        <p:nvPr/>
      </p:nvGrpSpPr>
      <p:grpSpPr>
        <a:xfrm>
          <a:off x="0" y="0"/>
          <a:ext cx="0" cy="0"/>
          <a:chOff x="0" y="0"/>
          <a:chExt cx="0" cy="0"/>
        </a:xfrm>
      </p:grpSpPr>
      <p:sp>
        <p:nvSpPr>
          <p:cNvPr id="835" name="Google Shape;835;p88"/>
          <p:cNvSpPr txBox="1"/>
          <p:nvPr>
            <p:ph type="ctrTitle"/>
          </p:nvPr>
        </p:nvSpPr>
        <p:spPr>
          <a:xfrm>
            <a:off x="1220824" y="1347770"/>
            <a:ext cx="9488955" cy="1278688"/>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r>
              <a:rPr b="1" lang="en-US" sz="4400"/>
              <a:t>Mixed-Methods Research: 5 popular qualitative research methods</a:t>
            </a:r>
            <a:endParaRPr b="1" sz="4400"/>
          </a:p>
        </p:txBody>
      </p:sp>
      <p:sp>
        <p:nvSpPr>
          <p:cNvPr id="836" name="Google Shape;836;p88"/>
          <p:cNvSpPr txBox="1"/>
          <p:nvPr>
            <p:ph idx="1" type="subTitle"/>
          </p:nvPr>
        </p:nvSpPr>
        <p:spPr>
          <a:xfrm>
            <a:off x="1775012" y="3367568"/>
            <a:ext cx="7996517" cy="189023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8800"/>
              <a:buNone/>
            </a:pPr>
            <a:r>
              <a:rPr lang="en-US" sz="8800"/>
              <a:t>THANK YOU</a:t>
            </a:r>
            <a:endParaRPr/>
          </a:p>
          <a:p>
            <a:pPr indent="0" lvl="0" marL="0" rtl="0" algn="ctr">
              <a:lnSpc>
                <a:spcPct val="90000"/>
              </a:lnSpc>
              <a:spcBef>
                <a:spcPts val="1000"/>
              </a:spcBef>
              <a:spcAft>
                <a:spcPts val="0"/>
              </a:spcAft>
              <a:buClr>
                <a:schemeClr val="dk1"/>
              </a:buClr>
              <a:buSzPts val="2400"/>
              <a:buNone/>
            </a:pPr>
            <a:r>
              <a:t/>
            </a:r>
            <a:endParaRPr/>
          </a:p>
          <a:p>
            <a:pPr indent="0" lvl="0" marL="0" rtl="0" algn="ctr">
              <a:lnSpc>
                <a:spcPct val="90000"/>
              </a:lnSpc>
              <a:spcBef>
                <a:spcPts val="1000"/>
              </a:spcBef>
              <a:spcAft>
                <a:spcPts val="0"/>
              </a:spcAft>
              <a:buClr>
                <a:schemeClr val="dk1"/>
              </a:buClr>
              <a:buSzPts val="2400"/>
              <a:buNone/>
            </a:pPr>
            <a:r>
              <a:t/>
            </a:r>
            <a:endParaRPr/>
          </a:p>
        </p:txBody>
      </p:sp>
      <p:pic>
        <p:nvPicPr>
          <p:cNvPr id="837" name="Google Shape;837;p88"/>
          <p:cNvPicPr preferRelativeResize="0"/>
          <p:nvPr/>
        </p:nvPicPr>
        <p:blipFill rotWithShape="1">
          <a:blip r:embed="rId3">
            <a:alphaModFix/>
          </a:blip>
          <a:srcRect b="0" l="0" r="0" t="0"/>
          <a:stretch/>
        </p:blipFill>
        <p:spPr>
          <a:xfrm>
            <a:off x="486678" y="519953"/>
            <a:ext cx="2489603" cy="694185"/>
          </a:xfrm>
          <a:prstGeom prst="rect">
            <a:avLst/>
          </a:prstGeom>
          <a:noFill/>
          <a:ln>
            <a:noFill/>
          </a:ln>
        </p:spPr>
      </p:pic>
      <p:pic>
        <p:nvPicPr>
          <p:cNvPr id="838" name="Google Shape;838;p88"/>
          <p:cNvPicPr preferRelativeResize="0"/>
          <p:nvPr/>
        </p:nvPicPr>
        <p:blipFill rotWithShape="1">
          <a:blip r:embed="rId4">
            <a:alphaModFix/>
          </a:blip>
          <a:srcRect b="0" l="0" r="0" t="0"/>
          <a:stretch/>
        </p:blipFill>
        <p:spPr>
          <a:xfrm>
            <a:off x="10306515" y="372008"/>
            <a:ext cx="1234599" cy="1080274"/>
          </a:xfrm>
          <a:prstGeom prst="rect">
            <a:avLst/>
          </a:prstGeom>
          <a:noFill/>
          <a:ln>
            <a:noFill/>
          </a:ln>
        </p:spPr>
      </p:pic>
      <p:pic>
        <p:nvPicPr>
          <p:cNvPr id="839" name="Google Shape;839;p88"/>
          <p:cNvPicPr preferRelativeResize="0"/>
          <p:nvPr/>
        </p:nvPicPr>
        <p:blipFill rotWithShape="1">
          <a:blip r:embed="rId5">
            <a:alphaModFix/>
          </a:blip>
          <a:srcRect b="0" l="0" r="0" t="0"/>
          <a:stretch/>
        </p:blipFill>
        <p:spPr>
          <a:xfrm>
            <a:off x="5337642" y="5661794"/>
            <a:ext cx="678517" cy="792691"/>
          </a:xfrm>
          <a:prstGeom prst="rect">
            <a:avLst/>
          </a:prstGeom>
          <a:noFill/>
          <a:ln>
            <a:noFill/>
          </a:ln>
        </p:spPr>
      </p:pic>
      <p:pic>
        <p:nvPicPr>
          <p:cNvPr id="840" name="Google Shape;840;p88"/>
          <p:cNvPicPr preferRelativeResize="0"/>
          <p:nvPr/>
        </p:nvPicPr>
        <p:blipFill rotWithShape="1">
          <a:blip r:embed="rId6">
            <a:alphaModFix/>
          </a:blip>
          <a:srcRect b="0" l="0" r="0" t="0"/>
          <a:stretch/>
        </p:blipFill>
        <p:spPr>
          <a:xfrm>
            <a:off x="10241247" y="5684255"/>
            <a:ext cx="901882" cy="901882"/>
          </a:xfrm>
          <a:prstGeom prst="rect">
            <a:avLst/>
          </a:prstGeom>
          <a:noFill/>
          <a:ln>
            <a:noFill/>
          </a:ln>
        </p:spPr>
      </p:pic>
      <p:pic>
        <p:nvPicPr>
          <p:cNvPr id="841" name="Google Shape;841;p88"/>
          <p:cNvPicPr preferRelativeResize="0"/>
          <p:nvPr/>
        </p:nvPicPr>
        <p:blipFill rotWithShape="1">
          <a:blip r:embed="rId7">
            <a:alphaModFix/>
          </a:blip>
          <a:srcRect b="0" l="0" r="0" t="0"/>
          <a:stretch/>
        </p:blipFill>
        <p:spPr>
          <a:xfrm>
            <a:off x="9607771" y="4327315"/>
            <a:ext cx="2217263" cy="365527"/>
          </a:xfrm>
          <a:prstGeom prst="rect">
            <a:avLst/>
          </a:prstGeom>
          <a:noFill/>
          <a:ln>
            <a:noFill/>
          </a:ln>
        </p:spPr>
      </p:pic>
      <p:pic>
        <p:nvPicPr>
          <p:cNvPr id="842" name="Google Shape;842;p88"/>
          <p:cNvPicPr preferRelativeResize="0"/>
          <p:nvPr/>
        </p:nvPicPr>
        <p:blipFill rotWithShape="1">
          <a:blip r:embed="rId8">
            <a:alphaModFix/>
          </a:blip>
          <a:srcRect b="0" l="0" r="0" t="0"/>
          <a:stretch/>
        </p:blipFill>
        <p:spPr>
          <a:xfrm>
            <a:off x="10793752" y="2475152"/>
            <a:ext cx="663388" cy="892416"/>
          </a:xfrm>
          <a:prstGeom prst="rect">
            <a:avLst/>
          </a:prstGeom>
          <a:noFill/>
          <a:ln>
            <a:noFill/>
          </a:ln>
        </p:spPr>
      </p:pic>
      <p:pic>
        <p:nvPicPr>
          <p:cNvPr id="843" name="Google Shape;843;p88"/>
          <p:cNvPicPr preferRelativeResize="0"/>
          <p:nvPr/>
        </p:nvPicPr>
        <p:blipFill rotWithShape="1">
          <a:blip r:embed="rId9">
            <a:alphaModFix/>
          </a:blip>
          <a:srcRect b="0" l="0" r="0" t="0"/>
          <a:stretch/>
        </p:blipFill>
        <p:spPr>
          <a:xfrm>
            <a:off x="126346" y="2674729"/>
            <a:ext cx="1880908" cy="793677"/>
          </a:xfrm>
          <a:prstGeom prst="rect">
            <a:avLst/>
          </a:prstGeom>
          <a:noFill/>
          <a:ln>
            <a:noFill/>
          </a:ln>
        </p:spPr>
      </p:pic>
      <p:pic>
        <p:nvPicPr>
          <p:cNvPr id="844" name="Google Shape;844;p88"/>
          <p:cNvPicPr preferRelativeResize="0"/>
          <p:nvPr/>
        </p:nvPicPr>
        <p:blipFill rotWithShape="1">
          <a:blip r:embed="rId10">
            <a:alphaModFix/>
          </a:blip>
          <a:srcRect b="0" l="0" r="0" t="0"/>
          <a:stretch/>
        </p:blipFill>
        <p:spPr>
          <a:xfrm>
            <a:off x="404756" y="3919930"/>
            <a:ext cx="816068" cy="941017"/>
          </a:xfrm>
          <a:prstGeom prst="rect">
            <a:avLst/>
          </a:prstGeom>
          <a:noFill/>
          <a:ln>
            <a:noFill/>
          </a:ln>
        </p:spPr>
      </p:pic>
      <p:pic>
        <p:nvPicPr>
          <p:cNvPr id="845" name="Google Shape;845;p88"/>
          <p:cNvPicPr preferRelativeResize="0"/>
          <p:nvPr/>
        </p:nvPicPr>
        <p:blipFill rotWithShape="1">
          <a:blip r:embed="rId11">
            <a:alphaModFix/>
          </a:blip>
          <a:srcRect b="0" l="0" r="0" t="0"/>
          <a:stretch/>
        </p:blipFill>
        <p:spPr>
          <a:xfrm>
            <a:off x="404756" y="5815904"/>
            <a:ext cx="707799" cy="63858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1"/>
          <p:cNvSpPr txBox="1"/>
          <p:nvPr>
            <p:ph type="title"/>
          </p:nvPr>
        </p:nvSpPr>
        <p:spPr>
          <a:xfrm>
            <a:off x="986118" y="1255059"/>
            <a:ext cx="10255624" cy="1006901"/>
          </a:xfrm>
          <a:prstGeom prst="rect">
            <a:avLst/>
          </a:prstGeom>
          <a:noFill/>
          <a:ln>
            <a:noFill/>
          </a:ln>
        </p:spPr>
        <p:txBody>
          <a:bodyPr anchorCtr="0" anchor="ctr" bIns="45700" lIns="91425" spcFirstLastPara="1" rIns="91425" wrap="square" tIns="45700">
            <a:normAutofit fontScale="90000"/>
          </a:bodyPr>
          <a:lstStyle/>
          <a:p>
            <a:pPr indent="0" lvl="1" marL="0" rtl="0" algn="l">
              <a:spcBef>
                <a:spcPts val="0"/>
              </a:spcBef>
              <a:spcAft>
                <a:spcPts val="0"/>
              </a:spcAft>
              <a:buNone/>
            </a:pPr>
            <a:r>
              <a:rPr b="1" lang="en-US" sz="3600">
                <a:latin typeface="Calibri"/>
                <a:ea typeface="Calibri"/>
                <a:cs typeface="Calibri"/>
                <a:sym typeface="Calibri"/>
              </a:rPr>
              <a:t>Organizing</a:t>
            </a:r>
            <a:r>
              <a:rPr b="1" lang="en-US" sz="3600"/>
              <a:t> </a:t>
            </a:r>
            <a:r>
              <a:rPr b="1" lang="en-US" sz="3600">
                <a:latin typeface="Calibri"/>
                <a:ea typeface="Calibri"/>
                <a:cs typeface="Calibri"/>
                <a:sym typeface="Calibri"/>
              </a:rPr>
              <a:t>Stage</a:t>
            </a:r>
            <a:r>
              <a:rPr b="1" lang="en-US" sz="3600"/>
              <a:t> – guided by research questions</a:t>
            </a:r>
            <a:endParaRPr/>
          </a:p>
        </p:txBody>
      </p:sp>
      <p:sp>
        <p:nvSpPr>
          <p:cNvPr id="173" name="Google Shape;173;p21"/>
          <p:cNvSpPr txBox="1"/>
          <p:nvPr>
            <p:ph idx="1" type="body"/>
          </p:nvPr>
        </p:nvSpPr>
        <p:spPr>
          <a:xfrm>
            <a:off x="851647" y="2707341"/>
            <a:ext cx="4688542" cy="3469341"/>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b="1" lang="en-US" sz="2400"/>
              <a:t>Inductive content analysis</a:t>
            </a:r>
            <a:endParaRPr/>
          </a:p>
          <a:p>
            <a:pPr indent="-228600" lvl="0" marL="228600" rtl="0" algn="l">
              <a:lnSpc>
                <a:spcPct val="90000"/>
              </a:lnSpc>
              <a:spcBef>
                <a:spcPts val="1000"/>
              </a:spcBef>
              <a:spcAft>
                <a:spcPts val="0"/>
              </a:spcAft>
              <a:buClr>
                <a:schemeClr val="dk1"/>
              </a:buClr>
              <a:buSzPts val="2400"/>
              <a:buChar char="•"/>
            </a:pPr>
            <a:r>
              <a:rPr lang="en-US" sz="2400"/>
              <a:t>describe all aspects of the content - Open coding</a:t>
            </a:r>
            <a:endParaRPr/>
          </a:p>
          <a:p>
            <a:pPr indent="-228600" lvl="0" marL="228600" rtl="0" algn="l">
              <a:lnSpc>
                <a:spcPct val="90000"/>
              </a:lnSpc>
              <a:spcBef>
                <a:spcPts val="1000"/>
              </a:spcBef>
              <a:spcAft>
                <a:spcPts val="0"/>
              </a:spcAft>
              <a:buClr>
                <a:schemeClr val="dk1"/>
              </a:buClr>
              <a:buSzPts val="2400"/>
              <a:buChar char="•"/>
            </a:pPr>
            <a:r>
              <a:rPr lang="en-US" sz="2400"/>
              <a:t>Grouping related ideas into apt categories - Abstraction</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p:txBody>
      </p:sp>
      <p:sp>
        <p:nvSpPr>
          <p:cNvPr id="174" name="Google Shape;174;p21"/>
          <p:cNvSpPr txBox="1"/>
          <p:nvPr>
            <p:ph idx="2" type="body"/>
          </p:nvPr>
        </p:nvSpPr>
        <p:spPr>
          <a:xfrm>
            <a:off x="6172200" y="2707341"/>
            <a:ext cx="5069542" cy="346962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b="1" lang="en-US" sz="2400"/>
              <a:t>Deductive content analysis</a:t>
            </a:r>
            <a:endParaRPr/>
          </a:p>
          <a:p>
            <a:pPr indent="-228600" lvl="0" marL="228600" rtl="0" algn="l">
              <a:lnSpc>
                <a:spcPct val="90000"/>
              </a:lnSpc>
              <a:spcBef>
                <a:spcPts val="1000"/>
              </a:spcBef>
              <a:spcAft>
                <a:spcPts val="0"/>
              </a:spcAft>
              <a:buClr>
                <a:schemeClr val="dk1"/>
              </a:buClr>
              <a:buSzPts val="2400"/>
              <a:buChar char="•"/>
            </a:pPr>
            <a:r>
              <a:rPr lang="en-US" sz="2400"/>
              <a:t>Tests existing data/categories an a new context</a:t>
            </a:r>
            <a:endParaRPr/>
          </a:p>
          <a:p>
            <a:pPr indent="-228600" lvl="0" marL="228600" rtl="0" algn="l">
              <a:lnSpc>
                <a:spcPct val="90000"/>
              </a:lnSpc>
              <a:spcBef>
                <a:spcPts val="1000"/>
              </a:spcBef>
              <a:spcAft>
                <a:spcPts val="0"/>
              </a:spcAft>
              <a:buClr>
                <a:schemeClr val="dk1"/>
              </a:buClr>
              <a:buSzPts val="2400"/>
              <a:buChar char="•"/>
            </a:pPr>
            <a:r>
              <a:rPr lang="en-US" sz="2400"/>
              <a:t>Code data based on categories - categorization matrix</a:t>
            </a:r>
            <a:endParaRPr/>
          </a:p>
          <a:p>
            <a:pPr indent="-228600" lvl="0" marL="228600" rtl="0" algn="l">
              <a:lnSpc>
                <a:spcPct val="90000"/>
              </a:lnSpc>
              <a:spcBef>
                <a:spcPts val="1000"/>
              </a:spcBef>
              <a:spcAft>
                <a:spcPts val="0"/>
              </a:spcAft>
              <a:buClr>
                <a:schemeClr val="dk1"/>
              </a:buClr>
              <a:buSzPts val="2400"/>
              <a:buChar char="•"/>
            </a:pPr>
            <a:r>
              <a:rPr lang="en-US" sz="2400"/>
              <a:t>Review data for exemplification</a:t>
            </a:r>
            <a:endParaRPr/>
          </a:p>
          <a:p>
            <a:pPr indent="-76200" lvl="0" marL="228600" rtl="0" algn="l">
              <a:lnSpc>
                <a:spcPct val="90000"/>
              </a:lnSpc>
              <a:spcBef>
                <a:spcPts val="1000"/>
              </a:spcBef>
              <a:spcAft>
                <a:spcPts val="0"/>
              </a:spcAft>
              <a:buClr>
                <a:schemeClr val="dk1"/>
              </a:buClr>
              <a:buSzPts val="2400"/>
              <a:buNone/>
            </a:pPr>
            <a:r>
              <a:t/>
            </a:r>
            <a:endParaRPr sz="2400"/>
          </a:p>
          <a:p>
            <a:pPr indent="-76200" lvl="0" marL="228600" rtl="0" algn="l">
              <a:lnSpc>
                <a:spcPct val="90000"/>
              </a:lnSpc>
              <a:spcBef>
                <a:spcPts val="1000"/>
              </a:spcBef>
              <a:spcAft>
                <a:spcPts val="0"/>
              </a:spcAft>
              <a:buClr>
                <a:schemeClr val="dk1"/>
              </a:buClr>
              <a:buSzPts val="2400"/>
              <a:buNone/>
            </a:pPr>
            <a:r>
              <a:t/>
            </a:r>
            <a:endParaRPr sz="2400"/>
          </a:p>
          <a:p>
            <a:pPr indent="-76200" lvl="0" marL="228600" rtl="0" algn="l">
              <a:lnSpc>
                <a:spcPct val="90000"/>
              </a:lnSpc>
              <a:spcBef>
                <a:spcPts val="1000"/>
              </a:spcBef>
              <a:spcAft>
                <a:spcPts val="0"/>
              </a:spcAft>
              <a:buClr>
                <a:schemeClr val="dk1"/>
              </a:buClr>
              <a:buSzPts val="2400"/>
              <a:buNone/>
            </a:pPr>
            <a:r>
              <a:t/>
            </a:r>
            <a:endParaRPr sz="2400"/>
          </a:p>
        </p:txBody>
      </p:sp>
      <p:pic>
        <p:nvPicPr>
          <p:cNvPr id="175" name="Google Shape;175;p21"/>
          <p:cNvPicPr preferRelativeResize="0"/>
          <p:nvPr/>
        </p:nvPicPr>
        <p:blipFill rotWithShape="1">
          <a:blip r:embed="rId3">
            <a:alphaModFix/>
          </a:blip>
          <a:srcRect b="0" l="0" r="0" t="0"/>
          <a:stretch/>
        </p:blipFill>
        <p:spPr>
          <a:xfrm>
            <a:off x="5082989" y="5153278"/>
            <a:ext cx="914400" cy="1114479"/>
          </a:xfrm>
          <a:prstGeom prst="rect">
            <a:avLst/>
          </a:prstGeom>
          <a:noFill/>
          <a:ln>
            <a:noFill/>
          </a:ln>
        </p:spPr>
      </p:pic>
      <p:pic>
        <p:nvPicPr>
          <p:cNvPr id="176" name="Google Shape;176;p21"/>
          <p:cNvPicPr preferRelativeResize="0"/>
          <p:nvPr/>
        </p:nvPicPr>
        <p:blipFill rotWithShape="1">
          <a:blip r:embed="rId4">
            <a:alphaModFix/>
          </a:blip>
          <a:srcRect b="0" l="0" r="0" t="0"/>
          <a:stretch/>
        </p:blipFill>
        <p:spPr>
          <a:xfrm>
            <a:off x="395252" y="365126"/>
            <a:ext cx="2387861" cy="665816"/>
          </a:xfrm>
          <a:prstGeom prst="rect">
            <a:avLst/>
          </a:prstGeom>
          <a:noFill/>
          <a:ln>
            <a:noFill/>
          </a:ln>
        </p:spPr>
      </p:pic>
      <p:pic>
        <p:nvPicPr>
          <p:cNvPr id="177" name="Google Shape;177;p21"/>
          <p:cNvPicPr preferRelativeResize="0"/>
          <p:nvPr/>
        </p:nvPicPr>
        <p:blipFill rotWithShape="1">
          <a:blip r:embed="rId5">
            <a:alphaModFix/>
          </a:blip>
          <a:srcRect b="0" l="0" r="0" t="0"/>
          <a:stretch/>
        </p:blipFill>
        <p:spPr>
          <a:xfrm>
            <a:off x="10306515" y="372008"/>
            <a:ext cx="1234599" cy="10802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2"/>
          <p:cNvSpPr txBox="1"/>
          <p:nvPr>
            <p:ph type="title"/>
          </p:nvPr>
        </p:nvSpPr>
        <p:spPr>
          <a:xfrm>
            <a:off x="1237128" y="1102659"/>
            <a:ext cx="10116671" cy="104887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000"/>
              <a:buFont typeface="Calibri"/>
              <a:buNone/>
            </a:pPr>
            <a:r>
              <a:rPr b="1" lang="en-US" sz="4000">
                <a:latin typeface="Calibri"/>
                <a:ea typeface="Calibri"/>
                <a:cs typeface="Calibri"/>
                <a:sym typeface="Calibri"/>
              </a:rPr>
              <a:t>Reporting Stage</a:t>
            </a:r>
            <a:endParaRPr/>
          </a:p>
        </p:txBody>
      </p:sp>
      <p:sp>
        <p:nvSpPr>
          <p:cNvPr id="183" name="Google Shape;183;p22"/>
          <p:cNvSpPr txBox="1"/>
          <p:nvPr>
            <p:ph idx="1" type="body"/>
          </p:nvPr>
        </p:nvSpPr>
        <p:spPr>
          <a:xfrm>
            <a:off x="1093694" y="2492188"/>
            <a:ext cx="10260105" cy="3684775"/>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400"/>
              <a:buChar char="•"/>
            </a:pPr>
            <a:r>
              <a:rPr lang="en-US" sz="2400"/>
              <a:t>reported categories are subjective</a:t>
            </a:r>
            <a:endParaRPr/>
          </a:p>
          <a:p>
            <a:pPr indent="-228600" lvl="0" marL="228600" rtl="0" algn="l">
              <a:lnSpc>
                <a:spcPct val="90000"/>
              </a:lnSpc>
              <a:spcBef>
                <a:spcPts val="1000"/>
              </a:spcBef>
              <a:spcAft>
                <a:spcPts val="0"/>
              </a:spcAft>
              <a:buClr>
                <a:schemeClr val="dk1"/>
              </a:buClr>
              <a:buSzPts val="2400"/>
              <a:buChar char="•"/>
            </a:pPr>
            <a:r>
              <a:rPr lang="en-US" sz="2400"/>
              <a:t>Flexibility - each inquiry is distinctive, and the results depend on the skills, insights, analytic abilities and style of the investigator</a:t>
            </a:r>
            <a:endParaRPr/>
          </a:p>
          <a:p>
            <a:pPr indent="-228600" lvl="0" marL="228600" rtl="0" algn="l">
              <a:lnSpc>
                <a:spcPct val="90000"/>
              </a:lnSpc>
              <a:spcBef>
                <a:spcPts val="1000"/>
              </a:spcBef>
              <a:spcAft>
                <a:spcPts val="0"/>
              </a:spcAft>
              <a:buClr>
                <a:schemeClr val="dk1"/>
              </a:buClr>
              <a:buSzPts val="2400"/>
              <a:buChar char="•"/>
            </a:pPr>
            <a:r>
              <a:rPr lang="en-US" sz="2400"/>
              <a:t>Trustworthiness: Transparency  on research process, strengths and limitations</a:t>
            </a:r>
            <a:endParaRPr/>
          </a:p>
          <a:p>
            <a:pPr indent="-228600" lvl="0" marL="228600" rtl="0" algn="l">
              <a:lnSpc>
                <a:spcPct val="90000"/>
              </a:lnSpc>
              <a:spcBef>
                <a:spcPts val="1000"/>
              </a:spcBef>
              <a:spcAft>
                <a:spcPts val="0"/>
              </a:spcAft>
              <a:buClr>
                <a:schemeClr val="dk1"/>
              </a:buClr>
              <a:buSzPts val="2400"/>
              <a:buChar char="•"/>
            </a:pPr>
            <a:r>
              <a:rPr lang="en-US" sz="2400"/>
              <a:t>including numerous supporting excerpts and descriptions</a:t>
            </a:r>
            <a:endParaRPr/>
          </a:p>
          <a:p>
            <a:pPr indent="-228600" lvl="0" marL="228600" rtl="0" algn="l">
              <a:lnSpc>
                <a:spcPct val="90000"/>
              </a:lnSpc>
              <a:spcBef>
                <a:spcPts val="1000"/>
              </a:spcBef>
              <a:spcAft>
                <a:spcPts val="0"/>
              </a:spcAft>
              <a:buClr>
                <a:schemeClr val="dk1"/>
              </a:buClr>
              <a:buSzPts val="2400"/>
              <a:buChar char="•"/>
            </a:pPr>
            <a:r>
              <a:rPr lang="en-US" sz="2400"/>
              <a:t>Formed categories should reliably reflect the subject of study</a:t>
            </a:r>
            <a:endParaRPr/>
          </a:p>
          <a:p>
            <a:pPr indent="-228600" lvl="0" marL="228600" rtl="0" algn="l">
              <a:lnSpc>
                <a:spcPct val="90000"/>
              </a:lnSpc>
              <a:spcBef>
                <a:spcPts val="1000"/>
              </a:spcBef>
              <a:spcAft>
                <a:spcPts val="0"/>
              </a:spcAft>
              <a:buClr>
                <a:schemeClr val="dk1"/>
              </a:buClr>
              <a:buSzPts val="2400"/>
              <a:buChar char="•"/>
            </a:pPr>
            <a:r>
              <a:rPr lang="en-US" sz="2400"/>
              <a:t>Authentic citations –sources of data categories</a:t>
            </a:r>
            <a:endParaRPr/>
          </a:p>
          <a:p>
            <a:pPr indent="-50800" lvl="0" marL="228600" rtl="0" algn="l">
              <a:lnSpc>
                <a:spcPct val="90000"/>
              </a:lnSpc>
              <a:spcBef>
                <a:spcPts val="1000"/>
              </a:spcBef>
              <a:spcAft>
                <a:spcPts val="0"/>
              </a:spcAft>
              <a:buClr>
                <a:schemeClr val="dk1"/>
              </a:buClr>
              <a:buSzPts val="2800"/>
              <a:buNone/>
            </a:pPr>
            <a:r>
              <a:t/>
            </a:r>
            <a:endParaRPr/>
          </a:p>
        </p:txBody>
      </p:sp>
      <p:pic>
        <p:nvPicPr>
          <p:cNvPr id="184" name="Google Shape;184;p22"/>
          <p:cNvPicPr preferRelativeResize="0"/>
          <p:nvPr/>
        </p:nvPicPr>
        <p:blipFill rotWithShape="1">
          <a:blip r:embed="rId3">
            <a:alphaModFix/>
          </a:blip>
          <a:srcRect b="0" l="0" r="0" t="0"/>
          <a:stretch/>
        </p:blipFill>
        <p:spPr>
          <a:xfrm>
            <a:off x="5181600" y="5531224"/>
            <a:ext cx="914400" cy="1114479"/>
          </a:xfrm>
          <a:prstGeom prst="rect">
            <a:avLst/>
          </a:prstGeom>
          <a:noFill/>
          <a:ln>
            <a:noFill/>
          </a:ln>
        </p:spPr>
      </p:pic>
      <p:pic>
        <p:nvPicPr>
          <p:cNvPr id="185" name="Google Shape;185;p22"/>
          <p:cNvPicPr preferRelativeResize="0"/>
          <p:nvPr/>
        </p:nvPicPr>
        <p:blipFill rotWithShape="1">
          <a:blip r:embed="rId4">
            <a:alphaModFix/>
          </a:blip>
          <a:srcRect b="0" l="0" r="0" t="0"/>
          <a:stretch/>
        </p:blipFill>
        <p:spPr>
          <a:xfrm>
            <a:off x="395252" y="365126"/>
            <a:ext cx="2387861" cy="665816"/>
          </a:xfrm>
          <a:prstGeom prst="rect">
            <a:avLst/>
          </a:prstGeom>
          <a:noFill/>
          <a:ln>
            <a:noFill/>
          </a:ln>
        </p:spPr>
      </p:pic>
      <p:pic>
        <p:nvPicPr>
          <p:cNvPr id="186" name="Google Shape;186;p22"/>
          <p:cNvPicPr preferRelativeResize="0"/>
          <p:nvPr/>
        </p:nvPicPr>
        <p:blipFill rotWithShape="1">
          <a:blip r:embed="rId5">
            <a:alphaModFix/>
          </a:blip>
          <a:srcRect b="0" l="0" r="0" t="0"/>
          <a:stretch/>
        </p:blipFill>
        <p:spPr>
          <a:xfrm>
            <a:off x="10306515" y="372008"/>
            <a:ext cx="1234599" cy="108027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