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Lst>
  <p:sldSz cy="6858000" cx="12192000"/>
  <p:notesSz cx="6858000" cy="9144000"/>
  <p:embeddedFontLst>
    <p:embeddedFont>
      <p:font typeface="Teko"/>
      <p:regular r:id="rId33"/>
      <p:bold r:id="rId3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slide" Target="slides/slide25.xml"/><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slide" Target="slides/slide27.xml"/><Relationship Id="rId30" Type="http://schemas.openxmlformats.org/officeDocument/2006/relationships/slide" Target="slides/slide26.xml"/><Relationship Id="rId11" Type="http://schemas.openxmlformats.org/officeDocument/2006/relationships/slide" Target="slides/slide7.xml"/><Relationship Id="rId33" Type="http://schemas.openxmlformats.org/officeDocument/2006/relationships/font" Target="fonts/Teko-regular.fntdata"/><Relationship Id="rId10" Type="http://schemas.openxmlformats.org/officeDocument/2006/relationships/slide" Target="slides/slide6.xml"/><Relationship Id="rId32" Type="http://schemas.openxmlformats.org/officeDocument/2006/relationships/slide" Target="slides/slide28.xml"/><Relationship Id="rId13" Type="http://schemas.openxmlformats.org/officeDocument/2006/relationships/slide" Target="slides/slide9.xml"/><Relationship Id="rId12" Type="http://schemas.openxmlformats.org/officeDocument/2006/relationships/slide" Target="slides/slide8.xml"/><Relationship Id="rId34" Type="http://schemas.openxmlformats.org/officeDocument/2006/relationships/font" Target="fonts/Teko-bold.fntdata"/><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8" name="Google Shape;88;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p1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1" name="Google Shape;151;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5" name="Shape 155"/>
        <p:cNvGrpSpPr/>
        <p:nvPr/>
      </p:nvGrpSpPr>
      <p:grpSpPr>
        <a:xfrm>
          <a:off x="0" y="0"/>
          <a:ext cx="0" cy="0"/>
          <a:chOff x="0" y="0"/>
          <a:chExt cx="0" cy="0"/>
        </a:xfrm>
      </p:grpSpPr>
      <p:sp>
        <p:nvSpPr>
          <p:cNvPr id="156" name="Google Shape;156;p1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7" name="Google Shape;157;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p1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3" name="Google Shape;163;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 name="Shape 167"/>
        <p:cNvGrpSpPr/>
        <p:nvPr/>
      </p:nvGrpSpPr>
      <p:grpSpPr>
        <a:xfrm>
          <a:off x="0" y="0"/>
          <a:ext cx="0" cy="0"/>
          <a:chOff x="0" y="0"/>
          <a:chExt cx="0" cy="0"/>
        </a:xfrm>
      </p:grpSpPr>
      <p:sp>
        <p:nvSpPr>
          <p:cNvPr id="168" name="Google Shape;168;p1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9" name="Google Shape;169;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3" name="Shape 173"/>
        <p:cNvGrpSpPr/>
        <p:nvPr/>
      </p:nvGrpSpPr>
      <p:grpSpPr>
        <a:xfrm>
          <a:off x="0" y="0"/>
          <a:ext cx="0" cy="0"/>
          <a:chOff x="0" y="0"/>
          <a:chExt cx="0" cy="0"/>
        </a:xfrm>
      </p:grpSpPr>
      <p:sp>
        <p:nvSpPr>
          <p:cNvPr id="174" name="Google Shape;174;p1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5" name="Google Shape;175;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p1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1" name="Google Shape;181;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p1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7" name="Google Shape;187;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1" name="Shape 191"/>
        <p:cNvGrpSpPr/>
        <p:nvPr/>
      </p:nvGrpSpPr>
      <p:grpSpPr>
        <a:xfrm>
          <a:off x="0" y="0"/>
          <a:ext cx="0" cy="0"/>
          <a:chOff x="0" y="0"/>
          <a:chExt cx="0" cy="0"/>
        </a:xfrm>
      </p:grpSpPr>
      <p:sp>
        <p:nvSpPr>
          <p:cNvPr id="192" name="Google Shape;192;p1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3" name="Google Shape;193;p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7" name="Shape 197"/>
        <p:cNvGrpSpPr/>
        <p:nvPr/>
      </p:nvGrpSpPr>
      <p:grpSpPr>
        <a:xfrm>
          <a:off x="0" y="0"/>
          <a:ext cx="0" cy="0"/>
          <a:chOff x="0" y="0"/>
          <a:chExt cx="0" cy="0"/>
        </a:xfrm>
      </p:grpSpPr>
      <p:sp>
        <p:nvSpPr>
          <p:cNvPr id="198" name="Google Shape;198;p1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9" name="Google Shape;199;p1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3" name="Shape 203"/>
        <p:cNvGrpSpPr/>
        <p:nvPr/>
      </p:nvGrpSpPr>
      <p:grpSpPr>
        <a:xfrm>
          <a:off x="0" y="0"/>
          <a:ext cx="0" cy="0"/>
          <a:chOff x="0" y="0"/>
          <a:chExt cx="0" cy="0"/>
        </a:xfrm>
      </p:grpSpPr>
      <p:sp>
        <p:nvSpPr>
          <p:cNvPr id="204" name="Google Shape;204;p1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5" name="Google Shape;205;p1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p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3" name="Google Shape;103;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9" name="Shape 209"/>
        <p:cNvGrpSpPr/>
        <p:nvPr/>
      </p:nvGrpSpPr>
      <p:grpSpPr>
        <a:xfrm>
          <a:off x="0" y="0"/>
          <a:ext cx="0" cy="0"/>
          <a:chOff x="0" y="0"/>
          <a:chExt cx="0" cy="0"/>
        </a:xfrm>
      </p:grpSpPr>
      <p:sp>
        <p:nvSpPr>
          <p:cNvPr id="210" name="Google Shape;210;p2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1" name="Google Shape;211;p2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5" name="Shape 215"/>
        <p:cNvGrpSpPr/>
        <p:nvPr/>
      </p:nvGrpSpPr>
      <p:grpSpPr>
        <a:xfrm>
          <a:off x="0" y="0"/>
          <a:ext cx="0" cy="0"/>
          <a:chOff x="0" y="0"/>
          <a:chExt cx="0" cy="0"/>
        </a:xfrm>
      </p:grpSpPr>
      <p:sp>
        <p:nvSpPr>
          <p:cNvPr id="216" name="Google Shape;216;p2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7" name="Google Shape;217;p2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1" name="Shape 221"/>
        <p:cNvGrpSpPr/>
        <p:nvPr/>
      </p:nvGrpSpPr>
      <p:grpSpPr>
        <a:xfrm>
          <a:off x="0" y="0"/>
          <a:ext cx="0" cy="0"/>
          <a:chOff x="0" y="0"/>
          <a:chExt cx="0" cy="0"/>
        </a:xfrm>
      </p:grpSpPr>
      <p:sp>
        <p:nvSpPr>
          <p:cNvPr id="222" name="Google Shape;222;p2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3" name="Google Shape;223;p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7" name="Shape 227"/>
        <p:cNvGrpSpPr/>
        <p:nvPr/>
      </p:nvGrpSpPr>
      <p:grpSpPr>
        <a:xfrm>
          <a:off x="0" y="0"/>
          <a:ext cx="0" cy="0"/>
          <a:chOff x="0" y="0"/>
          <a:chExt cx="0" cy="0"/>
        </a:xfrm>
      </p:grpSpPr>
      <p:sp>
        <p:nvSpPr>
          <p:cNvPr id="228" name="Google Shape;228;p2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9" name="Google Shape;229;p2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3" name="Shape 233"/>
        <p:cNvGrpSpPr/>
        <p:nvPr/>
      </p:nvGrpSpPr>
      <p:grpSpPr>
        <a:xfrm>
          <a:off x="0" y="0"/>
          <a:ext cx="0" cy="0"/>
          <a:chOff x="0" y="0"/>
          <a:chExt cx="0" cy="0"/>
        </a:xfrm>
      </p:grpSpPr>
      <p:sp>
        <p:nvSpPr>
          <p:cNvPr id="234" name="Google Shape;234;p2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5" name="Google Shape;235;p2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9" name="Shape 239"/>
        <p:cNvGrpSpPr/>
        <p:nvPr/>
      </p:nvGrpSpPr>
      <p:grpSpPr>
        <a:xfrm>
          <a:off x="0" y="0"/>
          <a:ext cx="0" cy="0"/>
          <a:chOff x="0" y="0"/>
          <a:chExt cx="0" cy="0"/>
        </a:xfrm>
      </p:grpSpPr>
      <p:sp>
        <p:nvSpPr>
          <p:cNvPr id="240" name="Google Shape;240;p2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1" name="Google Shape;241;p2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5" name="Shape 245"/>
        <p:cNvGrpSpPr/>
        <p:nvPr/>
      </p:nvGrpSpPr>
      <p:grpSpPr>
        <a:xfrm>
          <a:off x="0" y="0"/>
          <a:ext cx="0" cy="0"/>
          <a:chOff x="0" y="0"/>
          <a:chExt cx="0" cy="0"/>
        </a:xfrm>
      </p:grpSpPr>
      <p:sp>
        <p:nvSpPr>
          <p:cNvPr id="246" name="Google Shape;246;p2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7" name="Google Shape;247;p2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0" name="Shape 250"/>
        <p:cNvGrpSpPr/>
        <p:nvPr/>
      </p:nvGrpSpPr>
      <p:grpSpPr>
        <a:xfrm>
          <a:off x="0" y="0"/>
          <a:ext cx="0" cy="0"/>
          <a:chOff x="0" y="0"/>
          <a:chExt cx="0" cy="0"/>
        </a:xfrm>
      </p:grpSpPr>
      <p:sp>
        <p:nvSpPr>
          <p:cNvPr id="251" name="Google Shape;251;p2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2" name="Google Shape;252;p2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5" name="Shape 255"/>
        <p:cNvGrpSpPr/>
        <p:nvPr/>
      </p:nvGrpSpPr>
      <p:grpSpPr>
        <a:xfrm>
          <a:off x="0" y="0"/>
          <a:ext cx="0" cy="0"/>
          <a:chOff x="0" y="0"/>
          <a:chExt cx="0" cy="0"/>
        </a:xfrm>
      </p:grpSpPr>
      <p:sp>
        <p:nvSpPr>
          <p:cNvPr id="256" name="Google Shape;256;p2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7" name="Google Shape;257;p2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p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9" name="Google Shape;109;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p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5" name="Google Shape;115;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p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1" name="Google Shape;121;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p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7" name="Google Shape;127;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p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3" name="Google Shape;133;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p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9" name="Google Shape;139;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p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5" name="Google Shape;145;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7" name="Shape 17"/>
        <p:cNvGrpSpPr/>
        <p:nvPr/>
      </p:nvGrpSpPr>
      <p:grpSpPr>
        <a:xfrm>
          <a:off x="0" y="0"/>
          <a:ext cx="0" cy="0"/>
          <a:chOff x="0" y="0"/>
          <a:chExt cx="0" cy="0"/>
        </a:xfrm>
      </p:grpSpPr>
      <p:sp>
        <p:nvSpPr>
          <p:cNvPr id="18" name="Google Shape;18;p2"/>
          <p:cNvSpPr txBox="1"/>
          <p:nvPr>
            <p:ph type="ctrTitle"/>
          </p:nvPr>
        </p:nvSpPr>
        <p:spPr>
          <a:xfrm>
            <a:off x="1524000" y="1033272"/>
            <a:ext cx="9144000" cy="2478024"/>
          </a:xfrm>
          <a:prstGeom prst="rect">
            <a:avLst/>
          </a:prstGeom>
          <a:noFill/>
          <a:ln>
            <a:noFill/>
          </a:ln>
        </p:spPr>
        <p:txBody>
          <a:bodyPr anchorCtr="0" anchor="b" bIns="0" lIns="0" spcFirstLastPara="1" rIns="0" wrap="square" tIns="0">
            <a:noAutofit/>
          </a:bodyPr>
          <a:lstStyle>
            <a:lvl1pPr lvl="0" algn="ctr">
              <a:lnSpc>
                <a:spcPct val="100000"/>
              </a:lnSpc>
              <a:spcBef>
                <a:spcPts val="0"/>
              </a:spcBef>
              <a:spcAft>
                <a:spcPts val="0"/>
              </a:spcAft>
              <a:buClr>
                <a:schemeClr val="dk1"/>
              </a:buClr>
              <a:buSzPts val="4000"/>
              <a:buFont typeface="Twentieth Century"/>
              <a:buNone/>
              <a:defRPr sz="4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2"/>
          <p:cNvSpPr txBox="1"/>
          <p:nvPr>
            <p:ph idx="1" type="subTitle"/>
          </p:nvPr>
        </p:nvSpPr>
        <p:spPr>
          <a:xfrm>
            <a:off x="1524000" y="3822192"/>
            <a:ext cx="9144000" cy="1435608"/>
          </a:xfrm>
          <a:prstGeom prst="rect">
            <a:avLst/>
          </a:prstGeom>
          <a:noFill/>
          <a:ln>
            <a:noFill/>
          </a:ln>
        </p:spPr>
        <p:txBody>
          <a:bodyPr anchorCtr="0" anchor="t" bIns="0" lIns="0" spcFirstLastPara="1" rIns="0" wrap="square" tIns="0">
            <a:normAutofit/>
          </a:bodyPr>
          <a:lstStyle>
            <a:lvl1pPr lvl="0" algn="ctr">
              <a:lnSpc>
                <a:spcPct val="150000"/>
              </a:lnSpc>
              <a:spcBef>
                <a:spcPts val="1000"/>
              </a:spcBef>
              <a:spcAft>
                <a:spcPts val="0"/>
              </a:spcAft>
              <a:buClr>
                <a:schemeClr val="dk1"/>
              </a:buClr>
              <a:buSzPts val="1600"/>
              <a:buNone/>
              <a:defRPr sz="1600" cap="none">
                <a:solidFill>
                  <a:schemeClr val="dk1"/>
                </a:solidFill>
              </a:defRPr>
            </a:lvl1pPr>
            <a:lvl2pPr lvl="1" algn="ctr">
              <a:lnSpc>
                <a:spcPct val="120000"/>
              </a:lnSpc>
              <a:spcBef>
                <a:spcPts val="500"/>
              </a:spcBef>
              <a:spcAft>
                <a:spcPts val="0"/>
              </a:spcAft>
              <a:buClr>
                <a:schemeClr val="dk1"/>
              </a:buClr>
              <a:buSzPts val="2000"/>
              <a:buNone/>
              <a:defRPr sz="2000"/>
            </a:lvl2pPr>
            <a:lvl3pPr lvl="2" algn="ctr">
              <a:lnSpc>
                <a:spcPct val="120000"/>
              </a:lnSpc>
              <a:spcBef>
                <a:spcPts val="500"/>
              </a:spcBef>
              <a:spcAft>
                <a:spcPts val="0"/>
              </a:spcAft>
              <a:buClr>
                <a:schemeClr val="dk1"/>
              </a:buClr>
              <a:buSzPts val="1800"/>
              <a:buNone/>
              <a:defRPr sz="1800"/>
            </a:lvl3pPr>
            <a:lvl4pPr lvl="3" algn="ctr">
              <a:lnSpc>
                <a:spcPct val="120000"/>
              </a:lnSpc>
              <a:spcBef>
                <a:spcPts val="500"/>
              </a:spcBef>
              <a:spcAft>
                <a:spcPts val="0"/>
              </a:spcAft>
              <a:buClr>
                <a:schemeClr val="dk1"/>
              </a:buClr>
              <a:buSzPts val="1600"/>
              <a:buNone/>
              <a:defRPr sz="1600"/>
            </a:lvl4pPr>
            <a:lvl5pPr lvl="4" algn="ctr">
              <a:lnSpc>
                <a:spcPct val="12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20" name="Google Shape;20;p2"/>
          <p:cNvSpPr txBox="1"/>
          <p:nvPr>
            <p:ph idx="10" type="dt"/>
          </p:nvPr>
        </p:nvSpPr>
        <p:spPr>
          <a:xfrm>
            <a:off x="7909560" y="6409944"/>
            <a:ext cx="3703320" cy="44805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2"/>
          <p:cNvSpPr txBox="1"/>
          <p:nvPr>
            <p:ph idx="11" type="ftr"/>
          </p:nvPr>
        </p:nvSpPr>
        <p:spPr>
          <a:xfrm rot="5400000">
            <a:off x="-1828800" y="1911096"/>
            <a:ext cx="4114800" cy="4572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2"/>
          <p:cNvSpPr txBox="1"/>
          <p:nvPr>
            <p:ph idx="12" type="sldNum"/>
          </p:nvPr>
        </p:nvSpPr>
        <p:spPr>
          <a:xfrm>
            <a:off x="11667744" y="6409944"/>
            <a:ext cx="438912" cy="448056"/>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4" name="Shape 74"/>
        <p:cNvGrpSpPr/>
        <p:nvPr/>
      </p:nvGrpSpPr>
      <p:grpSpPr>
        <a:xfrm>
          <a:off x="0" y="0"/>
          <a:ext cx="0" cy="0"/>
          <a:chOff x="0" y="0"/>
          <a:chExt cx="0" cy="0"/>
        </a:xfrm>
      </p:grpSpPr>
      <p:sp>
        <p:nvSpPr>
          <p:cNvPr id="75" name="Google Shape;75;p11"/>
          <p:cNvSpPr txBox="1"/>
          <p:nvPr>
            <p:ph type="title"/>
          </p:nvPr>
        </p:nvSpPr>
        <p:spPr>
          <a:xfrm>
            <a:off x="1371600" y="795528"/>
            <a:ext cx="10241280" cy="1234440"/>
          </a:xfrm>
          <a:prstGeom prst="rect">
            <a:avLst/>
          </a:prstGeom>
          <a:noFill/>
          <a:ln>
            <a:noFill/>
          </a:ln>
        </p:spPr>
        <p:txBody>
          <a:bodyPr anchorCtr="0" anchor="b" bIns="0" lIns="0" spcFirstLastPara="1" rIns="0" wrap="square" tIns="0">
            <a:normAutofit/>
          </a:bodyPr>
          <a:lstStyle>
            <a:lvl1pPr lvl="0" algn="l">
              <a:lnSpc>
                <a:spcPct val="10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1"/>
          <p:cNvSpPr txBox="1"/>
          <p:nvPr>
            <p:ph idx="1" type="body"/>
          </p:nvPr>
        </p:nvSpPr>
        <p:spPr>
          <a:xfrm rot="5400000">
            <a:off x="4512564" y="-1028700"/>
            <a:ext cx="3959352" cy="10241280"/>
          </a:xfrm>
          <a:prstGeom prst="rect">
            <a:avLst/>
          </a:prstGeom>
          <a:noFill/>
          <a:ln>
            <a:noFill/>
          </a:ln>
        </p:spPr>
        <p:txBody>
          <a:bodyPr anchorCtr="0" anchor="t" bIns="0" lIns="0" spcFirstLastPara="1" rIns="0" wrap="square" tIns="0">
            <a:normAutofit/>
          </a:bodyPr>
          <a:lstStyle>
            <a:lvl1pPr indent="-342900" lvl="0" marL="457200" algn="l">
              <a:lnSpc>
                <a:spcPct val="120000"/>
              </a:lnSpc>
              <a:spcBef>
                <a:spcPts val="1000"/>
              </a:spcBef>
              <a:spcAft>
                <a:spcPts val="0"/>
              </a:spcAft>
              <a:buClr>
                <a:schemeClr val="dk1"/>
              </a:buClr>
              <a:buSzPts val="1800"/>
              <a:buChar char="•"/>
              <a:defRPr/>
            </a:lvl1pPr>
            <a:lvl2pPr indent="-342900" lvl="1" marL="914400" algn="l">
              <a:lnSpc>
                <a:spcPct val="120000"/>
              </a:lnSpc>
              <a:spcBef>
                <a:spcPts val="500"/>
              </a:spcBef>
              <a:spcAft>
                <a:spcPts val="0"/>
              </a:spcAft>
              <a:buClr>
                <a:schemeClr val="dk1"/>
              </a:buClr>
              <a:buSzPts val="1800"/>
              <a:buChar char="•"/>
              <a:defRPr/>
            </a:lvl2pPr>
            <a:lvl3pPr indent="-342900" lvl="2" marL="1371600" algn="l">
              <a:lnSpc>
                <a:spcPct val="120000"/>
              </a:lnSpc>
              <a:spcBef>
                <a:spcPts val="500"/>
              </a:spcBef>
              <a:spcAft>
                <a:spcPts val="0"/>
              </a:spcAft>
              <a:buClr>
                <a:schemeClr val="dk1"/>
              </a:buClr>
              <a:buSzPts val="1800"/>
              <a:buChar char="•"/>
              <a:defRPr/>
            </a:lvl3pPr>
            <a:lvl4pPr indent="-342900" lvl="3" marL="1828800" algn="l">
              <a:lnSpc>
                <a:spcPct val="120000"/>
              </a:lnSpc>
              <a:spcBef>
                <a:spcPts val="500"/>
              </a:spcBef>
              <a:spcAft>
                <a:spcPts val="0"/>
              </a:spcAft>
              <a:buClr>
                <a:schemeClr val="dk1"/>
              </a:buClr>
              <a:buSzPts val="1800"/>
              <a:buChar char="•"/>
              <a:defRPr/>
            </a:lvl4pPr>
            <a:lvl5pPr indent="-342900" lvl="4" marL="2286000" algn="l">
              <a:lnSpc>
                <a:spcPct val="12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11"/>
          <p:cNvSpPr txBox="1"/>
          <p:nvPr>
            <p:ph idx="10" type="dt"/>
          </p:nvPr>
        </p:nvSpPr>
        <p:spPr>
          <a:xfrm>
            <a:off x="7909560" y="6409944"/>
            <a:ext cx="3703320" cy="44805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1"/>
          <p:cNvSpPr txBox="1"/>
          <p:nvPr>
            <p:ph idx="11" type="ftr"/>
          </p:nvPr>
        </p:nvSpPr>
        <p:spPr>
          <a:xfrm rot="5400000">
            <a:off x="-1828800" y="1911096"/>
            <a:ext cx="4114800" cy="4572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1"/>
          <p:cNvSpPr txBox="1"/>
          <p:nvPr>
            <p:ph idx="12" type="sldNum"/>
          </p:nvPr>
        </p:nvSpPr>
        <p:spPr>
          <a:xfrm>
            <a:off x="11667744" y="6409944"/>
            <a:ext cx="438912" cy="448056"/>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80" name="Shape 80"/>
        <p:cNvGrpSpPr/>
        <p:nvPr/>
      </p:nvGrpSpPr>
      <p:grpSpPr>
        <a:xfrm>
          <a:off x="0" y="0"/>
          <a:ext cx="0" cy="0"/>
          <a:chOff x="0" y="0"/>
          <a:chExt cx="0" cy="0"/>
        </a:xfrm>
      </p:grpSpPr>
      <p:sp>
        <p:nvSpPr>
          <p:cNvPr id="81" name="Google Shape;81;p12"/>
          <p:cNvSpPr txBox="1"/>
          <p:nvPr>
            <p:ph type="title"/>
          </p:nvPr>
        </p:nvSpPr>
        <p:spPr>
          <a:xfrm rot="5400000">
            <a:off x="7614700" y="1949100"/>
            <a:ext cx="4849301" cy="2628900"/>
          </a:xfrm>
          <a:prstGeom prst="rect">
            <a:avLst/>
          </a:prstGeom>
          <a:noFill/>
          <a:ln>
            <a:noFill/>
          </a:ln>
        </p:spPr>
        <p:txBody>
          <a:bodyPr anchorCtr="0" anchor="b" bIns="0" lIns="0" spcFirstLastPara="1" rIns="0" wrap="square" tIns="0">
            <a:normAutofit/>
          </a:bodyPr>
          <a:lstStyle>
            <a:lvl1pPr lvl="0" algn="l">
              <a:lnSpc>
                <a:spcPct val="10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2" name="Google Shape;82;p12"/>
          <p:cNvSpPr txBox="1"/>
          <p:nvPr>
            <p:ph idx="1" type="body"/>
          </p:nvPr>
        </p:nvSpPr>
        <p:spPr>
          <a:xfrm rot="5400000">
            <a:off x="2286218" y="-598082"/>
            <a:ext cx="4849300" cy="7723265"/>
          </a:xfrm>
          <a:prstGeom prst="rect">
            <a:avLst/>
          </a:prstGeom>
          <a:noFill/>
          <a:ln>
            <a:noFill/>
          </a:ln>
        </p:spPr>
        <p:txBody>
          <a:bodyPr anchorCtr="0" anchor="t" bIns="0" lIns="0" spcFirstLastPara="1" rIns="0" wrap="square" tIns="0">
            <a:normAutofit/>
          </a:bodyPr>
          <a:lstStyle>
            <a:lvl1pPr indent="-342900" lvl="0" marL="457200" algn="l">
              <a:lnSpc>
                <a:spcPct val="120000"/>
              </a:lnSpc>
              <a:spcBef>
                <a:spcPts val="1000"/>
              </a:spcBef>
              <a:spcAft>
                <a:spcPts val="0"/>
              </a:spcAft>
              <a:buClr>
                <a:schemeClr val="dk1"/>
              </a:buClr>
              <a:buSzPts val="1800"/>
              <a:buChar char="•"/>
              <a:defRPr/>
            </a:lvl1pPr>
            <a:lvl2pPr indent="-342900" lvl="1" marL="914400" algn="l">
              <a:lnSpc>
                <a:spcPct val="120000"/>
              </a:lnSpc>
              <a:spcBef>
                <a:spcPts val="500"/>
              </a:spcBef>
              <a:spcAft>
                <a:spcPts val="0"/>
              </a:spcAft>
              <a:buClr>
                <a:schemeClr val="dk1"/>
              </a:buClr>
              <a:buSzPts val="1800"/>
              <a:buChar char="•"/>
              <a:defRPr/>
            </a:lvl2pPr>
            <a:lvl3pPr indent="-342900" lvl="2" marL="1371600" algn="l">
              <a:lnSpc>
                <a:spcPct val="120000"/>
              </a:lnSpc>
              <a:spcBef>
                <a:spcPts val="500"/>
              </a:spcBef>
              <a:spcAft>
                <a:spcPts val="0"/>
              </a:spcAft>
              <a:buClr>
                <a:schemeClr val="dk1"/>
              </a:buClr>
              <a:buSzPts val="1800"/>
              <a:buChar char="•"/>
              <a:defRPr/>
            </a:lvl3pPr>
            <a:lvl4pPr indent="-342900" lvl="3" marL="1828800" algn="l">
              <a:lnSpc>
                <a:spcPct val="120000"/>
              </a:lnSpc>
              <a:spcBef>
                <a:spcPts val="500"/>
              </a:spcBef>
              <a:spcAft>
                <a:spcPts val="0"/>
              </a:spcAft>
              <a:buClr>
                <a:schemeClr val="dk1"/>
              </a:buClr>
              <a:buSzPts val="1800"/>
              <a:buChar char="•"/>
              <a:defRPr/>
            </a:lvl4pPr>
            <a:lvl5pPr indent="-342900" lvl="4" marL="2286000" algn="l">
              <a:lnSpc>
                <a:spcPct val="12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3" name="Google Shape;83;p12"/>
          <p:cNvSpPr txBox="1"/>
          <p:nvPr>
            <p:ph idx="10" type="dt"/>
          </p:nvPr>
        </p:nvSpPr>
        <p:spPr>
          <a:xfrm>
            <a:off x="7909560" y="6409944"/>
            <a:ext cx="3703320" cy="44805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4" name="Google Shape;84;p12"/>
          <p:cNvSpPr txBox="1"/>
          <p:nvPr>
            <p:ph idx="11" type="ftr"/>
          </p:nvPr>
        </p:nvSpPr>
        <p:spPr>
          <a:xfrm rot="5400000">
            <a:off x="-1828800" y="1911096"/>
            <a:ext cx="4114800" cy="4572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5" name="Google Shape;85;p12"/>
          <p:cNvSpPr txBox="1"/>
          <p:nvPr>
            <p:ph idx="12" type="sldNum"/>
          </p:nvPr>
        </p:nvSpPr>
        <p:spPr>
          <a:xfrm>
            <a:off x="11667744" y="6409944"/>
            <a:ext cx="438912" cy="448056"/>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3" name="Shape 23"/>
        <p:cNvGrpSpPr/>
        <p:nvPr/>
      </p:nvGrpSpPr>
      <p:grpSpPr>
        <a:xfrm>
          <a:off x="0" y="0"/>
          <a:ext cx="0" cy="0"/>
          <a:chOff x="0" y="0"/>
          <a:chExt cx="0" cy="0"/>
        </a:xfrm>
      </p:grpSpPr>
      <p:sp>
        <p:nvSpPr>
          <p:cNvPr id="24" name="Google Shape;24;p3"/>
          <p:cNvSpPr txBox="1"/>
          <p:nvPr>
            <p:ph type="title"/>
          </p:nvPr>
        </p:nvSpPr>
        <p:spPr>
          <a:xfrm>
            <a:off x="1371600" y="795528"/>
            <a:ext cx="10241280" cy="1234440"/>
          </a:xfrm>
          <a:prstGeom prst="rect">
            <a:avLst/>
          </a:prstGeom>
          <a:noFill/>
          <a:ln>
            <a:noFill/>
          </a:ln>
        </p:spPr>
        <p:txBody>
          <a:bodyPr anchorCtr="0" anchor="b" bIns="0" lIns="0" spcFirstLastPara="1" rIns="0" wrap="square" tIns="0">
            <a:normAutofit/>
          </a:bodyPr>
          <a:lstStyle>
            <a:lvl1pPr lvl="0" algn="l">
              <a:lnSpc>
                <a:spcPct val="10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3"/>
          <p:cNvSpPr txBox="1"/>
          <p:nvPr>
            <p:ph idx="1" type="body"/>
          </p:nvPr>
        </p:nvSpPr>
        <p:spPr>
          <a:xfrm>
            <a:off x="1371600" y="2112264"/>
            <a:ext cx="10241280" cy="3959352"/>
          </a:xfrm>
          <a:prstGeom prst="rect">
            <a:avLst/>
          </a:prstGeom>
          <a:noFill/>
          <a:ln>
            <a:noFill/>
          </a:ln>
        </p:spPr>
        <p:txBody>
          <a:bodyPr anchorCtr="0" anchor="t" bIns="0" lIns="0" spcFirstLastPara="1" rIns="0" wrap="square" tIns="0">
            <a:normAutofit/>
          </a:bodyPr>
          <a:lstStyle>
            <a:lvl1pPr indent="-342900" lvl="0" marL="457200" algn="l">
              <a:lnSpc>
                <a:spcPct val="120000"/>
              </a:lnSpc>
              <a:spcBef>
                <a:spcPts val="1000"/>
              </a:spcBef>
              <a:spcAft>
                <a:spcPts val="0"/>
              </a:spcAft>
              <a:buClr>
                <a:schemeClr val="dk1"/>
              </a:buClr>
              <a:buSzPts val="1800"/>
              <a:buChar char="•"/>
              <a:defRPr/>
            </a:lvl1pPr>
            <a:lvl2pPr indent="-342900" lvl="1" marL="914400" algn="l">
              <a:lnSpc>
                <a:spcPct val="120000"/>
              </a:lnSpc>
              <a:spcBef>
                <a:spcPts val="500"/>
              </a:spcBef>
              <a:spcAft>
                <a:spcPts val="0"/>
              </a:spcAft>
              <a:buClr>
                <a:schemeClr val="dk1"/>
              </a:buClr>
              <a:buSzPts val="1800"/>
              <a:buChar char="•"/>
              <a:defRPr/>
            </a:lvl2pPr>
            <a:lvl3pPr indent="-342900" lvl="2" marL="1371600" algn="l">
              <a:lnSpc>
                <a:spcPct val="120000"/>
              </a:lnSpc>
              <a:spcBef>
                <a:spcPts val="500"/>
              </a:spcBef>
              <a:spcAft>
                <a:spcPts val="0"/>
              </a:spcAft>
              <a:buClr>
                <a:schemeClr val="dk1"/>
              </a:buClr>
              <a:buSzPts val="1800"/>
              <a:buChar char="•"/>
              <a:defRPr/>
            </a:lvl3pPr>
            <a:lvl4pPr indent="-342900" lvl="3" marL="1828800" algn="l">
              <a:lnSpc>
                <a:spcPct val="120000"/>
              </a:lnSpc>
              <a:spcBef>
                <a:spcPts val="500"/>
              </a:spcBef>
              <a:spcAft>
                <a:spcPts val="0"/>
              </a:spcAft>
              <a:buClr>
                <a:schemeClr val="dk1"/>
              </a:buClr>
              <a:buSzPts val="1800"/>
              <a:buChar char="•"/>
              <a:defRPr/>
            </a:lvl4pPr>
            <a:lvl5pPr indent="-342900" lvl="4" marL="2286000" algn="l">
              <a:lnSpc>
                <a:spcPct val="12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6" name="Google Shape;26;p3"/>
          <p:cNvSpPr txBox="1"/>
          <p:nvPr>
            <p:ph idx="10" type="dt"/>
          </p:nvPr>
        </p:nvSpPr>
        <p:spPr>
          <a:xfrm>
            <a:off x="7909560" y="6409944"/>
            <a:ext cx="3703320" cy="44805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3"/>
          <p:cNvSpPr txBox="1"/>
          <p:nvPr>
            <p:ph idx="11" type="ftr"/>
          </p:nvPr>
        </p:nvSpPr>
        <p:spPr>
          <a:xfrm rot="5400000">
            <a:off x="-1828800" y="1911096"/>
            <a:ext cx="4114800" cy="4572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3"/>
          <p:cNvSpPr txBox="1"/>
          <p:nvPr>
            <p:ph idx="12" type="sldNum"/>
          </p:nvPr>
        </p:nvSpPr>
        <p:spPr>
          <a:xfrm>
            <a:off x="11667744" y="6409944"/>
            <a:ext cx="438912" cy="448056"/>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9" name="Shape 29"/>
        <p:cNvGrpSpPr/>
        <p:nvPr/>
      </p:nvGrpSpPr>
      <p:grpSpPr>
        <a:xfrm>
          <a:off x="0" y="0"/>
          <a:ext cx="0" cy="0"/>
          <a:chOff x="0" y="0"/>
          <a:chExt cx="0" cy="0"/>
        </a:xfrm>
      </p:grpSpPr>
      <p:sp>
        <p:nvSpPr>
          <p:cNvPr id="30" name="Google Shape;30;p4"/>
          <p:cNvSpPr txBox="1"/>
          <p:nvPr>
            <p:ph idx="10" type="dt"/>
          </p:nvPr>
        </p:nvSpPr>
        <p:spPr>
          <a:xfrm>
            <a:off x="7909560" y="6409944"/>
            <a:ext cx="3703320" cy="44805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4"/>
          <p:cNvSpPr txBox="1"/>
          <p:nvPr>
            <p:ph idx="11" type="ftr"/>
          </p:nvPr>
        </p:nvSpPr>
        <p:spPr>
          <a:xfrm rot="5400000">
            <a:off x="-1828800" y="1911096"/>
            <a:ext cx="4114800" cy="4572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4"/>
          <p:cNvSpPr txBox="1"/>
          <p:nvPr>
            <p:ph idx="12" type="sldNum"/>
          </p:nvPr>
        </p:nvSpPr>
        <p:spPr>
          <a:xfrm>
            <a:off x="11667744" y="6409944"/>
            <a:ext cx="438912" cy="448056"/>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3" name="Shape 33"/>
        <p:cNvGrpSpPr/>
        <p:nvPr/>
      </p:nvGrpSpPr>
      <p:grpSpPr>
        <a:xfrm>
          <a:off x="0" y="0"/>
          <a:ext cx="0" cy="0"/>
          <a:chOff x="0" y="0"/>
          <a:chExt cx="0" cy="0"/>
        </a:xfrm>
      </p:grpSpPr>
      <p:sp>
        <p:nvSpPr>
          <p:cNvPr id="34" name="Google Shape;34;p5"/>
          <p:cNvSpPr txBox="1"/>
          <p:nvPr>
            <p:ph type="title"/>
          </p:nvPr>
        </p:nvSpPr>
        <p:spPr>
          <a:xfrm>
            <a:off x="1371600" y="1709738"/>
            <a:ext cx="9966960" cy="2852737"/>
          </a:xfrm>
          <a:prstGeom prst="rect">
            <a:avLst/>
          </a:prstGeom>
          <a:noFill/>
          <a:ln>
            <a:noFill/>
          </a:ln>
        </p:spPr>
        <p:txBody>
          <a:bodyPr anchorCtr="0" anchor="b" bIns="0" lIns="0" spcFirstLastPara="1" rIns="0" wrap="square" tIns="0">
            <a:normAutofit/>
          </a:bodyPr>
          <a:lstStyle>
            <a:lvl1pPr lvl="0" algn="l">
              <a:lnSpc>
                <a:spcPct val="100000"/>
              </a:lnSpc>
              <a:spcBef>
                <a:spcPts val="0"/>
              </a:spcBef>
              <a:spcAft>
                <a:spcPts val="0"/>
              </a:spcAft>
              <a:buClr>
                <a:schemeClr val="dk1"/>
              </a:buClr>
              <a:buSzPts val="4400"/>
              <a:buFont typeface="Twentieth Century"/>
              <a:buNone/>
              <a:defRPr sz="4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5"/>
          <p:cNvSpPr txBox="1"/>
          <p:nvPr>
            <p:ph idx="1" type="body"/>
          </p:nvPr>
        </p:nvSpPr>
        <p:spPr>
          <a:xfrm>
            <a:off x="1371600" y="4974336"/>
            <a:ext cx="9966961" cy="1115568"/>
          </a:xfrm>
          <a:prstGeom prst="rect">
            <a:avLst/>
          </a:prstGeom>
          <a:noFill/>
          <a:ln>
            <a:noFill/>
          </a:ln>
        </p:spPr>
        <p:txBody>
          <a:bodyPr anchorCtr="0" anchor="t" bIns="0" lIns="0" spcFirstLastPara="1" rIns="0" wrap="square" tIns="0">
            <a:normAutofit/>
          </a:bodyPr>
          <a:lstStyle>
            <a:lvl1pPr indent="-228600" lvl="0" marL="457200" algn="l">
              <a:lnSpc>
                <a:spcPct val="120000"/>
              </a:lnSpc>
              <a:spcBef>
                <a:spcPts val="1000"/>
              </a:spcBef>
              <a:spcAft>
                <a:spcPts val="0"/>
              </a:spcAft>
              <a:buClr>
                <a:schemeClr val="dk1"/>
              </a:buClr>
              <a:buSzPts val="1600"/>
              <a:buNone/>
              <a:defRPr sz="1600" cap="none">
                <a:solidFill>
                  <a:schemeClr val="dk1"/>
                </a:solidFill>
              </a:defRPr>
            </a:lvl1pPr>
            <a:lvl2pPr indent="-228600" lvl="1" marL="914400" algn="l">
              <a:lnSpc>
                <a:spcPct val="120000"/>
              </a:lnSpc>
              <a:spcBef>
                <a:spcPts val="500"/>
              </a:spcBef>
              <a:spcAft>
                <a:spcPts val="0"/>
              </a:spcAft>
              <a:buClr>
                <a:srgbClr val="888888"/>
              </a:buClr>
              <a:buSzPts val="2000"/>
              <a:buNone/>
              <a:defRPr sz="2000">
                <a:solidFill>
                  <a:srgbClr val="888888"/>
                </a:solidFill>
              </a:defRPr>
            </a:lvl2pPr>
            <a:lvl3pPr indent="-228600" lvl="2" marL="1371600" algn="l">
              <a:lnSpc>
                <a:spcPct val="120000"/>
              </a:lnSpc>
              <a:spcBef>
                <a:spcPts val="500"/>
              </a:spcBef>
              <a:spcAft>
                <a:spcPts val="0"/>
              </a:spcAft>
              <a:buClr>
                <a:srgbClr val="888888"/>
              </a:buClr>
              <a:buSzPts val="1800"/>
              <a:buNone/>
              <a:defRPr sz="1800">
                <a:solidFill>
                  <a:srgbClr val="888888"/>
                </a:solidFill>
              </a:defRPr>
            </a:lvl3pPr>
            <a:lvl4pPr indent="-228600" lvl="3" marL="1828800" algn="l">
              <a:lnSpc>
                <a:spcPct val="120000"/>
              </a:lnSpc>
              <a:spcBef>
                <a:spcPts val="500"/>
              </a:spcBef>
              <a:spcAft>
                <a:spcPts val="0"/>
              </a:spcAft>
              <a:buClr>
                <a:srgbClr val="888888"/>
              </a:buClr>
              <a:buSzPts val="1600"/>
              <a:buNone/>
              <a:defRPr sz="1600">
                <a:solidFill>
                  <a:srgbClr val="888888"/>
                </a:solidFill>
              </a:defRPr>
            </a:lvl4pPr>
            <a:lvl5pPr indent="-228600" lvl="4" marL="2286000" algn="l">
              <a:lnSpc>
                <a:spcPct val="12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6" name="Google Shape;36;p5"/>
          <p:cNvSpPr txBox="1"/>
          <p:nvPr>
            <p:ph idx="10" type="dt"/>
          </p:nvPr>
        </p:nvSpPr>
        <p:spPr>
          <a:xfrm>
            <a:off x="7909560" y="6409944"/>
            <a:ext cx="3703320" cy="44805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7" name="Google Shape;37;p5"/>
          <p:cNvSpPr txBox="1"/>
          <p:nvPr>
            <p:ph idx="11" type="ftr"/>
          </p:nvPr>
        </p:nvSpPr>
        <p:spPr>
          <a:xfrm rot="5400000">
            <a:off x="-1828800" y="1911096"/>
            <a:ext cx="4114800" cy="4572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5"/>
          <p:cNvSpPr txBox="1"/>
          <p:nvPr>
            <p:ph idx="12" type="sldNum"/>
          </p:nvPr>
        </p:nvSpPr>
        <p:spPr>
          <a:xfrm>
            <a:off x="11667744" y="6409944"/>
            <a:ext cx="438912" cy="448056"/>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9" name="Shape 39"/>
        <p:cNvGrpSpPr/>
        <p:nvPr/>
      </p:nvGrpSpPr>
      <p:grpSpPr>
        <a:xfrm>
          <a:off x="0" y="0"/>
          <a:ext cx="0" cy="0"/>
          <a:chOff x="0" y="0"/>
          <a:chExt cx="0" cy="0"/>
        </a:xfrm>
      </p:grpSpPr>
      <p:sp>
        <p:nvSpPr>
          <p:cNvPr id="40" name="Google Shape;40;p6"/>
          <p:cNvSpPr txBox="1"/>
          <p:nvPr>
            <p:ph type="title"/>
          </p:nvPr>
        </p:nvSpPr>
        <p:spPr>
          <a:xfrm>
            <a:off x="1371600" y="795528"/>
            <a:ext cx="10241280" cy="1234440"/>
          </a:xfrm>
          <a:prstGeom prst="rect">
            <a:avLst/>
          </a:prstGeom>
          <a:noFill/>
          <a:ln>
            <a:noFill/>
          </a:ln>
        </p:spPr>
        <p:txBody>
          <a:bodyPr anchorCtr="0" anchor="b" bIns="0" lIns="0" spcFirstLastPara="1" rIns="0" wrap="square" tIns="0">
            <a:normAutofit/>
          </a:bodyPr>
          <a:lstStyle>
            <a:lvl1pPr lvl="0" algn="l">
              <a:lnSpc>
                <a:spcPct val="10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1" name="Google Shape;41;p6"/>
          <p:cNvSpPr txBox="1"/>
          <p:nvPr>
            <p:ph idx="1" type="body"/>
          </p:nvPr>
        </p:nvSpPr>
        <p:spPr>
          <a:xfrm>
            <a:off x="1371600" y="2112264"/>
            <a:ext cx="4846320" cy="3959352"/>
          </a:xfrm>
          <a:prstGeom prst="rect">
            <a:avLst/>
          </a:prstGeom>
          <a:noFill/>
          <a:ln>
            <a:noFill/>
          </a:ln>
        </p:spPr>
        <p:txBody>
          <a:bodyPr anchorCtr="0" anchor="t" bIns="0" lIns="0" spcFirstLastPara="1" rIns="0" wrap="square" tIns="0">
            <a:normAutofit/>
          </a:bodyPr>
          <a:lstStyle>
            <a:lvl1pPr indent="-342900" lvl="0" marL="457200" algn="l">
              <a:lnSpc>
                <a:spcPct val="120000"/>
              </a:lnSpc>
              <a:spcBef>
                <a:spcPts val="1000"/>
              </a:spcBef>
              <a:spcAft>
                <a:spcPts val="0"/>
              </a:spcAft>
              <a:buClr>
                <a:schemeClr val="dk1"/>
              </a:buClr>
              <a:buSzPts val="1800"/>
              <a:buChar char="•"/>
              <a:defRPr/>
            </a:lvl1pPr>
            <a:lvl2pPr indent="-342900" lvl="1" marL="914400" algn="l">
              <a:lnSpc>
                <a:spcPct val="120000"/>
              </a:lnSpc>
              <a:spcBef>
                <a:spcPts val="500"/>
              </a:spcBef>
              <a:spcAft>
                <a:spcPts val="0"/>
              </a:spcAft>
              <a:buClr>
                <a:schemeClr val="dk1"/>
              </a:buClr>
              <a:buSzPts val="1800"/>
              <a:buChar char="•"/>
              <a:defRPr/>
            </a:lvl2pPr>
            <a:lvl3pPr indent="-342900" lvl="2" marL="1371600" algn="l">
              <a:lnSpc>
                <a:spcPct val="120000"/>
              </a:lnSpc>
              <a:spcBef>
                <a:spcPts val="500"/>
              </a:spcBef>
              <a:spcAft>
                <a:spcPts val="0"/>
              </a:spcAft>
              <a:buClr>
                <a:schemeClr val="dk1"/>
              </a:buClr>
              <a:buSzPts val="1800"/>
              <a:buChar char="•"/>
              <a:defRPr/>
            </a:lvl3pPr>
            <a:lvl4pPr indent="-342900" lvl="3" marL="1828800" algn="l">
              <a:lnSpc>
                <a:spcPct val="120000"/>
              </a:lnSpc>
              <a:spcBef>
                <a:spcPts val="500"/>
              </a:spcBef>
              <a:spcAft>
                <a:spcPts val="0"/>
              </a:spcAft>
              <a:buClr>
                <a:schemeClr val="dk1"/>
              </a:buClr>
              <a:buSzPts val="1800"/>
              <a:buChar char="•"/>
              <a:defRPr/>
            </a:lvl4pPr>
            <a:lvl5pPr indent="-342900" lvl="4" marL="2286000" algn="l">
              <a:lnSpc>
                <a:spcPct val="12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6"/>
          <p:cNvSpPr txBox="1"/>
          <p:nvPr>
            <p:ph idx="2" type="body"/>
          </p:nvPr>
        </p:nvSpPr>
        <p:spPr>
          <a:xfrm>
            <a:off x="6766560" y="2112265"/>
            <a:ext cx="4846320" cy="3959351"/>
          </a:xfrm>
          <a:prstGeom prst="rect">
            <a:avLst/>
          </a:prstGeom>
          <a:noFill/>
          <a:ln>
            <a:noFill/>
          </a:ln>
        </p:spPr>
        <p:txBody>
          <a:bodyPr anchorCtr="0" anchor="t" bIns="0" lIns="0" spcFirstLastPara="1" rIns="0" wrap="square" tIns="0">
            <a:normAutofit/>
          </a:bodyPr>
          <a:lstStyle>
            <a:lvl1pPr indent="-342900" lvl="0" marL="457200" algn="l">
              <a:lnSpc>
                <a:spcPct val="120000"/>
              </a:lnSpc>
              <a:spcBef>
                <a:spcPts val="1000"/>
              </a:spcBef>
              <a:spcAft>
                <a:spcPts val="0"/>
              </a:spcAft>
              <a:buClr>
                <a:schemeClr val="dk1"/>
              </a:buClr>
              <a:buSzPts val="1800"/>
              <a:buChar char="•"/>
              <a:defRPr/>
            </a:lvl1pPr>
            <a:lvl2pPr indent="-342900" lvl="1" marL="914400" algn="l">
              <a:lnSpc>
                <a:spcPct val="120000"/>
              </a:lnSpc>
              <a:spcBef>
                <a:spcPts val="500"/>
              </a:spcBef>
              <a:spcAft>
                <a:spcPts val="0"/>
              </a:spcAft>
              <a:buClr>
                <a:schemeClr val="dk1"/>
              </a:buClr>
              <a:buSzPts val="1800"/>
              <a:buChar char="•"/>
              <a:defRPr/>
            </a:lvl2pPr>
            <a:lvl3pPr indent="-342900" lvl="2" marL="1371600" algn="l">
              <a:lnSpc>
                <a:spcPct val="120000"/>
              </a:lnSpc>
              <a:spcBef>
                <a:spcPts val="500"/>
              </a:spcBef>
              <a:spcAft>
                <a:spcPts val="0"/>
              </a:spcAft>
              <a:buClr>
                <a:schemeClr val="dk1"/>
              </a:buClr>
              <a:buSzPts val="1800"/>
              <a:buChar char="•"/>
              <a:defRPr/>
            </a:lvl3pPr>
            <a:lvl4pPr indent="-342900" lvl="3" marL="1828800" algn="l">
              <a:lnSpc>
                <a:spcPct val="120000"/>
              </a:lnSpc>
              <a:spcBef>
                <a:spcPts val="500"/>
              </a:spcBef>
              <a:spcAft>
                <a:spcPts val="0"/>
              </a:spcAft>
              <a:buClr>
                <a:schemeClr val="dk1"/>
              </a:buClr>
              <a:buSzPts val="1800"/>
              <a:buChar char="•"/>
              <a:defRPr/>
            </a:lvl4pPr>
            <a:lvl5pPr indent="-342900" lvl="4" marL="2286000" algn="l">
              <a:lnSpc>
                <a:spcPct val="12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3" name="Google Shape;43;p6"/>
          <p:cNvSpPr txBox="1"/>
          <p:nvPr>
            <p:ph idx="10" type="dt"/>
          </p:nvPr>
        </p:nvSpPr>
        <p:spPr>
          <a:xfrm>
            <a:off x="7909560" y="6409944"/>
            <a:ext cx="3703320" cy="44805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6"/>
          <p:cNvSpPr txBox="1"/>
          <p:nvPr>
            <p:ph idx="11" type="ftr"/>
          </p:nvPr>
        </p:nvSpPr>
        <p:spPr>
          <a:xfrm rot="5400000">
            <a:off x="-1828800" y="1911096"/>
            <a:ext cx="4114800" cy="4572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5" name="Google Shape;45;p6"/>
          <p:cNvSpPr txBox="1"/>
          <p:nvPr>
            <p:ph idx="12" type="sldNum"/>
          </p:nvPr>
        </p:nvSpPr>
        <p:spPr>
          <a:xfrm>
            <a:off x="11667744" y="6409944"/>
            <a:ext cx="438912" cy="448056"/>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p:cSld name="Comparison">
    <p:spTree>
      <p:nvGrpSpPr>
        <p:cNvPr id="46" name="Shape 46"/>
        <p:cNvGrpSpPr/>
        <p:nvPr/>
      </p:nvGrpSpPr>
      <p:grpSpPr>
        <a:xfrm>
          <a:off x="0" y="0"/>
          <a:ext cx="0" cy="0"/>
          <a:chOff x="0" y="0"/>
          <a:chExt cx="0" cy="0"/>
        </a:xfrm>
      </p:grpSpPr>
      <p:sp>
        <p:nvSpPr>
          <p:cNvPr id="47" name="Google Shape;47;p7"/>
          <p:cNvSpPr txBox="1"/>
          <p:nvPr>
            <p:ph idx="1" type="body"/>
          </p:nvPr>
        </p:nvSpPr>
        <p:spPr>
          <a:xfrm>
            <a:off x="1371600" y="2112264"/>
            <a:ext cx="4841076" cy="823912"/>
          </a:xfrm>
          <a:prstGeom prst="rect">
            <a:avLst/>
          </a:prstGeom>
          <a:noFill/>
          <a:ln>
            <a:noFill/>
          </a:ln>
        </p:spPr>
        <p:txBody>
          <a:bodyPr anchorCtr="0" anchor="b" bIns="0" lIns="0" spcFirstLastPara="1" rIns="0" wrap="square" tIns="0">
            <a:normAutofit/>
          </a:bodyPr>
          <a:lstStyle>
            <a:lvl1pPr indent="-228600" lvl="0" marL="457200" algn="l">
              <a:lnSpc>
                <a:spcPct val="120000"/>
              </a:lnSpc>
              <a:spcBef>
                <a:spcPts val="1000"/>
              </a:spcBef>
              <a:spcAft>
                <a:spcPts val="0"/>
              </a:spcAft>
              <a:buClr>
                <a:schemeClr val="dk1"/>
              </a:buClr>
              <a:buSzPts val="2400"/>
              <a:buNone/>
              <a:defRPr b="1" sz="2400"/>
            </a:lvl1pPr>
            <a:lvl2pPr indent="-228600" lvl="1" marL="914400" algn="l">
              <a:lnSpc>
                <a:spcPct val="120000"/>
              </a:lnSpc>
              <a:spcBef>
                <a:spcPts val="500"/>
              </a:spcBef>
              <a:spcAft>
                <a:spcPts val="0"/>
              </a:spcAft>
              <a:buClr>
                <a:schemeClr val="dk1"/>
              </a:buClr>
              <a:buSzPts val="2000"/>
              <a:buNone/>
              <a:defRPr b="1" sz="2000"/>
            </a:lvl2pPr>
            <a:lvl3pPr indent="-228600" lvl="2" marL="1371600" algn="l">
              <a:lnSpc>
                <a:spcPct val="120000"/>
              </a:lnSpc>
              <a:spcBef>
                <a:spcPts val="500"/>
              </a:spcBef>
              <a:spcAft>
                <a:spcPts val="0"/>
              </a:spcAft>
              <a:buClr>
                <a:schemeClr val="dk1"/>
              </a:buClr>
              <a:buSzPts val="1800"/>
              <a:buNone/>
              <a:defRPr b="1" sz="1800"/>
            </a:lvl3pPr>
            <a:lvl4pPr indent="-228600" lvl="3" marL="1828800" algn="l">
              <a:lnSpc>
                <a:spcPct val="120000"/>
              </a:lnSpc>
              <a:spcBef>
                <a:spcPts val="500"/>
              </a:spcBef>
              <a:spcAft>
                <a:spcPts val="0"/>
              </a:spcAft>
              <a:buClr>
                <a:schemeClr val="dk1"/>
              </a:buClr>
              <a:buSzPts val="1600"/>
              <a:buNone/>
              <a:defRPr b="1" sz="1600"/>
            </a:lvl4pPr>
            <a:lvl5pPr indent="-228600" lvl="4" marL="2286000" algn="l">
              <a:lnSpc>
                <a:spcPct val="12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8" name="Google Shape;48;p7"/>
          <p:cNvSpPr txBox="1"/>
          <p:nvPr>
            <p:ph idx="2" type="body"/>
          </p:nvPr>
        </p:nvSpPr>
        <p:spPr>
          <a:xfrm>
            <a:off x="1371600" y="3018472"/>
            <a:ext cx="4841076" cy="3104856"/>
          </a:xfrm>
          <a:prstGeom prst="rect">
            <a:avLst/>
          </a:prstGeom>
          <a:noFill/>
          <a:ln>
            <a:noFill/>
          </a:ln>
        </p:spPr>
        <p:txBody>
          <a:bodyPr anchorCtr="0" anchor="t" bIns="0" lIns="0" spcFirstLastPara="1" rIns="0" wrap="square" tIns="0">
            <a:normAutofit/>
          </a:bodyPr>
          <a:lstStyle>
            <a:lvl1pPr indent="-342900" lvl="0" marL="457200" algn="l">
              <a:lnSpc>
                <a:spcPct val="120000"/>
              </a:lnSpc>
              <a:spcBef>
                <a:spcPts val="1000"/>
              </a:spcBef>
              <a:spcAft>
                <a:spcPts val="0"/>
              </a:spcAft>
              <a:buClr>
                <a:schemeClr val="dk1"/>
              </a:buClr>
              <a:buSzPts val="1800"/>
              <a:buChar char="•"/>
              <a:defRPr/>
            </a:lvl1pPr>
            <a:lvl2pPr indent="-342900" lvl="1" marL="914400" algn="l">
              <a:lnSpc>
                <a:spcPct val="120000"/>
              </a:lnSpc>
              <a:spcBef>
                <a:spcPts val="500"/>
              </a:spcBef>
              <a:spcAft>
                <a:spcPts val="0"/>
              </a:spcAft>
              <a:buClr>
                <a:schemeClr val="dk1"/>
              </a:buClr>
              <a:buSzPts val="1800"/>
              <a:buChar char="•"/>
              <a:defRPr/>
            </a:lvl2pPr>
            <a:lvl3pPr indent="-342900" lvl="2" marL="1371600" algn="l">
              <a:lnSpc>
                <a:spcPct val="120000"/>
              </a:lnSpc>
              <a:spcBef>
                <a:spcPts val="500"/>
              </a:spcBef>
              <a:spcAft>
                <a:spcPts val="0"/>
              </a:spcAft>
              <a:buClr>
                <a:schemeClr val="dk1"/>
              </a:buClr>
              <a:buSzPts val="1800"/>
              <a:buChar char="•"/>
              <a:defRPr/>
            </a:lvl3pPr>
            <a:lvl4pPr indent="-342900" lvl="3" marL="1828800" algn="l">
              <a:lnSpc>
                <a:spcPct val="120000"/>
              </a:lnSpc>
              <a:spcBef>
                <a:spcPts val="500"/>
              </a:spcBef>
              <a:spcAft>
                <a:spcPts val="0"/>
              </a:spcAft>
              <a:buClr>
                <a:schemeClr val="dk1"/>
              </a:buClr>
              <a:buSzPts val="1800"/>
              <a:buChar char="•"/>
              <a:defRPr/>
            </a:lvl4pPr>
            <a:lvl5pPr indent="-342900" lvl="4" marL="2286000" algn="l">
              <a:lnSpc>
                <a:spcPct val="12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9" name="Google Shape;49;p7"/>
          <p:cNvSpPr txBox="1"/>
          <p:nvPr>
            <p:ph idx="3" type="body"/>
          </p:nvPr>
        </p:nvSpPr>
        <p:spPr>
          <a:xfrm>
            <a:off x="6766560" y="2112264"/>
            <a:ext cx="4846320" cy="823912"/>
          </a:xfrm>
          <a:prstGeom prst="rect">
            <a:avLst/>
          </a:prstGeom>
          <a:noFill/>
          <a:ln>
            <a:noFill/>
          </a:ln>
        </p:spPr>
        <p:txBody>
          <a:bodyPr anchorCtr="0" anchor="b" bIns="0" lIns="0" spcFirstLastPara="1" rIns="0" wrap="square" tIns="0">
            <a:normAutofit/>
          </a:bodyPr>
          <a:lstStyle>
            <a:lvl1pPr indent="-228600" lvl="0" marL="457200" algn="l">
              <a:lnSpc>
                <a:spcPct val="120000"/>
              </a:lnSpc>
              <a:spcBef>
                <a:spcPts val="1000"/>
              </a:spcBef>
              <a:spcAft>
                <a:spcPts val="0"/>
              </a:spcAft>
              <a:buClr>
                <a:schemeClr val="dk1"/>
              </a:buClr>
              <a:buSzPts val="2400"/>
              <a:buNone/>
              <a:defRPr b="1" sz="2400"/>
            </a:lvl1pPr>
            <a:lvl2pPr indent="-228600" lvl="1" marL="914400" algn="l">
              <a:lnSpc>
                <a:spcPct val="120000"/>
              </a:lnSpc>
              <a:spcBef>
                <a:spcPts val="500"/>
              </a:spcBef>
              <a:spcAft>
                <a:spcPts val="0"/>
              </a:spcAft>
              <a:buClr>
                <a:schemeClr val="dk1"/>
              </a:buClr>
              <a:buSzPts val="2000"/>
              <a:buNone/>
              <a:defRPr b="1" sz="2000"/>
            </a:lvl2pPr>
            <a:lvl3pPr indent="-228600" lvl="2" marL="1371600" algn="l">
              <a:lnSpc>
                <a:spcPct val="120000"/>
              </a:lnSpc>
              <a:spcBef>
                <a:spcPts val="500"/>
              </a:spcBef>
              <a:spcAft>
                <a:spcPts val="0"/>
              </a:spcAft>
              <a:buClr>
                <a:schemeClr val="dk1"/>
              </a:buClr>
              <a:buSzPts val="1800"/>
              <a:buNone/>
              <a:defRPr b="1" sz="1800"/>
            </a:lvl3pPr>
            <a:lvl4pPr indent="-228600" lvl="3" marL="1828800" algn="l">
              <a:lnSpc>
                <a:spcPct val="120000"/>
              </a:lnSpc>
              <a:spcBef>
                <a:spcPts val="500"/>
              </a:spcBef>
              <a:spcAft>
                <a:spcPts val="0"/>
              </a:spcAft>
              <a:buClr>
                <a:schemeClr val="dk1"/>
              </a:buClr>
              <a:buSzPts val="1600"/>
              <a:buNone/>
              <a:defRPr b="1" sz="1600"/>
            </a:lvl4pPr>
            <a:lvl5pPr indent="-228600" lvl="4" marL="2286000" algn="l">
              <a:lnSpc>
                <a:spcPct val="12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50" name="Google Shape;50;p7"/>
          <p:cNvSpPr txBox="1"/>
          <p:nvPr>
            <p:ph idx="4" type="body"/>
          </p:nvPr>
        </p:nvSpPr>
        <p:spPr>
          <a:xfrm>
            <a:off x="6766560" y="3018471"/>
            <a:ext cx="4841076" cy="3104857"/>
          </a:xfrm>
          <a:prstGeom prst="rect">
            <a:avLst/>
          </a:prstGeom>
          <a:noFill/>
          <a:ln>
            <a:noFill/>
          </a:ln>
        </p:spPr>
        <p:txBody>
          <a:bodyPr anchorCtr="0" anchor="t" bIns="0" lIns="0" spcFirstLastPara="1" rIns="0" wrap="square" tIns="0">
            <a:normAutofit/>
          </a:bodyPr>
          <a:lstStyle>
            <a:lvl1pPr indent="-342900" lvl="0" marL="457200" algn="l">
              <a:lnSpc>
                <a:spcPct val="120000"/>
              </a:lnSpc>
              <a:spcBef>
                <a:spcPts val="1000"/>
              </a:spcBef>
              <a:spcAft>
                <a:spcPts val="0"/>
              </a:spcAft>
              <a:buClr>
                <a:schemeClr val="dk1"/>
              </a:buClr>
              <a:buSzPts val="1800"/>
              <a:buChar char="•"/>
              <a:defRPr/>
            </a:lvl1pPr>
            <a:lvl2pPr indent="-342900" lvl="1" marL="914400" algn="l">
              <a:lnSpc>
                <a:spcPct val="120000"/>
              </a:lnSpc>
              <a:spcBef>
                <a:spcPts val="500"/>
              </a:spcBef>
              <a:spcAft>
                <a:spcPts val="0"/>
              </a:spcAft>
              <a:buClr>
                <a:schemeClr val="dk1"/>
              </a:buClr>
              <a:buSzPts val="1800"/>
              <a:buChar char="•"/>
              <a:defRPr/>
            </a:lvl2pPr>
            <a:lvl3pPr indent="-342900" lvl="2" marL="1371600" algn="l">
              <a:lnSpc>
                <a:spcPct val="120000"/>
              </a:lnSpc>
              <a:spcBef>
                <a:spcPts val="500"/>
              </a:spcBef>
              <a:spcAft>
                <a:spcPts val="0"/>
              </a:spcAft>
              <a:buClr>
                <a:schemeClr val="dk1"/>
              </a:buClr>
              <a:buSzPts val="1800"/>
              <a:buChar char="•"/>
              <a:defRPr/>
            </a:lvl3pPr>
            <a:lvl4pPr indent="-342900" lvl="3" marL="1828800" algn="l">
              <a:lnSpc>
                <a:spcPct val="120000"/>
              </a:lnSpc>
              <a:spcBef>
                <a:spcPts val="500"/>
              </a:spcBef>
              <a:spcAft>
                <a:spcPts val="0"/>
              </a:spcAft>
              <a:buClr>
                <a:schemeClr val="dk1"/>
              </a:buClr>
              <a:buSzPts val="1800"/>
              <a:buChar char="•"/>
              <a:defRPr/>
            </a:lvl4pPr>
            <a:lvl5pPr indent="-342900" lvl="4" marL="2286000" algn="l">
              <a:lnSpc>
                <a:spcPct val="12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1" name="Google Shape;51;p7"/>
          <p:cNvSpPr txBox="1"/>
          <p:nvPr>
            <p:ph idx="10" type="dt"/>
          </p:nvPr>
        </p:nvSpPr>
        <p:spPr>
          <a:xfrm>
            <a:off x="7909560" y="6409944"/>
            <a:ext cx="3703320" cy="44805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7"/>
          <p:cNvSpPr txBox="1"/>
          <p:nvPr>
            <p:ph idx="11" type="ftr"/>
          </p:nvPr>
        </p:nvSpPr>
        <p:spPr>
          <a:xfrm rot="5400000">
            <a:off x="-1828800" y="1911096"/>
            <a:ext cx="4114800" cy="4572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7"/>
          <p:cNvSpPr txBox="1"/>
          <p:nvPr>
            <p:ph idx="12" type="sldNum"/>
          </p:nvPr>
        </p:nvSpPr>
        <p:spPr>
          <a:xfrm>
            <a:off x="11667744" y="6409944"/>
            <a:ext cx="438912" cy="448056"/>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
        <p:nvSpPr>
          <p:cNvPr id="54" name="Google Shape;54;p7"/>
          <p:cNvSpPr txBox="1"/>
          <p:nvPr>
            <p:ph type="title"/>
          </p:nvPr>
        </p:nvSpPr>
        <p:spPr>
          <a:xfrm>
            <a:off x="1371600" y="795528"/>
            <a:ext cx="10241280" cy="1234440"/>
          </a:xfrm>
          <a:prstGeom prst="rect">
            <a:avLst/>
          </a:prstGeom>
          <a:noFill/>
          <a:ln>
            <a:noFill/>
          </a:ln>
        </p:spPr>
        <p:txBody>
          <a:bodyPr anchorCtr="0" anchor="b" bIns="0" lIns="0" spcFirstLastPara="1" rIns="0" wrap="square" tIns="0">
            <a:normAutofit/>
          </a:bodyPr>
          <a:lstStyle>
            <a:lvl1pPr lvl="0" algn="l">
              <a:lnSpc>
                <a:spcPct val="10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5" name="Shape 55"/>
        <p:cNvGrpSpPr/>
        <p:nvPr/>
      </p:nvGrpSpPr>
      <p:grpSpPr>
        <a:xfrm>
          <a:off x="0" y="0"/>
          <a:ext cx="0" cy="0"/>
          <a:chOff x="0" y="0"/>
          <a:chExt cx="0" cy="0"/>
        </a:xfrm>
      </p:grpSpPr>
      <p:sp>
        <p:nvSpPr>
          <p:cNvPr id="56" name="Google Shape;56;p8"/>
          <p:cNvSpPr txBox="1"/>
          <p:nvPr>
            <p:ph type="title"/>
          </p:nvPr>
        </p:nvSpPr>
        <p:spPr>
          <a:xfrm>
            <a:off x="1371600" y="795528"/>
            <a:ext cx="10241280" cy="1234440"/>
          </a:xfrm>
          <a:prstGeom prst="rect">
            <a:avLst/>
          </a:prstGeom>
          <a:noFill/>
          <a:ln>
            <a:noFill/>
          </a:ln>
        </p:spPr>
        <p:txBody>
          <a:bodyPr anchorCtr="0" anchor="b" bIns="0" lIns="0" spcFirstLastPara="1" rIns="0" wrap="square" tIns="0">
            <a:normAutofit/>
          </a:bodyPr>
          <a:lstStyle>
            <a:lvl1pPr lvl="0" algn="l">
              <a:lnSpc>
                <a:spcPct val="10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7" name="Google Shape;57;p8"/>
          <p:cNvSpPr txBox="1"/>
          <p:nvPr>
            <p:ph idx="10" type="dt"/>
          </p:nvPr>
        </p:nvSpPr>
        <p:spPr>
          <a:xfrm>
            <a:off x="7909560" y="6409944"/>
            <a:ext cx="3703320" cy="44805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8" name="Google Shape;58;p8"/>
          <p:cNvSpPr txBox="1"/>
          <p:nvPr>
            <p:ph idx="11" type="ftr"/>
          </p:nvPr>
        </p:nvSpPr>
        <p:spPr>
          <a:xfrm rot="5400000">
            <a:off x="-1828800" y="1911096"/>
            <a:ext cx="4114800" cy="4572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8"/>
          <p:cNvSpPr txBox="1"/>
          <p:nvPr>
            <p:ph idx="12" type="sldNum"/>
          </p:nvPr>
        </p:nvSpPr>
        <p:spPr>
          <a:xfrm>
            <a:off x="11667744" y="6409944"/>
            <a:ext cx="438912" cy="448056"/>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60" name="Shape 60"/>
        <p:cNvGrpSpPr/>
        <p:nvPr/>
      </p:nvGrpSpPr>
      <p:grpSpPr>
        <a:xfrm>
          <a:off x="0" y="0"/>
          <a:ext cx="0" cy="0"/>
          <a:chOff x="0" y="0"/>
          <a:chExt cx="0" cy="0"/>
        </a:xfrm>
      </p:grpSpPr>
      <p:sp>
        <p:nvSpPr>
          <p:cNvPr id="61" name="Google Shape;61;p9"/>
          <p:cNvSpPr txBox="1"/>
          <p:nvPr>
            <p:ph type="title"/>
          </p:nvPr>
        </p:nvSpPr>
        <p:spPr>
          <a:xfrm>
            <a:off x="1371600" y="987425"/>
            <a:ext cx="3932237" cy="1894511"/>
          </a:xfrm>
          <a:prstGeom prst="rect">
            <a:avLst/>
          </a:prstGeom>
          <a:noFill/>
          <a:ln>
            <a:noFill/>
          </a:ln>
        </p:spPr>
        <p:txBody>
          <a:bodyPr anchorCtr="0" anchor="b" bIns="0" lIns="0" spcFirstLastPara="1" rIns="0" wrap="square" tIns="0">
            <a:normAutofit/>
          </a:bodyPr>
          <a:lstStyle>
            <a:lvl1pPr lvl="0" algn="l">
              <a:lnSpc>
                <a:spcPct val="100000"/>
              </a:lnSpc>
              <a:spcBef>
                <a:spcPts val="0"/>
              </a:spcBef>
              <a:spcAft>
                <a:spcPts val="0"/>
              </a:spcAft>
              <a:buClr>
                <a:schemeClr val="dk1"/>
              </a:buClr>
              <a:buSzPts val="3200"/>
              <a:buFont typeface="Twentieth Centur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2" name="Google Shape;62;p9"/>
          <p:cNvSpPr txBox="1"/>
          <p:nvPr>
            <p:ph idx="1" type="body"/>
          </p:nvPr>
        </p:nvSpPr>
        <p:spPr>
          <a:xfrm>
            <a:off x="5650992" y="987425"/>
            <a:ext cx="5687568" cy="4873625"/>
          </a:xfrm>
          <a:prstGeom prst="rect">
            <a:avLst/>
          </a:prstGeom>
          <a:noFill/>
          <a:ln>
            <a:noFill/>
          </a:ln>
        </p:spPr>
        <p:txBody>
          <a:bodyPr anchorCtr="0" anchor="t" bIns="0" lIns="0" spcFirstLastPara="1" rIns="0" wrap="square" tIns="0">
            <a:normAutofit/>
          </a:bodyPr>
          <a:lstStyle>
            <a:lvl1pPr indent="-355600" lvl="0" marL="457200" algn="l">
              <a:lnSpc>
                <a:spcPct val="120000"/>
              </a:lnSpc>
              <a:spcBef>
                <a:spcPts val="1000"/>
              </a:spcBef>
              <a:spcAft>
                <a:spcPts val="0"/>
              </a:spcAft>
              <a:buClr>
                <a:schemeClr val="dk1"/>
              </a:buClr>
              <a:buSzPts val="2000"/>
              <a:buChar char="•"/>
              <a:defRPr sz="2000"/>
            </a:lvl1pPr>
            <a:lvl2pPr indent="-355600" lvl="1" marL="914400" algn="l">
              <a:lnSpc>
                <a:spcPct val="120000"/>
              </a:lnSpc>
              <a:spcBef>
                <a:spcPts val="500"/>
              </a:spcBef>
              <a:spcAft>
                <a:spcPts val="0"/>
              </a:spcAft>
              <a:buClr>
                <a:schemeClr val="dk1"/>
              </a:buClr>
              <a:buSzPts val="2000"/>
              <a:buChar char="•"/>
              <a:defRPr sz="2000"/>
            </a:lvl2pPr>
            <a:lvl3pPr indent="-342900" lvl="2" marL="1371600" algn="l">
              <a:lnSpc>
                <a:spcPct val="120000"/>
              </a:lnSpc>
              <a:spcBef>
                <a:spcPts val="500"/>
              </a:spcBef>
              <a:spcAft>
                <a:spcPts val="0"/>
              </a:spcAft>
              <a:buClr>
                <a:schemeClr val="dk1"/>
              </a:buClr>
              <a:buSzPts val="1800"/>
              <a:buChar char="•"/>
              <a:defRPr sz="1800"/>
            </a:lvl3pPr>
            <a:lvl4pPr indent="-330200" lvl="3" marL="1828800" algn="l">
              <a:lnSpc>
                <a:spcPct val="120000"/>
              </a:lnSpc>
              <a:spcBef>
                <a:spcPts val="500"/>
              </a:spcBef>
              <a:spcAft>
                <a:spcPts val="0"/>
              </a:spcAft>
              <a:buClr>
                <a:schemeClr val="dk1"/>
              </a:buClr>
              <a:buSzPts val="1600"/>
              <a:buChar char="•"/>
              <a:defRPr sz="1600"/>
            </a:lvl4pPr>
            <a:lvl5pPr indent="-330200" lvl="4" marL="2286000" algn="l">
              <a:lnSpc>
                <a:spcPct val="120000"/>
              </a:lnSpc>
              <a:spcBef>
                <a:spcPts val="500"/>
              </a:spcBef>
              <a:spcAft>
                <a:spcPts val="0"/>
              </a:spcAft>
              <a:buClr>
                <a:schemeClr val="dk1"/>
              </a:buClr>
              <a:buSzPts val="1600"/>
              <a:buChar char="•"/>
              <a:defRPr sz="16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3" name="Google Shape;63;p9"/>
          <p:cNvSpPr txBox="1"/>
          <p:nvPr>
            <p:ph idx="2" type="body"/>
          </p:nvPr>
        </p:nvSpPr>
        <p:spPr>
          <a:xfrm>
            <a:off x="1371600" y="3058510"/>
            <a:ext cx="3932237" cy="2802540"/>
          </a:xfrm>
          <a:prstGeom prst="rect">
            <a:avLst/>
          </a:prstGeom>
          <a:noFill/>
          <a:ln>
            <a:noFill/>
          </a:ln>
        </p:spPr>
        <p:txBody>
          <a:bodyPr anchorCtr="0" anchor="t" bIns="0" lIns="0" spcFirstLastPara="1" rIns="0" wrap="square" tIns="0">
            <a:normAutofit/>
          </a:bodyPr>
          <a:lstStyle>
            <a:lvl1pPr indent="-228600" lvl="0" marL="457200" algn="l">
              <a:lnSpc>
                <a:spcPct val="120000"/>
              </a:lnSpc>
              <a:spcBef>
                <a:spcPts val="1000"/>
              </a:spcBef>
              <a:spcAft>
                <a:spcPts val="0"/>
              </a:spcAft>
              <a:buClr>
                <a:schemeClr val="dk1"/>
              </a:buClr>
              <a:buSzPts val="1600"/>
              <a:buNone/>
              <a:defRPr sz="1600"/>
            </a:lvl1pPr>
            <a:lvl2pPr indent="-228600" lvl="1" marL="914400" algn="l">
              <a:lnSpc>
                <a:spcPct val="120000"/>
              </a:lnSpc>
              <a:spcBef>
                <a:spcPts val="500"/>
              </a:spcBef>
              <a:spcAft>
                <a:spcPts val="0"/>
              </a:spcAft>
              <a:buClr>
                <a:schemeClr val="dk1"/>
              </a:buClr>
              <a:buSzPts val="1400"/>
              <a:buNone/>
              <a:defRPr sz="1400"/>
            </a:lvl2pPr>
            <a:lvl3pPr indent="-228600" lvl="2" marL="1371600" algn="l">
              <a:lnSpc>
                <a:spcPct val="120000"/>
              </a:lnSpc>
              <a:spcBef>
                <a:spcPts val="500"/>
              </a:spcBef>
              <a:spcAft>
                <a:spcPts val="0"/>
              </a:spcAft>
              <a:buClr>
                <a:schemeClr val="dk1"/>
              </a:buClr>
              <a:buSzPts val="1200"/>
              <a:buNone/>
              <a:defRPr sz="1200"/>
            </a:lvl3pPr>
            <a:lvl4pPr indent="-228600" lvl="3" marL="1828800" algn="l">
              <a:lnSpc>
                <a:spcPct val="120000"/>
              </a:lnSpc>
              <a:spcBef>
                <a:spcPts val="500"/>
              </a:spcBef>
              <a:spcAft>
                <a:spcPts val="0"/>
              </a:spcAft>
              <a:buClr>
                <a:schemeClr val="dk1"/>
              </a:buClr>
              <a:buSzPts val="1000"/>
              <a:buNone/>
              <a:defRPr sz="1000"/>
            </a:lvl4pPr>
            <a:lvl5pPr indent="-228600" lvl="4" marL="2286000" algn="l">
              <a:lnSpc>
                <a:spcPct val="12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4" name="Google Shape;64;p9"/>
          <p:cNvSpPr txBox="1"/>
          <p:nvPr>
            <p:ph idx="10" type="dt"/>
          </p:nvPr>
        </p:nvSpPr>
        <p:spPr>
          <a:xfrm>
            <a:off x="7909560" y="6409944"/>
            <a:ext cx="3703320" cy="44805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5" name="Google Shape;65;p9"/>
          <p:cNvSpPr txBox="1"/>
          <p:nvPr>
            <p:ph idx="11" type="ftr"/>
          </p:nvPr>
        </p:nvSpPr>
        <p:spPr>
          <a:xfrm rot="5400000">
            <a:off x="-1828800" y="1911096"/>
            <a:ext cx="4114800" cy="4572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9"/>
          <p:cNvSpPr txBox="1"/>
          <p:nvPr>
            <p:ph idx="12" type="sldNum"/>
          </p:nvPr>
        </p:nvSpPr>
        <p:spPr>
          <a:xfrm>
            <a:off x="11667744" y="6409944"/>
            <a:ext cx="438912" cy="448056"/>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7" name="Shape 67"/>
        <p:cNvGrpSpPr/>
        <p:nvPr/>
      </p:nvGrpSpPr>
      <p:grpSpPr>
        <a:xfrm>
          <a:off x="0" y="0"/>
          <a:ext cx="0" cy="0"/>
          <a:chOff x="0" y="0"/>
          <a:chExt cx="0" cy="0"/>
        </a:xfrm>
      </p:grpSpPr>
      <p:sp>
        <p:nvSpPr>
          <p:cNvPr id="68" name="Google Shape;68;p10"/>
          <p:cNvSpPr txBox="1"/>
          <p:nvPr>
            <p:ph type="title"/>
          </p:nvPr>
        </p:nvSpPr>
        <p:spPr>
          <a:xfrm>
            <a:off x="1371600" y="987552"/>
            <a:ext cx="3932237" cy="1892808"/>
          </a:xfrm>
          <a:prstGeom prst="rect">
            <a:avLst/>
          </a:prstGeom>
          <a:noFill/>
          <a:ln>
            <a:noFill/>
          </a:ln>
        </p:spPr>
        <p:txBody>
          <a:bodyPr anchorCtr="0" anchor="b" bIns="0" lIns="0" spcFirstLastPara="1" rIns="0" wrap="square" tIns="0">
            <a:normAutofit/>
          </a:bodyPr>
          <a:lstStyle>
            <a:lvl1pPr lvl="0" algn="l">
              <a:lnSpc>
                <a:spcPct val="100000"/>
              </a:lnSpc>
              <a:spcBef>
                <a:spcPts val="0"/>
              </a:spcBef>
              <a:spcAft>
                <a:spcPts val="0"/>
              </a:spcAft>
              <a:buClr>
                <a:schemeClr val="dk1"/>
              </a:buClr>
              <a:buSzPts val="3200"/>
              <a:buFont typeface="Twentieth Centur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9" name="Google Shape;69;p10"/>
          <p:cNvSpPr/>
          <p:nvPr>
            <p:ph idx="2" type="pic"/>
          </p:nvPr>
        </p:nvSpPr>
        <p:spPr>
          <a:xfrm>
            <a:off x="5505319" y="987425"/>
            <a:ext cx="5833242" cy="4873625"/>
          </a:xfrm>
          <a:prstGeom prst="rect">
            <a:avLst/>
          </a:prstGeom>
          <a:noFill/>
          <a:ln>
            <a:noFill/>
          </a:ln>
        </p:spPr>
      </p:sp>
      <p:sp>
        <p:nvSpPr>
          <p:cNvPr id="70" name="Google Shape;70;p10"/>
          <p:cNvSpPr txBox="1"/>
          <p:nvPr>
            <p:ph idx="1" type="body"/>
          </p:nvPr>
        </p:nvSpPr>
        <p:spPr>
          <a:xfrm>
            <a:off x="1371600" y="3033286"/>
            <a:ext cx="3932237" cy="2835702"/>
          </a:xfrm>
          <a:prstGeom prst="rect">
            <a:avLst/>
          </a:prstGeom>
          <a:noFill/>
          <a:ln>
            <a:noFill/>
          </a:ln>
        </p:spPr>
        <p:txBody>
          <a:bodyPr anchorCtr="0" anchor="t" bIns="0" lIns="0" spcFirstLastPara="1" rIns="0" wrap="square" tIns="0">
            <a:normAutofit/>
          </a:bodyPr>
          <a:lstStyle>
            <a:lvl1pPr indent="-228600" lvl="0" marL="457200" algn="l">
              <a:lnSpc>
                <a:spcPct val="120000"/>
              </a:lnSpc>
              <a:spcBef>
                <a:spcPts val="1000"/>
              </a:spcBef>
              <a:spcAft>
                <a:spcPts val="0"/>
              </a:spcAft>
              <a:buClr>
                <a:schemeClr val="dk1"/>
              </a:buClr>
              <a:buSzPts val="1600"/>
              <a:buNone/>
              <a:defRPr sz="1600"/>
            </a:lvl1pPr>
            <a:lvl2pPr indent="-228600" lvl="1" marL="914400" algn="l">
              <a:lnSpc>
                <a:spcPct val="120000"/>
              </a:lnSpc>
              <a:spcBef>
                <a:spcPts val="500"/>
              </a:spcBef>
              <a:spcAft>
                <a:spcPts val="0"/>
              </a:spcAft>
              <a:buClr>
                <a:schemeClr val="dk1"/>
              </a:buClr>
              <a:buSzPts val="1400"/>
              <a:buNone/>
              <a:defRPr sz="1400"/>
            </a:lvl2pPr>
            <a:lvl3pPr indent="-228600" lvl="2" marL="1371600" algn="l">
              <a:lnSpc>
                <a:spcPct val="120000"/>
              </a:lnSpc>
              <a:spcBef>
                <a:spcPts val="500"/>
              </a:spcBef>
              <a:spcAft>
                <a:spcPts val="0"/>
              </a:spcAft>
              <a:buClr>
                <a:schemeClr val="dk1"/>
              </a:buClr>
              <a:buSzPts val="1200"/>
              <a:buNone/>
              <a:defRPr sz="1200"/>
            </a:lvl3pPr>
            <a:lvl4pPr indent="-228600" lvl="3" marL="1828800" algn="l">
              <a:lnSpc>
                <a:spcPct val="120000"/>
              </a:lnSpc>
              <a:spcBef>
                <a:spcPts val="500"/>
              </a:spcBef>
              <a:spcAft>
                <a:spcPts val="0"/>
              </a:spcAft>
              <a:buClr>
                <a:schemeClr val="dk1"/>
              </a:buClr>
              <a:buSzPts val="1000"/>
              <a:buNone/>
              <a:defRPr sz="1000"/>
            </a:lvl4pPr>
            <a:lvl5pPr indent="-228600" lvl="4" marL="2286000" algn="l">
              <a:lnSpc>
                <a:spcPct val="12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71" name="Google Shape;71;p10"/>
          <p:cNvSpPr txBox="1"/>
          <p:nvPr>
            <p:ph idx="10" type="dt"/>
          </p:nvPr>
        </p:nvSpPr>
        <p:spPr>
          <a:xfrm>
            <a:off x="7909560" y="6409944"/>
            <a:ext cx="3703320" cy="448056"/>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0"/>
          <p:cNvSpPr txBox="1"/>
          <p:nvPr>
            <p:ph idx="11" type="ftr"/>
          </p:nvPr>
        </p:nvSpPr>
        <p:spPr>
          <a:xfrm rot="5400000">
            <a:off x="-1828800" y="1911096"/>
            <a:ext cx="4114800" cy="45720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0"/>
          <p:cNvSpPr txBox="1"/>
          <p:nvPr>
            <p:ph idx="12" type="sldNum"/>
          </p:nvPr>
        </p:nvSpPr>
        <p:spPr>
          <a:xfrm>
            <a:off x="11667744" y="6409944"/>
            <a:ext cx="438912" cy="448056"/>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p:nvPr/>
        </p:nvSpPr>
        <p:spPr>
          <a:xfrm flipH="1" rot="10800000">
            <a:off x="0" y="6401226"/>
            <a:ext cx="12192000" cy="456773"/>
          </a:xfrm>
          <a:prstGeom prst="rect">
            <a:avLst/>
          </a:prstGeom>
          <a:gradFill>
            <a:gsLst>
              <a:gs pos="0">
                <a:srgbClr val="D55417">
                  <a:alpha val="27843"/>
                </a:srgbClr>
              </a:gs>
              <a:gs pos="14000">
                <a:srgbClr val="D55417">
                  <a:alpha val="27843"/>
                </a:srgbClr>
              </a:gs>
              <a:gs pos="100000">
                <a:srgbClr val="E7293B">
                  <a:alpha val="84705"/>
                </a:srgbClr>
              </a:gs>
            </a:gsLst>
            <a:lin ang="60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Twentieth Century"/>
              <a:ea typeface="Twentieth Century"/>
              <a:cs typeface="Twentieth Century"/>
              <a:sym typeface="Twentieth Century"/>
            </a:endParaRPr>
          </a:p>
        </p:txBody>
      </p:sp>
      <p:sp>
        <p:nvSpPr>
          <p:cNvPr id="11" name="Google Shape;11;p1"/>
          <p:cNvSpPr/>
          <p:nvPr/>
        </p:nvSpPr>
        <p:spPr>
          <a:xfrm flipH="1">
            <a:off x="4038602" y="6401228"/>
            <a:ext cx="8153398" cy="456772"/>
          </a:xfrm>
          <a:prstGeom prst="rect">
            <a:avLst/>
          </a:prstGeom>
          <a:gradFill>
            <a:gsLst>
              <a:gs pos="0">
                <a:srgbClr val="D4EC50">
                  <a:alpha val="54901"/>
                </a:srgbClr>
              </a:gs>
              <a:gs pos="9000">
                <a:srgbClr val="D4EC50">
                  <a:alpha val="54901"/>
                </a:srgbClr>
              </a:gs>
              <a:gs pos="99000">
                <a:schemeClr val="accent2"/>
              </a:gs>
              <a:gs pos="100000">
                <a:schemeClr val="accent2"/>
              </a:gs>
            </a:gsLst>
            <a:lin ang="14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Twentieth Century"/>
              <a:ea typeface="Twentieth Century"/>
              <a:cs typeface="Twentieth Century"/>
              <a:sym typeface="Twentieth Century"/>
            </a:endParaRPr>
          </a:p>
        </p:txBody>
      </p:sp>
      <p:sp>
        <p:nvSpPr>
          <p:cNvPr id="12" name="Google Shape;12;p1"/>
          <p:cNvSpPr txBox="1"/>
          <p:nvPr>
            <p:ph type="title"/>
          </p:nvPr>
        </p:nvSpPr>
        <p:spPr>
          <a:xfrm>
            <a:off x="1371600" y="795528"/>
            <a:ext cx="10241280" cy="1234440"/>
          </a:xfrm>
          <a:prstGeom prst="rect">
            <a:avLst/>
          </a:prstGeom>
          <a:noFill/>
          <a:ln>
            <a:noFill/>
          </a:ln>
        </p:spPr>
        <p:txBody>
          <a:bodyPr anchorCtr="0" anchor="b" bIns="0" lIns="0" spcFirstLastPara="1" rIns="0" wrap="square" tIns="0">
            <a:normAutofit/>
          </a:bodyPr>
          <a:lstStyle>
            <a:lvl1pPr lvl="0" marR="0" rtl="0" algn="l">
              <a:lnSpc>
                <a:spcPct val="100000"/>
              </a:lnSpc>
              <a:spcBef>
                <a:spcPts val="0"/>
              </a:spcBef>
              <a:spcAft>
                <a:spcPts val="0"/>
              </a:spcAft>
              <a:buClr>
                <a:schemeClr val="dk1"/>
              </a:buClr>
              <a:buSzPts val="3600"/>
              <a:buFont typeface="Twentieth Century"/>
              <a:buNone/>
              <a:defRPr b="1" i="0" sz="3600" u="none" cap="none" strike="noStrike">
                <a:solidFill>
                  <a:schemeClr val="dk1"/>
                </a:solidFill>
                <a:latin typeface="Twentieth Century"/>
                <a:ea typeface="Twentieth Century"/>
                <a:cs typeface="Twentieth Century"/>
                <a:sym typeface="Twentieth Centur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3" name="Google Shape;13;p1"/>
          <p:cNvSpPr txBox="1"/>
          <p:nvPr>
            <p:ph idx="1" type="body"/>
          </p:nvPr>
        </p:nvSpPr>
        <p:spPr>
          <a:xfrm>
            <a:off x="1371600" y="2112264"/>
            <a:ext cx="10241280" cy="3959352"/>
          </a:xfrm>
          <a:prstGeom prst="rect">
            <a:avLst/>
          </a:prstGeom>
          <a:noFill/>
          <a:ln>
            <a:noFill/>
          </a:ln>
        </p:spPr>
        <p:txBody>
          <a:bodyPr anchorCtr="0" anchor="t" bIns="0" lIns="0" spcFirstLastPara="1" rIns="0" wrap="square" tIns="0">
            <a:normAutofit/>
          </a:bodyPr>
          <a:lstStyle>
            <a:lvl1pPr indent="-381000" lvl="0" marL="457200" marR="0" rtl="0" algn="l">
              <a:lnSpc>
                <a:spcPct val="120000"/>
              </a:lnSpc>
              <a:spcBef>
                <a:spcPts val="1000"/>
              </a:spcBef>
              <a:spcAft>
                <a:spcPts val="0"/>
              </a:spcAft>
              <a:buClr>
                <a:schemeClr val="dk1"/>
              </a:buClr>
              <a:buSzPts val="2400"/>
              <a:buFont typeface="Arial"/>
              <a:buChar char="•"/>
              <a:defRPr b="0" i="0" sz="2400" u="none" cap="none" strike="noStrike">
                <a:solidFill>
                  <a:schemeClr val="dk1"/>
                </a:solidFill>
                <a:latin typeface="Twentieth Century"/>
                <a:ea typeface="Twentieth Century"/>
                <a:cs typeface="Twentieth Century"/>
                <a:sym typeface="Twentieth Century"/>
              </a:defRPr>
            </a:lvl1pPr>
            <a:lvl2pPr indent="-381000" lvl="1" marL="914400" marR="0" rtl="0" algn="l">
              <a:lnSpc>
                <a:spcPct val="120000"/>
              </a:lnSpc>
              <a:spcBef>
                <a:spcPts val="500"/>
              </a:spcBef>
              <a:spcAft>
                <a:spcPts val="0"/>
              </a:spcAft>
              <a:buClr>
                <a:schemeClr val="dk1"/>
              </a:buClr>
              <a:buSzPts val="2400"/>
              <a:buFont typeface="Arial"/>
              <a:buChar char="•"/>
              <a:defRPr b="0" i="0" sz="2400" u="none" cap="none" strike="noStrike">
                <a:solidFill>
                  <a:schemeClr val="dk1"/>
                </a:solidFill>
                <a:latin typeface="Twentieth Century"/>
                <a:ea typeface="Twentieth Century"/>
                <a:cs typeface="Twentieth Century"/>
                <a:sym typeface="Twentieth Century"/>
              </a:defRPr>
            </a:lvl2pPr>
            <a:lvl3pPr indent="-355600" lvl="2" marL="1371600" marR="0" rtl="0" algn="l">
              <a:lnSpc>
                <a:spcPct val="120000"/>
              </a:lnSpc>
              <a:spcBef>
                <a:spcPts val="500"/>
              </a:spcBef>
              <a:spcAft>
                <a:spcPts val="0"/>
              </a:spcAft>
              <a:buClr>
                <a:schemeClr val="dk1"/>
              </a:buClr>
              <a:buSzPts val="2000"/>
              <a:buFont typeface="Arial"/>
              <a:buChar char="•"/>
              <a:defRPr b="0" i="0" sz="2000" u="none" cap="none" strike="noStrike">
                <a:solidFill>
                  <a:schemeClr val="dk1"/>
                </a:solidFill>
                <a:latin typeface="Twentieth Century"/>
                <a:ea typeface="Twentieth Century"/>
                <a:cs typeface="Twentieth Century"/>
                <a:sym typeface="Twentieth Century"/>
              </a:defRPr>
            </a:lvl3pPr>
            <a:lvl4pPr indent="-342900" lvl="3" marL="1828800" marR="0" rtl="0" algn="l">
              <a:lnSpc>
                <a:spcPct val="120000"/>
              </a:lnSpc>
              <a:spcBef>
                <a:spcPts val="500"/>
              </a:spcBef>
              <a:spcAft>
                <a:spcPts val="0"/>
              </a:spcAft>
              <a:buClr>
                <a:schemeClr val="dk1"/>
              </a:buClr>
              <a:buSzPts val="1800"/>
              <a:buFont typeface="Arial"/>
              <a:buChar char="•"/>
              <a:defRPr b="0" i="0" sz="1800" u="none" cap="none" strike="noStrike">
                <a:solidFill>
                  <a:schemeClr val="dk1"/>
                </a:solidFill>
                <a:latin typeface="Twentieth Century"/>
                <a:ea typeface="Twentieth Century"/>
                <a:cs typeface="Twentieth Century"/>
                <a:sym typeface="Twentieth Century"/>
              </a:defRPr>
            </a:lvl4pPr>
            <a:lvl5pPr indent="-342900" lvl="4" marL="2286000" marR="0" rtl="0" algn="l">
              <a:lnSpc>
                <a:spcPct val="120000"/>
              </a:lnSpc>
              <a:spcBef>
                <a:spcPts val="500"/>
              </a:spcBef>
              <a:spcAft>
                <a:spcPts val="0"/>
              </a:spcAft>
              <a:buClr>
                <a:schemeClr val="dk1"/>
              </a:buClr>
              <a:buSzPts val="1800"/>
              <a:buFont typeface="Arial"/>
              <a:buChar char="•"/>
              <a:defRPr b="0" i="0" sz="1800" u="none" cap="none" strike="noStrike">
                <a:solidFill>
                  <a:schemeClr val="dk1"/>
                </a:solidFill>
                <a:latin typeface="Twentieth Century"/>
                <a:ea typeface="Twentieth Century"/>
                <a:cs typeface="Twentieth Century"/>
                <a:sym typeface="Twentieth Century"/>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Twentieth Century"/>
                <a:ea typeface="Twentieth Century"/>
                <a:cs typeface="Twentieth Century"/>
                <a:sym typeface="Twentieth Century"/>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Twentieth Century"/>
                <a:ea typeface="Twentieth Century"/>
                <a:cs typeface="Twentieth Century"/>
                <a:sym typeface="Twentieth Century"/>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Twentieth Century"/>
                <a:ea typeface="Twentieth Century"/>
                <a:cs typeface="Twentieth Century"/>
                <a:sym typeface="Twentieth Century"/>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Twentieth Century"/>
                <a:ea typeface="Twentieth Century"/>
                <a:cs typeface="Twentieth Century"/>
                <a:sym typeface="Twentieth Century"/>
              </a:defRPr>
            </a:lvl9pPr>
          </a:lstStyle>
          <a:p/>
        </p:txBody>
      </p:sp>
      <p:sp>
        <p:nvSpPr>
          <p:cNvPr id="14" name="Google Shape;14;p1"/>
          <p:cNvSpPr txBox="1"/>
          <p:nvPr>
            <p:ph idx="10" type="dt"/>
          </p:nvPr>
        </p:nvSpPr>
        <p:spPr>
          <a:xfrm>
            <a:off x="7909560" y="6409944"/>
            <a:ext cx="3703320" cy="448056"/>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b="0" i="0" sz="900" u="none" cap="none" strike="noStrike">
                <a:solidFill>
                  <a:srgbClr val="FFFFFF"/>
                </a:solidFill>
                <a:latin typeface="Twentieth Century"/>
                <a:ea typeface="Twentieth Century"/>
                <a:cs typeface="Twentieth Century"/>
                <a:sym typeface="Twentieth Century"/>
              </a:defRPr>
            </a:lvl1pPr>
            <a:lvl2pPr lvl="1"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2pPr>
            <a:lvl3pPr lvl="2"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3pPr>
            <a:lvl4pPr lvl="3"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4pPr>
            <a:lvl5pPr lvl="4"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5pPr>
            <a:lvl6pPr lvl="5"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6pPr>
            <a:lvl7pPr lvl="6"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7pPr>
            <a:lvl8pPr lvl="7"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8pPr>
            <a:lvl9pPr lvl="8"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9pPr>
          </a:lstStyle>
          <a:p/>
        </p:txBody>
      </p:sp>
      <p:sp>
        <p:nvSpPr>
          <p:cNvPr id="15" name="Google Shape;15;p1"/>
          <p:cNvSpPr txBox="1"/>
          <p:nvPr>
            <p:ph idx="11" type="ftr"/>
          </p:nvPr>
        </p:nvSpPr>
        <p:spPr>
          <a:xfrm rot="5400000">
            <a:off x="-1828800" y="1911096"/>
            <a:ext cx="4114800" cy="457200"/>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1" i="0" sz="900" u="none" cap="none" strike="noStrike">
                <a:solidFill>
                  <a:schemeClr val="dk1"/>
                </a:solidFill>
                <a:latin typeface="Twentieth Century"/>
                <a:ea typeface="Twentieth Century"/>
                <a:cs typeface="Twentieth Century"/>
                <a:sym typeface="Twentieth Century"/>
              </a:defRPr>
            </a:lvl1pPr>
            <a:lvl2pPr lvl="1"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2pPr>
            <a:lvl3pPr lvl="2"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3pPr>
            <a:lvl4pPr lvl="3"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4pPr>
            <a:lvl5pPr lvl="4"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5pPr>
            <a:lvl6pPr lvl="5"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6pPr>
            <a:lvl7pPr lvl="6"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7pPr>
            <a:lvl8pPr lvl="7"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8pPr>
            <a:lvl9pPr lvl="8"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9pPr>
          </a:lstStyle>
          <a:p/>
        </p:txBody>
      </p:sp>
      <p:sp>
        <p:nvSpPr>
          <p:cNvPr id="16" name="Google Shape;16;p1"/>
          <p:cNvSpPr txBox="1"/>
          <p:nvPr>
            <p:ph idx="12" type="sldNum"/>
          </p:nvPr>
        </p:nvSpPr>
        <p:spPr>
          <a:xfrm>
            <a:off x="11667744" y="6409944"/>
            <a:ext cx="438912" cy="448056"/>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900" u="none" cap="none" strike="noStrike">
                <a:solidFill>
                  <a:srgbClr val="FFFFFF"/>
                </a:solidFill>
                <a:latin typeface="Twentieth Century"/>
                <a:ea typeface="Twentieth Century"/>
                <a:cs typeface="Twentieth Century"/>
                <a:sym typeface="Twentieth Century"/>
              </a:defRPr>
            </a:lvl1pPr>
            <a:lvl2pPr indent="0" lvl="1" marL="0" marR="0" rtl="0" algn="r">
              <a:spcBef>
                <a:spcPts val="0"/>
              </a:spcBef>
              <a:buNone/>
              <a:defRPr b="0" i="0" sz="900" u="none" cap="none" strike="noStrike">
                <a:solidFill>
                  <a:srgbClr val="FFFFFF"/>
                </a:solidFill>
                <a:latin typeface="Twentieth Century"/>
                <a:ea typeface="Twentieth Century"/>
                <a:cs typeface="Twentieth Century"/>
                <a:sym typeface="Twentieth Century"/>
              </a:defRPr>
            </a:lvl2pPr>
            <a:lvl3pPr indent="0" lvl="2" marL="0" marR="0" rtl="0" algn="r">
              <a:spcBef>
                <a:spcPts val="0"/>
              </a:spcBef>
              <a:buNone/>
              <a:defRPr b="0" i="0" sz="900" u="none" cap="none" strike="noStrike">
                <a:solidFill>
                  <a:srgbClr val="FFFFFF"/>
                </a:solidFill>
                <a:latin typeface="Twentieth Century"/>
                <a:ea typeface="Twentieth Century"/>
                <a:cs typeface="Twentieth Century"/>
                <a:sym typeface="Twentieth Century"/>
              </a:defRPr>
            </a:lvl3pPr>
            <a:lvl4pPr indent="0" lvl="3" marL="0" marR="0" rtl="0" algn="r">
              <a:spcBef>
                <a:spcPts val="0"/>
              </a:spcBef>
              <a:buNone/>
              <a:defRPr b="0" i="0" sz="900" u="none" cap="none" strike="noStrike">
                <a:solidFill>
                  <a:srgbClr val="FFFFFF"/>
                </a:solidFill>
                <a:latin typeface="Twentieth Century"/>
                <a:ea typeface="Twentieth Century"/>
                <a:cs typeface="Twentieth Century"/>
                <a:sym typeface="Twentieth Century"/>
              </a:defRPr>
            </a:lvl4pPr>
            <a:lvl5pPr indent="0" lvl="4" marL="0" marR="0" rtl="0" algn="r">
              <a:spcBef>
                <a:spcPts val="0"/>
              </a:spcBef>
              <a:buNone/>
              <a:defRPr b="0" i="0" sz="900" u="none" cap="none" strike="noStrike">
                <a:solidFill>
                  <a:srgbClr val="FFFFFF"/>
                </a:solidFill>
                <a:latin typeface="Twentieth Century"/>
                <a:ea typeface="Twentieth Century"/>
                <a:cs typeface="Twentieth Century"/>
                <a:sym typeface="Twentieth Century"/>
              </a:defRPr>
            </a:lvl5pPr>
            <a:lvl6pPr indent="0" lvl="5" marL="0" marR="0" rtl="0" algn="r">
              <a:spcBef>
                <a:spcPts val="0"/>
              </a:spcBef>
              <a:buNone/>
              <a:defRPr b="0" i="0" sz="900" u="none" cap="none" strike="noStrike">
                <a:solidFill>
                  <a:srgbClr val="FFFFFF"/>
                </a:solidFill>
                <a:latin typeface="Twentieth Century"/>
                <a:ea typeface="Twentieth Century"/>
                <a:cs typeface="Twentieth Century"/>
                <a:sym typeface="Twentieth Century"/>
              </a:defRPr>
            </a:lvl6pPr>
            <a:lvl7pPr indent="0" lvl="6" marL="0" marR="0" rtl="0" algn="r">
              <a:spcBef>
                <a:spcPts val="0"/>
              </a:spcBef>
              <a:buNone/>
              <a:defRPr b="0" i="0" sz="900" u="none" cap="none" strike="noStrike">
                <a:solidFill>
                  <a:srgbClr val="FFFFFF"/>
                </a:solidFill>
                <a:latin typeface="Twentieth Century"/>
                <a:ea typeface="Twentieth Century"/>
                <a:cs typeface="Twentieth Century"/>
                <a:sym typeface="Twentieth Century"/>
              </a:defRPr>
            </a:lvl7pPr>
            <a:lvl8pPr indent="0" lvl="7" marL="0" marR="0" rtl="0" algn="r">
              <a:spcBef>
                <a:spcPts val="0"/>
              </a:spcBef>
              <a:buNone/>
              <a:defRPr b="0" i="0" sz="900" u="none" cap="none" strike="noStrike">
                <a:solidFill>
                  <a:srgbClr val="FFFFFF"/>
                </a:solidFill>
                <a:latin typeface="Twentieth Century"/>
                <a:ea typeface="Twentieth Century"/>
                <a:cs typeface="Twentieth Century"/>
                <a:sym typeface="Twentieth Century"/>
              </a:defRPr>
            </a:lvl8pPr>
            <a:lvl9pPr indent="0" lvl="8" marL="0" marR="0" rtl="0" algn="r">
              <a:spcBef>
                <a:spcPts val="0"/>
              </a:spcBef>
              <a:buNone/>
              <a:defRPr b="0" i="0" sz="900" u="none" cap="none" strike="noStrike">
                <a:solidFill>
                  <a:srgbClr val="FFFFFF"/>
                </a:solidFill>
                <a:latin typeface="Twentieth Century"/>
                <a:ea typeface="Twentieth Century"/>
                <a:cs typeface="Twentieth Century"/>
                <a:sym typeface="Twentieth Century"/>
              </a:defRPr>
            </a:lvl9pPr>
          </a:lstStyle>
          <a:p>
            <a:pPr indent="0" lvl="0" marL="0" rtl="0" algn="r">
              <a:spcBef>
                <a:spcPts val="0"/>
              </a:spcBef>
              <a:spcAft>
                <a:spcPts val="0"/>
              </a:spcAft>
              <a:buNone/>
            </a:pPr>
            <a:fld id="{00000000-1234-1234-1234-123412341234}" type="slidenum">
              <a:rPr lang="en-US"/>
              <a:t>‹#›</a:t>
            </a:fld>
            <a:endParaRPr sz="800"/>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5.jpg"/><Relationship Id="rId4" Type="http://schemas.openxmlformats.org/officeDocument/2006/relationships/image" Target="../media/image7.jpg"/><Relationship Id="rId11" Type="http://schemas.openxmlformats.org/officeDocument/2006/relationships/image" Target="../media/image9.png"/><Relationship Id="rId10" Type="http://schemas.openxmlformats.org/officeDocument/2006/relationships/image" Target="../media/image1.png"/><Relationship Id="rId9" Type="http://schemas.openxmlformats.org/officeDocument/2006/relationships/image" Target="../media/image2.png"/><Relationship Id="rId5" Type="http://schemas.openxmlformats.org/officeDocument/2006/relationships/image" Target="../media/image10.png"/><Relationship Id="rId6" Type="http://schemas.openxmlformats.org/officeDocument/2006/relationships/image" Target="../media/image6.png"/><Relationship Id="rId7" Type="http://schemas.openxmlformats.org/officeDocument/2006/relationships/image" Target="../media/image3.png"/><Relationship Id="rId8"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 Id="rId3" Type="http://schemas.openxmlformats.org/officeDocument/2006/relationships/image" Target="../media/image8.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 Id="rId3" Type="http://schemas.openxmlformats.org/officeDocument/2006/relationships/image" Target="../media/image11.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13"/>
          <p:cNvSpPr txBox="1"/>
          <p:nvPr>
            <p:ph type="ctrTitle"/>
          </p:nvPr>
        </p:nvSpPr>
        <p:spPr>
          <a:xfrm>
            <a:off x="1532467" y="155429"/>
            <a:ext cx="8881533" cy="1527851"/>
          </a:xfrm>
          <a:prstGeom prst="rect">
            <a:avLst/>
          </a:prstGeom>
          <a:noFill/>
          <a:ln>
            <a:noFill/>
          </a:ln>
        </p:spPr>
        <p:txBody>
          <a:bodyPr anchorCtr="0" anchor="b" bIns="0" lIns="0" spcFirstLastPara="1" rIns="0" wrap="square" tIns="0">
            <a:noAutofit/>
          </a:bodyPr>
          <a:lstStyle/>
          <a:p>
            <a:pPr indent="0" lvl="0" marL="0" rtl="0" algn="ctr">
              <a:lnSpc>
                <a:spcPct val="100000"/>
              </a:lnSpc>
              <a:spcBef>
                <a:spcPts val="0"/>
              </a:spcBef>
              <a:spcAft>
                <a:spcPts val="0"/>
              </a:spcAft>
              <a:buClr>
                <a:schemeClr val="dk1"/>
              </a:buClr>
              <a:buSzPts val="3600"/>
              <a:buFont typeface="Twentieth Century"/>
              <a:buNone/>
            </a:pPr>
            <a:r>
              <a:rPr lang="en-US" sz="3600"/>
              <a:t>QUANTITATIVE RESEARCH METHODS</a:t>
            </a:r>
            <a:endParaRPr/>
          </a:p>
        </p:txBody>
      </p:sp>
      <p:sp>
        <p:nvSpPr>
          <p:cNvPr id="91" name="Google Shape;91;p13"/>
          <p:cNvSpPr txBox="1"/>
          <p:nvPr>
            <p:ph idx="1" type="subTitle"/>
          </p:nvPr>
        </p:nvSpPr>
        <p:spPr>
          <a:xfrm>
            <a:off x="1701800" y="2001516"/>
            <a:ext cx="8295843" cy="3789683"/>
          </a:xfrm>
          <a:prstGeom prst="rect">
            <a:avLst/>
          </a:prstGeom>
          <a:noFill/>
          <a:ln>
            <a:noFill/>
          </a:ln>
        </p:spPr>
        <p:txBody>
          <a:bodyPr anchorCtr="0" anchor="t" bIns="0" lIns="0" spcFirstLastPara="1" rIns="0" wrap="square" tIns="0">
            <a:normAutofit fontScale="92500" lnSpcReduction="20000"/>
          </a:bodyPr>
          <a:lstStyle/>
          <a:p>
            <a:pPr indent="0" lvl="0" marL="0" rtl="0" algn="ctr">
              <a:lnSpc>
                <a:spcPct val="150000"/>
              </a:lnSpc>
              <a:spcBef>
                <a:spcPts val="0"/>
              </a:spcBef>
              <a:spcAft>
                <a:spcPts val="0"/>
              </a:spcAft>
              <a:buClr>
                <a:schemeClr val="dk1"/>
              </a:buClr>
              <a:buSzPct val="100000"/>
              <a:buNone/>
            </a:pPr>
            <a:r>
              <a:t/>
            </a:r>
            <a:endParaRPr/>
          </a:p>
          <a:p>
            <a:pPr indent="0" lvl="0" marL="0" rtl="0" algn="ctr">
              <a:lnSpc>
                <a:spcPct val="150000"/>
              </a:lnSpc>
              <a:spcBef>
                <a:spcPts val="1000"/>
              </a:spcBef>
              <a:spcAft>
                <a:spcPts val="0"/>
              </a:spcAft>
              <a:buClr>
                <a:schemeClr val="dk1"/>
              </a:buClr>
              <a:buSzPct val="100000"/>
              <a:buNone/>
            </a:pPr>
            <a:r>
              <a:rPr b="1" lang="en-US" sz="1400"/>
              <a:t>CHARLES OKIGBO</a:t>
            </a:r>
            <a:endParaRPr/>
          </a:p>
          <a:p>
            <a:pPr indent="0" lvl="0" marL="0" rtl="0" algn="ctr">
              <a:lnSpc>
                <a:spcPct val="150000"/>
              </a:lnSpc>
              <a:spcBef>
                <a:spcPts val="1000"/>
              </a:spcBef>
              <a:spcAft>
                <a:spcPts val="0"/>
              </a:spcAft>
              <a:buClr>
                <a:schemeClr val="dk1"/>
              </a:buClr>
              <a:buSzPct val="100000"/>
              <a:buNone/>
            </a:pPr>
            <a:r>
              <a:rPr b="1" lang="en-US" sz="1400"/>
              <a:t>IDOWU SOBOWALE</a:t>
            </a:r>
            <a:endParaRPr/>
          </a:p>
          <a:p>
            <a:pPr indent="0" lvl="0" marL="0" rtl="0" algn="ctr">
              <a:lnSpc>
                <a:spcPct val="150000"/>
              </a:lnSpc>
              <a:spcBef>
                <a:spcPts val="1000"/>
              </a:spcBef>
              <a:spcAft>
                <a:spcPts val="0"/>
              </a:spcAft>
              <a:buClr>
                <a:schemeClr val="dk1"/>
              </a:buClr>
              <a:buSzPct val="100000"/>
              <a:buNone/>
            </a:pPr>
            <a:r>
              <a:rPr b="1" lang="en-US" sz="1400"/>
              <a:t>MEGHAN SOBEL COHEN</a:t>
            </a:r>
            <a:endParaRPr b="1" sz="1400"/>
          </a:p>
          <a:p>
            <a:pPr indent="0" lvl="0" marL="0" rtl="0" algn="ctr">
              <a:lnSpc>
                <a:spcPct val="150000"/>
              </a:lnSpc>
              <a:spcBef>
                <a:spcPts val="1000"/>
              </a:spcBef>
              <a:spcAft>
                <a:spcPts val="0"/>
              </a:spcAft>
              <a:buClr>
                <a:schemeClr val="dk1"/>
              </a:buClr>
              <a:buSzPct val="100000"/>
              <a:buNone/>
            </a:pPr>
            <a:r>
              <a:rPr b="1" lang="en-US" sz="1400"/>
              <a:t>LAMBE KAYODE MUSTAPHA </a:t>
            </a:r>
            <a:endParaRPr/>
          </a:p>
          <a:p>
            <a:pPr indent="0" lvl="0" marL="0" rtl="0" algn="ctr">
              <a:lnSpc>
                <a:spcPct val="150000"/>
              </a:lnSpc>
              <a:spcBef>
                <a:spcPts val="1000"/>
              </a:spcBef>
              <a:spcAft>
                <a:spcPts val="0"/>
              </a:spcAft>
              <a:buClr>
                <a:schemeClr val="dk1"/>
              </a:buClr>
              <a:buSzPct val="100000"/>
              <a:buNone/>
            </a:pPr>
            <a:r>
              <a:rPr b="1" lang="en-US" sz="1400"/>
              <a:t>KAYEROMI GOMEZ</a:t>
            </a:r>
            <a:endParaRPr/>
          </a:p>
          <a:p>
            <a:pPr indent="0" lvl="0" marL="0" rtl="0" algn="ctr">
              <a:lnSpc>
                <a:spcPct val="150000"/>
              </a:lnSpc>
              <a:spcBef>
                <a:spcPts val="1000"/>
              </a:spcBef>
              <a:spcAft>
                <a:spcPts val="0"/>
              </a:spcAft>
              <a:buClr>
                <a:schemeClr val="dk1"/>
              </a:buClr>
              <a:buSzPct val="100000"/>
              <a:buNone/>
            </a:pPr>
            <a:r>
              <a:rPr b="1" lang="en-US" sz="1400"/>
              <a:t>NUHU GAPSISO</a:t>
            </a:r>
            <a:endParaRPr/>
          </a:p>
          <a:p>
            <a:pPr indent="0" lvl="0" marL="0" rtl="0" algn="ctr">
              <a:lnSpc>
                <a:spcPct val="150000"/>
              </a:lnSpc>
              <a:spcBef>
                <a:spcPts val="1000"/>
              </a:spcBef>
              <a:spcAft>
                <a:spcPts val="0"/>
              </a:spcAft>
              <a:buClr>
                <a:schemeClr val="dk1"/>
              </a:buClr>
              <a:buSzPct val="100000"/>
              <a:buNone/>
            </a:pPr>
            <a:r>
              <a:rPr b="1" lang="en-US" sz="1400"/>
              <a:t>CHUKS ENWEREM</a:t>
            </a:r>
            <a:endParaRPr/>
          </a:p>
          <a:p>
            <a:pPr indent="0" lvl="0" marL="0" rtl="0" algn="ctr">
              <a:lnSpc>
                <a:spcPct val="150000"/>
              </a:lnSpc>
              <a:spcBef>
                <a:spcPts val="1000"/>
              </a:spcBef>
              <a:spcAft>
                <a:spcPts val="0"/>
              </a:spcAft>
              <a:buClr>
                <a:schemeClr val="dk1"/>
              </a:buClr>
              <a:buSzPct val="100000"/>
              <a:buNone/>
            </a:pPr>
            <a:r>
              <a:t/>
            </a:r>
            <a:endParaRPr b="1" sz="1400"/>
          </a:p>
          <a:p>
            <a:pPr indent="0" lvl="0" marL="0" rtl="0" algn="ctr">
              <a:lnSpc>
                <a:spcPct val="150000"/>
              </a:lnSpc>
              <a:spcBef>
                <a:spcPts val="1000"/>
              </a:spcBef>
              <a:spcAft>
                <a:spcPts val="0"/>
              </a:spcAft>
              <a:buClr>
                <a:schemeClr val="dk1"/>
              </a:buClr>
              <a:buSzPct val="100000"/>
              <a:buNone/>
            </a:pPr>
            <a:r>
              <a:rPr b="1" lang="en-US" sz="1400"/>
              <a:t>OCTOBER 7</a:t>
            </a:r>
            <a:r>
              <a:rPr b="1" baseline="30000" lang="en-US" sz="1400"/>
              <a:t>TH</a:t>
            </a:r>
            <a:r>
              <a:rPr b="1" lang="en-US" sz="1400"/>
              <a:t> 2022</a:t>
            </a:r>
            <a:endParaRPr/>
          </a:p>
        </p:txBody>
      </p:sp>
      <p:pic>
        <p:nvPicPr>
          <p:cNvPr id="92" name="Google Shape;92;p13"/>
          <p:cNvPicPr preferRelativeResize="0"/>
          <p:nvPr/>
        </p:nvPicPr>
        <p:blipFill rotWithShape="1">
          <a:blip r:embed="rId3">
            <a:alphaModFix/>
          </a:blip>
          <a:srcRect b="0" l="0" r="0" t="0"/>
          <a:stretch/>
        </p:blipFill>
        <p:spPr>
          <a:xfrm>
            <a:off x="402691" y="2996778"/>
            <a:ext cx="745794" cy="864444"/>
          </a:xfrm>
          <a:prstGeom prst="rect">
            <a:avLst/>
          </a:prstGeom>
          <a:noFill/>
          <a:ln>
            <a:noFill/>
          </a:ln>
        </p:spPr>
      </p:pic>
      <p:pic>
        <p:nvPicPr>
          <p:cNvPr id="93" name="Google Shape;93;p13"/>
          <p:cNvPicPr preferRelativeResize="0"/>
          <p:nvPr/>
        </p:nvPicPr>
        <p:blipFill rotWithShape="1">
          <a:blip r:embed="rId4">
            <a:alphaModFix/>
          </a:blip>
          <a:srcRect b="0" l="0" r="0" t="0"/>
          <a:stretch/>
        </p:blipFill>
        <p:spPr>
          <a:xfrm>
            <a:off x="10096500" y="3651674"/>
            <a:ext cx="1062567" cy="1062567"/>
          </a:xfrm>
          <a:prstGeom prst="rect">
            <a:avLst/>
          </a:prstGeom>
          <a:noFill/>
          <a:ln>
            <a:noFill/>
          </a:ln>
        </p:spPr>
      </p:pic>
      <p:pic>
        <p:nvPicPr>
          <p:cNvPr id="94" name="Google Shape;94;p13"/>
          <p:cNvPicPr preferRelativeResize="0"/>
          <p:nvPr/>
        </p:nvPicPr>
        <p:blipFill rotWithShape="1">
          <a:blip r:embed="rId5">
            <a:alphaModFix/>
          </a:blip>
          <a:srcRect b="0" l="0" r="0" t="0"/>
          <a:stretch/>
        </p:blipFill>
        <p:spPr>
          <a:xfrm>
            <a:off x="10096499" y="2880856"/>
            <a:ext cx="1341965" cy="580734"/>
          </a:xfrm>
          <a:prstGeom prst="rect">
            <a:avLst/>
          </a:prstGeom>
          <a:noFill/>
          <a:ln>
            <a:noFill/>
          </a:ln>
        </p:spPr>
      </p:pic>
      <p:pic>
        <p:nvPicPr>
          <p:cNvPr id="95" name="Google Shape;95;p13"/>
          <p:cNvPicPr preferRelativeResize="0"/>
          <p:nvPr/>
        </p:nvPicPr>
        <p:blipFill rotWithShape="1">
          <a:blip r:embed="rId6">
            <a:alphaModFix/>
          </a:blip>
          <a:srcRect b="0" l="0" r="0" t="0"/>
          <a:stretch/>
        </p:blipFill>
        <p:spPr>
          <a:xfrm>
            <a:off x="303833" y="4045307"/>
            <a:ext cx="943509" cy="943509"/>
          </a:xfrm>
          <a:prstGeom prst="rect">
            <a:avLst/>
          </a:prstGeom>
          <a:noFill/>
          <a:ln>
            <a:noFill/>
          </a:ln>
        </p:spPr>
      </p:pic>
      <p:pic>
        <p:nvPicPr>
          <p:cNvPr id="96" name="Google Shape;96;p13"/>
          <p:cNvPicPr preferRelativeResize="0"/>
          <p:nvPr/>
        </p:nvPicPr>
        <p:blipFill rotWithShape="1">
          <a:blip r:embed="rId7">
            <a:alphaModFix/>
          </a:blip>
          <a:srcRect b="0" l="0" r="0" t="0"/>
          <a:stretch/>
        </p:blipFill>
        <p:spPr>
          <a:xfrm>
            <a:off x="9802281" y="4817114"/>
            <a:ext cx="1930399" cy="318236"/>
          </a:xfrm>
          <a:prstGeom prst="rect">
            <a:avLst/>
          </a:prstGeom>
          <a:noFill/>
          <a:ln>
            <a:noFill/>
          </a:ln>
        </p:spPr>
      </p:pic>
      <p:pic>
        <p:nvPicPr>
          <p:cNvPr id="97" name="Google Shape;97;p13"/>
          <p:cNvPicPr preferRelativeResize="0"/>
          <p:nvPr/>
        </p:nvPicPr>
        <p:blipFill rotWithShape="1">
          <a:blip r:embed="rId8">
            <a:alphaModFix/>
          </a:blip>
          <a:srcRect b="0" l="0" r="0" t="0"/>
          <a:stretch/>
        </p:blipFill>
        <p:spPr>
          <a:xfrm>
            <a:off x="10247311" y="5281677"/>
            <a:ext cx="805921" cy="861948"/>
          </a:xfrm>
          <a:prstGeom prst="rect">
            <a:avLst/>
          </a:prstGeom>
          <a:noFill/>
          <a:ln>
            <a:noFill/>
          </a:ln>
        </p:spPr>
      </p:pic>
      <p:pic>
        <p:nvPicPr>
          <p:cNvPr id="98" name="Google Shape;98;p13"/>
          <p:cNvPicPr preferRelativeResize="0"/>
          <p:nvPr/>
        </p:nvPicPr>
        <p:blipFill rotWithShape="1">
          <a:blip r:embed="rId9">
            <a:alphaModFix/>
          </a:blip>
          <a:srcRect b="0" l="0" r="0" t="0"/>
          <a:stretch/>
        </p:blipFill>
        <p:spPr>
          <a:xfrm>
            <a:off x="469968" y="5172901"/>
            <a:ext cx="678517" cy="792691"/>
          </a:xfrm>
          <a:prstGeom prst="rect">
            <a:avLst/>
          </a:prstGeom>
          <a:noFill/>
          <a:ln>
            <a:noFill/>
          </a:ln>
        </p:spPr>
      </p:pic>
      <p:pic>
        <p:nvPicPr>
          <p:cNvPr id="99" name="Google Shape;99;p13"/>
          <p:cNvPicPr preferRelativeResize="0"/>
          <p:nvPr/>
        </p:nvPicPr>
        <p:blipFill rotWithShape="1">
          <a:blip r:embed="rId10">
            <a:alphaModFix/>
          </a:blip>
          <a:srcRect b="0" l="0" r="0" t="0"/>
          <a:stretch/>
        </p:blipFill>
        <p:spPr>
          <a:xfrm>
            <a:off x="166792" y="2077394"/>
            <a:ext cx="1963386" cy="547458"/>
          </a:xfrm>
          <a:prstGeom prst="rect">
            <a:avLst/>
          </a:prstGeom>
          <a:noFill/>
          <a:ln>
            <a:noFill/>
          </a:ln>
        </p:spPr>
      </p:pic>
      <p:pic>
        <p:nvPicPr>
          <p:cNvPr id="100" name="Google Shape;100;p13"/>
          <p:cNvPicPr preferRelativeResize="0"/>
          <p:nvPr/>
        </p:nvPicPr>
        <p:blipFill rotWithShape="1">
          <a:blip r:embed="rId11">
            <a:alphaModFix/>
          </a:blip>
          <a:srcRect b="0" l="0" r="0" t="0"/>
          <a:stretch/>
        </p:blipFill>
        <p:spPr>
          <a:xfrm>
            <a:off x="10492965" y="1800122"/>
            <a:ext cx="999282" cy="874372"/>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p22"/>
          <p:cNvSpPr txBox="1"/>
          <p:nvPr>
            <p:ph type="title"/>
          </p:nvPr>
        </p:nvSpPr>
        <p:spPr>
          <a:xfrm>
            <a:off x="1371600" y="193638"/>
            <a:ext cx="10241280" cy="1043490"/>
          </a:xfrm>
          <a:prstGeom prst="rect">
            <a:avLst/>
          </a:prstGeom>
          <a:noFill/>
          <a:ln>
            <a:noFill/>
          </a:ln>
        </p:spPr>
        <p:txBody>
          <a:bodyPr anchorCtr="0" anchor="b" bIns="0" lIns="0" spcFirstLastPara="1" rIns="0" wrap="square" tIns="0">
            <a:normAutofit fontScale="90000"/>
          </a:bodyPr>
          <a:lstStyle/>
          <a:p>
            <a:pPr indent="0" lvl="0" marL="0" rtl="0" algn="l">
              <a:lnSpc>
                <a:spcPct val="100000"/>
              </a:lnSpc>
              <a:spcBef>
                <a:spcPts val="0"/>
              </a:spcBef>
              <a:spcAft>
                <a:spcPts val="0"/>
              </a:spcAft>
              <a:buClr>
                <a:schemeClr val="dk1"/>
              </a:buClr>
              <a:buSzPct val="100000"/>
              <a:buFont typeface="Twentieth Century"/>
              <a:buNone/>
            </a:pPr>
            <a:r>
              <a:rPr lang="en-US"/>
              <a:t>HOW WE DO IT – QUANTITATIVE RESEARCH STEPS- IDOWU SOBOWALE</a:t>
            </a:r>
            <a:endParaRPr/>
          </a:p>
        </p:txBody>
      </p:sp>
      <p:sp>
        <p:nvSpPr>
          <p:cNvPr id="154" name="Google Shape;154;p22"/>
          <p:cNvSpPr txBox="1"/>
          <p:nvPr>
            <p:ph idx="1" type="body"/>
          </p:nvPr>
        </p:nvSpPr>
        <p:spPr>
          <a:xfrm>
            <a:off x="86061" y="1635162"/>
            <a:ext cx="11994777" cy="4647304"/>
          </a:xfrm>
          <a:prstGeom prst="rect">
            <a:avLst/>
          </a:prstGeom>
          <a:noFill/>
          <a:ln>
            <a:noFill/>
          </a:ln>
        </p:spPr>
        <p:txBody>
          <a:bodyPr anchorCtr="0" anchor="t" bIns="0" lIns="0" spcFirstLastPara="1" rIns="0" wrap="square" tIns="0">
            <a:normAutofit/>
          </a:bodyPr>
          <a:lstStyle/>
          <a:p>
            <a:pPr indent="-342900" lvl="0" marL="342900" rtl="0" algn="l">
              <a:lnSpc>
                <a:spcPct val="107000"/>
              </a:lnSpc>
              <a:spcBef>
                <a:spcPts val="0"/>
              </a:spcBef>
              <a:spcAft>
                <a:spcPts val="0"/>
              </a:spcAft>
              <a:buClr>
                <a:schemeClr val="dk1"/>
              </a:buClr>
              <a:buSzPts val="2400"/>
              <a:buFont typeface="Noto Sans Symbols"/>
              <a:buChar char="∙"/>
            </a:pPr>
            <a:r>
              <a:rPr b="1" lang="en-US" sz="2400">
                <a:latin typeface="Calibri"/>
                <a:ea typeface="Calibri"/>
                <a:cs typeface="Calibri"/>
                <a:sym typeface="Calibri"/>
              </a:rPr>
              <a:t>Types of Research Methodology:</a:t>
            </a:r>
            <a:r>
              <a:rPr lang="en-US" sz="2400">
                <a:latin typeface="Calibri"/>
                <a:ea typeface="Calibri"/>
                <a:cs typeface="Calibri"/>
                <a:sym typeface="Calibri"/>
              </a:rPr>
              <a:t> Some of the ways we approach social science research, particularly applied social research are: survey, content analysis, observation and experimentation, among several others;</a:t>
            </a:r>
            <a:endParaRPr sz="2400">
              <a:latin typeface="Calibri"/>
              <a:ea typeface="Calibri"/>
              <a:cs typeface="Calibri"/>
              <a:sym typeface="Calibri"/>
            </a:endParaRPr>
          </a:p>
          <a:p>
            <a:pPr indent="-342900" lvl="0" marL="342900" rtl="0" algn="l">
              <a:lnSpc>
                <a:spcPct val="107000"/>
              </a:lnSpc>
              <a:spcBef>
                <a:spcPts val="1000"/>
              </a:spcBef>
              <a:spcAft>
                <a:spcPts val="0"/>
              </a:spcAft>
              <a:buClr>
                <a:schemeClr val="dk1"/>
              </a:buClr>
              <a:buSzPts val="2400"/>
              <a:buFont typeface="Noto Sans Symbols"/>
              <a:buChar char="∙"/>
            </a:pPr>
            <a:r>
              <a:rPr lang="en-US" sz="2400">
                <a:latin typeface="Calibri"/>
                <a:ea typeface="Calibri"/>
                <a:cs typeface="Calibri"/>
                <a:sym typeface="Calibri"/>
              </a:rPr>
              <a:t>Of these techniques, two, survey and content analysis, are the most popular because they permit the use of large sample sizes; </a:t>
            </a:r>
            <a:endParaRPr sz="2400">
              <a:latin typeface="Calibri"/>
              <a:ea typeface="Calibri"/>
              <a:cs typeface="Calibri"/>
              <a:sym typeface="Calibri"/>
            </a:endParaRPr>
          </a:p>
          <a:p>
            <a:pPr indent="-342900" lvl="0" marL="342900" rtl="0" algn="l">
              <a:lnSpc>
                <a:spcPct val="107000"/>
              </a:lnSpc>
              <a:spcBef>
                <a:spcPts val="1000"/>
              </a:spcBef>
              <a:spcAft>
                <a:spcPts val="0"/>
              </a:spcAft>
              <a:buClr>
                <a:schemeClr val="dk1"/>
              </a:buClr>
              <a:buSzPts val="2400"/>
              <a:buFont typeface="Noto Sans Symbols"/>
              <a:buChar char="∙"/>
            </a:pPr>
            <a:r>
              <a:rPr lang="en-US" sz="2400">
                <a:latin typeface="Calibri"/>
                <a:ea typeface="Calibri"/>
                <a:cs typeface="Calibri"/>
                <a:sym typeface="Calibri"/>
              </a:rPr>
              <a:t>This is what gives us the latitude to draw useful inferences and come to reasonable conclusions, judgments or prediction;</a:t>
            </a:r>
            <a:endParaRPr sz="2400">
              <a:latin typeface="Calibri"/>
              <a:ea typeface="Calibri"/>
              <a:cs typeface="Calibri"/>
              <a:sym typeface="Calibri"/>
            </a:endParaRPr>
          </a:p>
          <a:p>
            <a:pPr indent="-76200" lvl="0" marL="228600" rtl="0" algn="l">
              <a:lnSpc>
                <a:spcPct val="120000"/>
              </a:lnSpc>
              <a:spcBef>
                <a:spcPts val="1800"/>
              </a:spcBef>
              <a:spcAft>
                <a:spcPts val="0"/>
              </a:spcAft>
              <a:buClr>
                <a:schemeClr val="dk1"/>
              </a:buClr>
              <a:buSzPts val="2400"/>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8" name="Shape 158"/>
        <p:cNvGrpSpPr/>
        <p:nvPr/>
      </p:nvGrpSpPr>
      <p:grpSpPr>
        <a:xfrm>
          <a:off x="0" y="0"/>
          <a:ext cx="0" cy="0"/>
          <a:chOff x="0" y="0"/>
          <a:chExt cx="0" cy="0"/>
        </a:xfrm>
      </p:grpSpPr>
      <p:sp>
        <p:nvSpPr>
          <p:cNvPr id="159" name="Google Shape;159;p23"/>
          <p:cNvSpPr txBox="1"/>
          <p:nvPr>
            <p:ph type="title"/>
          </p:nvPr>
        </p:nvSpPr>
        <p:spPr>
          <a:xfrm>
            <a:off x="1371600" y="193638"/>
            <a:ext cx="10241280" cy="1043490"/>
          </a:xfrm>
          <a:prstGeom prst="rect">
            <a:avLst/>
          </a:prstGeom>
          <a:noFill/>
          <a:ln>
            <a:noFill/>
          </a:ln>
        </p:spPr>
        <p:txBody>
          <a:bodyPr anchorCtr="0" anchor="b" bIns="0" lIns="0" spcFirstLastPara="1" rIns="0" wrap="square" tIns="0">
            <a:normAutofit fontScale="90000"/>
          </a:bodyPr>
          <a:lstStyle/>
          <a:p>
            <a:pPr indent="0" lvl="0" marL="0" rtl="0" algn="l">
              <a:lnSpc>
                <a:spcPct val="100000"/>
              </a:lnSpc>
              <a:spcBef>
                <a:spcPts val="0"/>
              </a:spcBef>
              <a:spcAft>
                <a:spcPts val="0"/>
              </a:spcAft>
              <a:buClr>
                <a:schemeClr val="dk1"/>
              </a:buClr>
              <a:buSzPct val="100000"/>
              <a:buFont typeface="Twentieth Century"/>
              <a:buNone/>
            </a:pPr>
            <a:r>
              <a:rPr lang="en-US"/>
              <a:t>HOW WE DO IT – QUANTITATIVE RESEARCH STEPS- IDOWU SOBOWALE</a:t>
            </a:r>
            <a:endParaRPr/>
          </a:p>
        </p:txBody>
      </p:sp>
      <p:sp>
        <p:nvSpPr>
          <p:cNvPr id="160" name="Google Shape;160;p23"/>
          <p:cNvSpPr txBox="1"/>
          <p:nvPr>
            <p:ph idx="1" type="body"/>
          </p:nvPr>
        </p:nvSpPr>
        <p:spPr>
          <a:xfrm>
            <a:off x="86061" y="1635162"/>
            <a:ext cx="11994777" cy="4647304"/>
          </a:xfrm>
          <a:prstGeom prst="rect">
            <a:avLst/>
          </a:prstGeom>
          <a:noFill/>
          <a:ln>
            <a:noFill/>
          </a:ln>
        </p:spPr>
        <p:txBody>
          <a:bodyPr anchorCtr="0" anchor="t" bIns="0" lIns="0" spcFirstLastPara="1" rIns="0" wrap="square" tIns="0">
            <a:normAutofit/>
          </a:bodyPr>
          <a:lstStyle/>
          <a:p>
            <a:pPr indent="-342900" lvl="0" marL="342900" rtl="0" algn="l">
              <a:lnSpc>
                <a:spcPct val="107000"/>
              </a:lnSpc>
              <a:spcBef>
                <a:spcPts val="0"/>
              </a:spcBef>
              <a:spcAft>
                <a:spcPts val="0"/>
              </a:spcAft>
              <a:buClr>
                <a:schemeClr val="dk1"/>
              </a:buClr>
              <a:buSzPts val="2400"/>
              <a:buFont typeface="Noto Sans Symbols"/>
              <a:buChar char="∙"/>
            </a:pPr>
            <a:r>
              <a:rPr b="1" lang="en-US" sz="2400">
                <a:latin typeface="Calibri"/>
                <a:ea typeface="Calibri"/>
                <a:cs typeface="Calibri"/>
                <a:sym typeface="Calibri"/>
              </a:rPr>
              <a:t>Steps to take:</a:t>
            </a:r>
            <a:r>
              <a:rPr lang="en-US" sz="2400">
                <a:latin typeface="Calibri"/>
                <a:ea typeface="Calibri"/>
                <a:cs typeface="Calibri"/>
                <a:sym typeface="Calibri"/>
              </a:rPr>
              <a:t> One of the first steps to take is thorough understanding of the issue in focus; it must be clearly defined, no ambiguity;</a:t>
            </a:r>
            <a:endParaRPr sz="2400">
              <a:latin typeface="Calibri"/>
              <a:ea typeface="Calibri"/>
              <a:cs typeface="Calibri"/>
              <a:sym typeface="Calibri"/>
            </a:endParaRPr>
          </a:p>
          <a:p>
            <a:pPr indent="-342900" lvl="0" marL="342900" rtl="0" algn="l">
              <a:lnSpc>
                <a:spcPct val="107000"/>
              </a:lnSpc>
              <a:spcBef>
                <a:spcPts val="1000"/>
              </a:spcBef>
              <a:spcAft>
                <a:spcPts val="0"/>
              </a:spcAft>
              <a:buClr>
                <a:schemeClr val="dk1"/>
              </a:buClr>
              <a:buSzPts val="2400"/>
              <a:buFont typeface="Noto Sans Symbols"/>
              <a:buChar char="∙"/>
            </a:pPr>
            <a:r>
              <a:rPr lang="en-US" sz="2400">
                <a:latin typeface="Calibri"/>
                <a:ea typeface="Calibri"/>
                <a:cs typeface="Calibri"/>
                <a:sym typeface="Calibri"/>
              </a:rPr>
              <a:t>One then proceeds to draw up a questionnaire that will elicit appropriate answers to the questions that will help in elucidatimg the questions or providing meaningful answers; </a:t>
            </a:r>
            <a:endParaRPr sz="2400">
              <a:latin typeface="Calibri"/>
              <a:ea typeface="Calibri"/>
              <a:cs typeface="Calibri"/>
              <a:sym typeface="Calibri"/>
            </a:endParaRPr>
          </a:p>
          <a:p>
            <a:pPr indent="-342900" lvl="0" marL="342900" rtl="0" algn="l">
              <a:lnSpc>
                <a:spcPct val="107000"/>
              </a:lnSpc>
              <a:spcBef>
                <a:spcPts val="1000"/>
              </a:spcBef>
              <a:spcAft>
                <a:spcPts val="0"/>
              </a:spcAft>
              <a:buClr>
                <a:schemeClr val="dk1"/>
              </a:buClr>
              <a:buSzPts val="2400"/>
              <a:buFont typeface="Noto Sans Symbols"/>
              <a:buChar char="∙"/>
            </a:pPr>
            <a:r>
              <a:rPr lang="en-US" sz="2400">
                <a:latin typeface="Calibri"/>
                <a:ea typeface="Calibri"/>
                <a:cs typeface="Calibri"/>
                <a:sym typeface="Calibri"/>
              </a:rPr>
              <a:t>The next step is to draw up the questions the interviewers or the content analysts would administer or use to examine the records to be used for content analysis;</a:t>
            </a:r>
            <a:endParaRPr sz="2400">
              <a:latin typeface="Calibri"/>
              <a:ea typeface="Calibri"/>
              <a:cs typeface="Calibri"/>
              <a:sym typeface="Calibri"/>
            </a:endParaRPr>
          </a:p>
          <a:p>
            <a:pPr indent="-76200" lvl="0" marL="228600" rtl="0" algn="l">
              <a:lnSpc>
                <a:spcPct val="120000"/>
              </a:lnSpc>
              <a:spcBef>
                <a:spcPts val="1800"/>
              </a:spcBef>
              <a:spcAft>
                <a:spcPts val="0"/>
              </a:spcAft>
              <a:buClr>
                <a:schemeClr val="dk1"/>
              </a:buClr>
              <a:buSzPts val="2400"/>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p24"/>
          <p:cNvSpPr txBox="1"/>
          <p:nvPr>
            <p:ph type="title"/>
          </p:nvPr>
        </p:nvSpPr>
        <p:spPr>
          <a:xfrm>
            <a:off x="1371600" y="193638"/>
            <a:ext cx="10241280" cy="1043490"/>
          </a:xfrm>
          <a:prstGeom prst="rect">
            <a:avLst/>
          </a:prstGeom>
          <a:noFill/>
          <a:ln>
            <a:noFill/>
          </a:ln>
        </p:spPr>
        <p:txBody>
          <a:bodyPr anchorCtr="0" anchor="b" bIns="0" lIns="0" spcFirstLastPara="1" rIns="0" wrap="square" tIns="0">
            <a:normAutofit fontScale="90000"/>
          </a:bodyPr>
          <a:lstStyle/>
          <a:p>
            <a:pPr indent="0" lvl="0" marL="0" rtl="0" algn="l">
              <a:lnSpc>
                <a:spcPct val="100000"/>
              </a:lnSpc>
              <a:spcBef>
                <a:spcPts val="0"/>
              </a:spcBef>
              <a:spcAft>
                <a:spcPts val="0"/>
              </a:spcAft>
              <a:buClr>
                <a:schemeClr val="dk1"/>
              </a:buClr>
              <a:buSzPct val="100000"/>
              <a:buFont typeface="Twentieth Century"/>
              <a:buNone/>
            </a:pPr>
            <a:r>
              <a:rPr lang="en-US"/>
              <a:t>HOW WE DO IT – QUANTITATIVE RESEARCH STEPS- IDOWU SOBOWALE</a:t>
            </a:r>
            <a:endParaRPr/>
          </a:p>
        </p:txBody>
      </p:sp>
      <p:sp>
        <p:nvSpPr>
          <p:cNvPr id="166" name="Google Shape;166;p24"/>
          <p:cNvSpPr txBox="1"/>
          <p:nvPr>
            <p:ph idx="1" type="body"/>
          </p:nvPr>
        </p:nvSpPr>
        <p:spPr>
          <a:xfrm>
            <a:off x="86061" y="1635162"/>
            <a:ext cx="11994777" cy="4647304"/>
          </a:xfrm>
          <a:prstGeom prst="rect">
            <a:avLst/>
          </a:prstGeom>
          <a:noFill/>
          <a:ln>
            <a:noFill/>
          </a:ln>
        </p:spPr>
        <p:txBody>
          <a:bodyPr anchorCtr="0" anchor="t" bIns="0" lIns="0" spcFirstLastPara="1" rIns="0" wrap="square" tIns="0">
            <a:normAutofit/>
          </a:bodyPr>
          <a:lstStyle/>
          <a:p>
            <a:pPr indent="-342900" lvl="0" marL="342900" rtl="0" algn="l">
              <a:lnSpc>
                <a:spcPct val="107000"/>
              </a:lnSpc>
              <a:spcBef>
                <a:spcPts val="0"/>
              </a:spcBef>
              <a:spcAft>
                <a:spcPts val="0"/>
              </a:spcAft>
              <a:buClr>
                <a:schemeClr val="dk1"/>
              </a:buClr>
              <a:buSzPts val="2400"/>
              <a:buFont typeface="Noto Sans Symbols"/>
              <a:buChar char="∙"/>
            </a:pPr>
            <a:r>
              <a:rPr b="1" lang="en-US" sz="2400">
                <a:latin typeface="Calibri"/>
                <a:ea typeface="Calibri"/>
                <a:cs typeface="Calibri"/>
                <a:sym typeface="Calibri"/>
              </a:rPr>
              <a:t>Appointment, Selection &amp; Training of Interviewers, Content Analysts and Observers: </a:t>
            </a:r>
            <a:r>
              <a:rPr lang="en-US" sz="2400">
                <a:latin typeface="Calibri"/>
                <a:ea typeface="Calibri"/>
                <a:cs typeface="Calibri"/>
                <a:sym typeface="Calibri"/>
              </a:rPr>
              <a:t>often times a large number of personnel, called interviewers or analysts, may be required, given the scope, complexity and the time required to do the survey or the content analysis;</a:t>
            </a:r>
            <a:endParaRPr sz="2400">
              <a:latin typeface="Calibri"/>
              <a:ea typeface="Calibri"/>
              <a:cs typeface="Calibri"/>
              <a:sym typeface="Calibri"/>
            </a:endParaRPr>
          </a:p>
          <a:p>
            <a:pPr indent="-342900" lvl="0" marL="342900" rtl="0" algn="l">
              <a:lnSpc>
                <a:spcPct val="107000"/>
              </a:lnSpc>
              <a:spcBef>
                <a:spcPts val="1000"/>
              </a:spcBef>
              <a:spcAft>
                <a:spcPts val="0"/>
              </a:spcAft>
              <a:buClr>
                <a:schemeClr val="dk1"/>
              </a:buClr>
              <a:buSzPts val="2400"/>
              <a:buFont typeface="Noto Sans Symbols"/>
              <a:buChar char="∙"/>
            </a:pPr>
            <a:r>
              <a:rPr i="1" lang="en-US" sz="2400">
                <a:latin typeface="Calibri"/>
                <a:ea typeface="Calibri"/>
                <a:cs typeface="Calibri"/>
                <a:sym typeface="Calibri"/>
              </a:rPr>
              <a:t>It bears re-emphasizing that adequate care must be taken in drawing up the instrument that would be used in the data gathering and the training of interviewers, content analysts or observers. This is  the heart and the soul of the research.</a:t>
            </a:r>
            <a:endParaRPr sz="2400">
              <a:latin typeface="Calibri"/>
              <a:ea typeface="Calibri"/>
              <a:cs typeface="Calibri"/>
              <a:sym typeface="Calibri"/>
            </a:endParaRPr>
          </a:p>
          <a:p>
            <a:pPr indent="-76200" lvl="0" marL="228600" rtl="0" algn="l">
              <a:lnSpc>
                <a:spcPct val="120000"/>
              </a:lnSpc>
              <a:spcBef>
                <a:spcPts val="1800"/>
              </a:spcBef>
              <a:spcAft>
                <a:spcPts val="0"/>
              </a:spcAft>
              <a:buClr>
                <a:schemeClr val="dk1"/>
              </a:buClr>
              <a:buSzPts val="2400"/>
              <a:buNone/>
            </a:pPr>
            <a: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0" name="Shape 170"/>
        <p:cNvGrpSpPr/>
        <p:nvPr/>
      </p:nvGrpSpPr>
      <p:grpSpPr>
        <a:xfrm>
          <a:off x="0" y="0"/>
          <a:ext cx="0" cy="0"/>
          <a:chOff x="0" y="0"/>
          <a:chExt cx="0" cy="0"/>
        </a:xfrm>
      </p:grpSpPr>
      <p:sp>
        <p:nvSpPr>
          <p:cNvPr id="171" name="Google Shape;171;p25"/>
          <p:cNvSpPr txBox="1"/>
          <p:nvPr>
            <p:ph type="title"/>
          </p:nvPr>
        </p:nvSpPr>
        <p:spPr>
          <a:xfrm>
            <a:off x="1371600" y="193638"/>
            <a:ext cx="10241280" cy="1043490"/>
          </a:xfrm>
          <a:prstGeom prst="rect">
            <a:avLst/>
          </a:prstGeom>
          <a:noFill/>
          <a:ln>
            <a:noFill/>
          </a:ln>
        </p:spPr>
        <p:txBody>
          <a:bodyPr anchorCtr="0" anchor="b" bIns="0" lIns="0" spcFirstLastPara="1" rIns="0" wrap="square" tIns="0">
            <a:normAutofit fontScale="90000"/>
          </a:bodyPr>
          <a:lstStyle/>
          <a:p>
            <a:pPr indent="0" lvl="0" marL="0" rtl="0" algn="l">
              <a:lnSpc>
                <a:spcPct val="100000"/>
              </a:lnSpc>
              <a:spcBef>
                <a:spcPts val="0"/>
              </a:spcBef>
              <a:spcAft>
                <a:spcPts val="0"/>
              </a:spcAft>
              <a:buClr>
                <a:schemeClr val="dk1"/>
              </a:buClr>
              <a:buSzPct val="100000"/>
              <a:buFont typeface="Twentieth Century"/>
              <a:buNone/>
            </a:pPr>
            <a:r>
              <a:rPr lang="en-US"/>
              <a:t>HOW WE DO IT – QUANTITATIVE RESEARCH STEPS- IDOWU SOBOWALE</a:t>
            </a:r>
            <a:endParaRPr/>
          </a:p>
        </p:txBody>
      </p:sp>
      <p:sp>
        <p:nvSpPr>
          <p:cNvPr id="172" name="Google Shape;172;p25"/>
          <p:cNvSpPr txBox="1"/>
          <p:nvPr>
            <p:ph idx="1" type="body"/>
          </p:nvPr>
        </p:nvSpPr>
        <p:spPr>
          <a:xfrm>
            <a:off x="86061" y="1635162"/>
            <a:ext cx="11994777" cy="4647304"/>
          </a:xfrm>
          <a:prstGeom prst="rect">
            <a:avLst/>
          </a:prstGeom>
          <a:noFill/>
          <a:ln>
            <a:noFill/>
          </a:ln>
        </p:spPr>
        <p:txBody>
          <a:bodyPr anchorCtr="0" anchor="t" bIns="0" lIns="0" spcFirstLastPara="1" rIns="0" wrap="square" tIns="0">
            <a:normAutofit/>
          </a:bodyPr>
          <a:lstStyle/>
          <a:p>
            <a:pPr indent="-228600" lvl="0" marL="228600" rtl="0" algn="l">
              <a:lnSpc>
                <a:spcPct val="120000"/>
              </a:lnSpc>
              <a:spcBef>
                <a:spcPts val="0"/>
              </a:spcBef>
              <a:spcAft>
                <a:spcPts val="0"/>
              </a:spcAft>
              <a:buClr>
                <a:schemeClr val="dk1"/>
              </a:buClr>
              <a:buSzPts val="2400"/>
              <a:buChar char="•"/>
            </a:pPr>
            <a:r>
              <a:rPr b="1" lang="en-US" sz="2400">
                <a:latin typeface="Calibri"/>
                <a:ea typeface="Calibri"/>
                <a:cs typeface="Calibri"/>
                <a:sym typeface="Calibri"/>
              </a:rPr>
              <a:t>Processing of the Data from the field </a:t>
            </a:r>
            <a:r>
              <a:rPr lang="en-US" sz="2400">
                <a:latin typeface="Calibri"/>
                <a:ea typeface="Calibri"/>
                <a:cs typeface="Calibri"/>
                <a:sym typeface="Calibri"/>
              </a:rPr>
              <a:t>is the next in the steps in doing a worthwhile research; this process involves coding of the data, selecting appropriate analytical procedure, suitable for the research method chosen for the study; and </a:t>
            </a:r>
            <a:r>
              <a:rPr b="1" lang="en-US" sz="2400">
                <a:latin typeface="Calibri"/>
                <a:ea typeface="Calibri"/>
                <a:cs typeface="Calibri"/>
                <a:sym typeface="Calibri"/>
              </a:rPr>
              <a:t> </a:t>
            </a:r>
            <a:r>
              <a:rPr lang="en-US" sz="2400">
                <a:latin typeface="Calibri"/>
                <a:ea typeface="Calibri"/>
                <a:cs typeface="Calibri"/>
                <a:sym typeface="Calibri"/>
              </a:rPr>
              <a:t>appropriate test of reliability and validity;</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 name="Shape 176"/>
        <p:cNvGrpSpPr/>
        <p:nvPr/>
      </p:nvGrpSpPr>
      <p:grpSpPr>
        <a:xfrm>
          <a:off x="0" y="0"/>
          <a:ext cx="0" cy="0"/>
          <a:chOff x="0" y="0"/>
          <a:chExt cx="0" cy="0"/>
        </a:xfrm>
      </p:grpSpPr>
      <p:sp>
        <p:nvSpPr>
          <p:cNvPr id="177" name="Google Shape;177;p26"/>
          <p:cNvSpPr txBox="1"/>
          <p:nvPr>
            <p:ph type="title"/>
          </p:nvPr>
        </p:nvSpPr>
        <p:spPr>
          <a:xfrm>
            <a:off x="1371600" y="193638"/>
            <a:ext cx="10241280" cy="1043490"/>
          </a:xfrm>
          <a:prstGeom prst="rect">
            <a:avLst/>
          </a:prstGeom>
          <a:noFill/>
          <a:ln>
            <a:noFill/>
          </a:ln>
        </p:spPr>
        <p:txBody>
          <a:bodyPr anchorCtr="0" anchor="b" bIns="0" lIns="0" spcFirstLastPara="1" rIns="0" wrap="square" tIns="0">
            <a:normAutofit fontScale="90000"/>
          </a:bodyPr>
          <a:lstStyle/>
          <a:p>
            <a:pPr indent="0" lvl="0" marL="0" rtl="0" algn="l">
              <a:lnSpc>
                <a:spcPct val="100000"/>
              </a:lnSpc>
              <a:spcBef>
                <a:spcPts val="0"/>
              </a:spcBef>
              <a:spcAft>
                <a:spcPts val="0"/>
              </a:spcAft>
              <a:buClr>
                <a:schemeClr val="dk1"/>
              </a:buClr>
              <a:buSzPct val="100000"/>
              <a:buFont typeface="Twentieth Century"/>
              <a:buNone/>
            </a:pPr>
            <a:r>
              <a:rPr lang="en-US"/>
              <a:t>HOW WE DO IT – QUANTITATIVE RESEARCH STEPS- IDOWU SOBOWALE</a:t>
            </a:r>
            <a:endParaRPr/>
          </a:p>
        </p:txBody>
      </p:sp>
      <p:sp>
        <p:nvSpPr>
          <p:cNvPr id="178" name="Google Shape;178;p26"/>
          <p:cNvSpPr txBox="1"/>
          <p:nvPr>
            <p:ph idx="1" type="body"/>
          </p:nvPr>
        </p:nvSpPr>
        <p:spPr>
          <a:xfrm>
            <a:off x="86061" y="1635162"/>
            <a:ext cx="11994777" cy="4647304"/>
          </a:xfrm>
          <a:prstGeom prst="rect">
            <a:avLst/>
          </a:prstGeom>
          <a:noFill/>
          <a:ln>
            <a:noFill/>
          </a:ln>
        </p:spPr>
        <p:txBody>
          <a:bodyPr anchorCtr="0" anchor="t" bIns="0" lIns="0" spcFirstLastPara="1" rIns="0" wrap="square" tIns="0">
            <a:normAutofit/>
          </a:bodyPr>
          <a:lstStyle/>
          <a:p>
            <a:pPr indent="-342900" lvl="0" marL="342900" rtl="0" algn="l">
              <a:lnSpc>
                <a:spcPct val="107000"/>
              </a:lnSpc>
              <a:spcBef>
                <a:spcPts val="0"/>
              </a:spcBef>
              <a:spcAft>
                <a:spcPts val="0"/>
              </a:spcAft>
              <a:buClr>
                <a:schemeClr val="dk1"/>
              </a:buClr>
              <a:buSzPts val="2400"/>
              <a:buFont typeface="Noto Sans Symbols"/>
              <a:buChar char="∙"/>
            </a:pPr>
            <a:r>
              <a:rPr b="1" lang="en-US" sz="2400">
                <a:latin typeface="Calibri"/>
                <a:ea typeface="Calibri"/>
                <a:cs typeface="Calibri"/>
                <a:sym typeface="Calibri"/>
              </a:rPr>
              <a:t>The above step is what will determine the reliability or validity of the findings of the study;</a:t>
            </a:r>
            <a:endParaRPr sz="2400">
              <a:latin typeface="Calibri"/>
              <a:ea typeface="Calibri"/>
              <a:cs typeface="Calibri"/>
              <a:sym typeface="Calibri"/>
            </a:endParaRPr>
          </a:p>
          <a:p>
            <a:pPr indent="-342900" lvl="0" marL="342900" rtl="0" algn="l">
              <a:lnSpc>
                <a:spcPct val="107000"/>
              </a:lnSpc>
              <a:spcBef>
                <a:spcPts val="1000"/>
              </a:spcBef>
              <a:spcAft>
                <a:spcPts val="0"/>
              </a:spcAft>
              <a:buClr>
                <a:schemeClr val="dk1"/>
              </a:buClr>
              <a:buSzPts val="2400"/>
              <a:buFont typeface="Noto Sans Symbols"/>
              <a:buChar char="∙"/>
            </a:pPr>
            <a:r>
              <a:rPr lang="en-US" sz="2400">
                <a:latin typeface="Calibri"/>
                <a:ea typeface="Calibri"/>
                <a:cs typeface="Calibri"/>
                <a:sym typeface="Calibri"/>
              </a:rPr>
              <a:t>The researcher does not require complex statistical tools, such as regression analysis and other  sophisticated statistics that readers may not easily understand;</a:t>
            </a:r>
            <a:endParaRPr sz="2400">
              <a:latin typeface="Calibri"/>
              <a:ea typeface="Calibri"/>
              <a:cs typeface="Calibri"/>
              <a:sym typeface="Calibri"/>
            </a:endParaRPr>
          </a:p>
          <a:p>
            <a:pPr indent="-342900" lvl="0" marL="342900" rtl="0" algn="l">
              <a:lnSpc>
                <a:spcPct val="107000"/>
              </a:lnSpc>
              <a:spcBef>
                <a:spcPts val="1000"/>
              </a:spcBef>
              <a:spcAft>
                <a:spcPts val="0"/>
              </a:spcAft>
              <a:buClr>
                <a:schemeClr val="dk1"/>
              </a:buClr>
              <a:buSzPts val="2400"/>
              <a:buFont typeface="Noto Sans Symbols"/>
              <a:buChar char="∙"/>
            </a:pPr>
            <a:r>
              <a:rPr lang="en-US" sz="2400">
                <a:latin typeface="Calibri"/>
                <a:ea typeface="Calibri"/>
                <a:cs typeface="Calibri"/>
                <a:sym typeface="Calibri"/>
              </a:rPr>
              <a:t>Clearly illustrated 2 x 2 crostabulation or bivariate analysis would adequately convey the significance of the data in a way that will be better understood by those who would consume the data.</a:t>
            </a:r>
            <a:endParaRPr sz="2400">
              <a:latin typeface="Calibri"/>
              <a:ea typeface="Calibri"/>
              <a:cs typeface="Calibri"/>
              <a:sym typeface="Calibri"/>
            </a:endParaRPr>
          </a:p>
          <a:p>
            <a:pPr indent="-76200" lvl="0" marL="228600" rtl="0" algn="l">
              <a:lnSpc>
                <a:spcPct val="120000"/>
              </a:lnSpc>
              <a:spcBef>
                <a:spcPts val="1800"/>
              </a:spcBef>
              <a:spcAft>
                <a:spcPts val="0"/>
              </a:spcAft>
              <a:buClr>
                <a:schemeClr val="dk1"/>
              </a:buClr>
              <a:buSzPts val="2400"/>
              <a:buNone/>
            </a:pPr>
            <a:r>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2" name="Shape 182"/>
        <p:cNvGrpSpPr/>
        <p:nvPr/>
      </p:nvGrpSpPr>
      <p:grpSpPr>
        <a:xfrm>
          <a:off x="0" y="0"/>
          <a:ext cx="0" cy="0"/>
          <a:chOff x="0" y="0"/>
          <a:chExt cx="0" cy="0"/>
        </a:xfrm>
      </p:grpSpPr>
      <p:sp>
        <p:nvSpPr>
          <p:cNvPr id="183" name="Google Shape;183;p27"/>
          <p:cNvSpPr txBox="1"/>
          <p:nvPr>
            <p:ph type="title"/>
          </p:nvPr>
        </p:nvSpPr>
        <p:spPr>
          <a:xfrm>
            <a:off x="1371600" y="193638"/>
            <a:ext cx="10241280" cy="1043490"/>
          </a:xfrm>
          <a:prstGeom prst="rect">
            <a:avLst/>
          </a:prstGeom>
          <a:noFill/>
          <a:ln>
            <a:noFill/>
          </a:ln>
        </p:spPr>
        <p:txBody>
          <a:bodyPr anchorCtr="0" anchor="b" bIns="0" lIns="0" spcFirstLastPara="1" rIns="0" wrap="square" tIns="0">
            <a:normAutofit fontScale="90000"/>
          </a:bodyPr>
          <a:lstStyle/>
          <a:p>
            <a:pPr indent="0" lvl="0" marL="0" rtl="0" algn="l">
              <a:lnSpc>
                <a:spcPct val="100000"/>
              </a:lnSpc>
              <a:spcBef>
                <a:spcPts val="0"/>
              </a:spcBef>
              <a:spcAft>
                <a:spcPts val="0"/>
              </a:spcAft>
              <a:buClr>
                <a:schemeClr val="dk1"/>
              </a:buClr>
              <a:buSzPct val="100000"/>
              <a:buFont typeface="Twentieth Century"/>
              <a:buNone/>
            </a:pPr>
            <a:r>
              <a:rPr lang="en-US"/>
              <a:t>HOW WE DO IT – QUANTITATIVE RESEARCH STEPS- IDOWU SOBOWALE</a:t>
            </a:r>
            <a:endParaRPr/>
          </a:p>
        </p:txBody>
      </p:sp>
      <p:sp>
        <p:nvSpPr>
          <p:cNvPr id="184" name="Google Shape;184;p27"/>
          <p:cNvSpPr txBox="1"/>
          <p:nvPr>
            <p:ph idx="1" type="body"/>
          </p:nvPr>
        </p:nvSpPr>
        <p:spPr>
          <a:xfrm>
            <a:off x="86061" y="1635162"/>
            <a:ext cx="11994777" cy="4647304"/>
          </a:xfrm>
          <a:prstGeom prst="rect">
            <a:avLst/>
          </a:prstGeom>
          <a:noFill/>
          <a:ln>
            <a:noFill/>
          </a:ln>
        </p:spPr>
        <p:txBody>
          <a:bodyPr anchorCtr="0" anchor="t" bIns="0" lIns="0" spcFirstLastPara="1" rIns="0" wrap="square" tIns="0">
            <a:normAutofit/>
          </a:bodyPr>
          <a:lstStyle/>
          <a:p>
            <a:pPr indent="-342900" lvl="0" marL="342900" rtl="0" algn="l">
              <a:lnSpc>
                <a:spcPct val="107000"/>
              </a:lnSpc>
              <a:spcBef>
                <a:spcPts val="0"/>
              </a:spcBef>
              <a:spcAft>
                <a:spcPts val="0"/>
              </a:spcAft>
              <a:buClr>
                <a:schemeClr val="dk1"/>
              </a:buClr>
              <a:buSzPts val="2400"/>
              <a:buFont typeface="Noto Sans Symbols"/>
              <a:buChar char="∙"/>
            </a:pPr>
            <a:r>
              <a:rPr b="1" lang="en-US" sz="2400">
                <a:latin typeface="Calibri"/>
                <a:ea typeface="Calibri"/>
                <a:cs typeface="Calibri"/>
                <a:sym typeface="Calibri"/>
              </a:rPr>
              <a:t>Interpretation of the data: </a:t>
            </a:r>
            <a:r>
              <a:rPr lang="en-US" sz="2400">
                <a:latin typeface="Calibri"/>
                <a:ea typeface="Calibri"/>
                <a:cs typeface="Calibri"/>
                <a:sym typeface="Calibri"/>
              </a:rPr>
              <a:t>once</a:t>
            </a:r>
            <a:endParaRPr sz="2400">
              <a:latin typeface="Calibri"/>
              <a:ea typeface="Calibri"/>
              <a:cs typeface="Calibri"/>
              <a:sym typeface="Calibri"/>
            </a:endParaRPr>
          </a:p>
          <a:p>
            <a:pPr indent="-228600" lvl="0" marL="685800" rtl="0" algn="l">
              <a:lnSpc>
                <a:spcPct val="107000"/>
              </a:lnSpc>
              <a:spcBef>
                <a:spcPts val="1000"/>
              </a:spcBef>
              <a:spcAft>
                <a:spcPts val="0"/>
              </a:spcAft>
              <a:buClr>
                <a:schemeClr val="dk1"/>
              </a:buClr>
              <a:buSzPts val="2400"/>
              <a:buChar char="•"/>
            </a:pPr>
            <a:r>
              <a:rPr lang="en-US" sz="2400">
                <a:latin typeface="Calibri"/>
                <a:ea typeface="Calibri"/>
                <a:cs typeface="Calibri"/>
                <a:sym typeface="Calibri"/>
              </a:rPr>
              <a:t> the data is ready, the next task is to Present the data in away that will be  intelligible and meaningful to the reader, viewer or listener;</a:t>
            </a:r>
            <a:endParaRPr sz="2400">
              <a:latin typeface="Calibri"/>
              <a:ea typeface="Calibri"/>
              <a:cs typeface="Calibri"/>
              <a:sym typeface="Calibri"/>
            </a:endParaRPr>
          </a:p>
          <a:p>
            <a:pPr indent="-342900" lvl="0" marL="342900" rtl="0" algn="l">
              <a:lnSpc>
                <a:spcPct val="107000"/>
              </a:lnSpc>
              <a:spcBef>
                <a:spcPts val="1000"/>
              </a:spcBef>
              <a:spcAft>
                <a:spcPts val="0"/>
              </a:spcAft>
              <a:buClr>
                <a:schemeClr val="dk1"/>
              </a:buClr>
              <a:buSzPts val="2400"/>
              <a:buFont typeface="Noto Sans Symbols"/>
              <a:buChar char="∙"/>
            </a:pPr>
            <a:r>
              <a:rPr lang="en-US" sz="2400">
                <a:latin typeface="Calibri"/>
                <a:ea typeface="Calibri"/>
                <a:cs typeface="Calibri"/>
                <a:sym typeface="Calibri"/>
              </a:rPr>
              <a:t>This aspect of the task is as crucial as data gathering and processing. If care is not taken;and caution must be taken to ensure that the consuming public is not misled the way the data are presented and interpreted.</a:t>
            </a:r>
            <a:endParaRPr sz="2400">
              <a:latin typeface="Calibri"/>
              <a:ea typeface="Calibri"/>
              <a:cs typeface="Calibri"/>
              <a:sym typeface="Calibri"/>
            </a:endParaRPr>
          </a:p>
          <a:p>
            <a:pPr indent="-342900" lvl="0" marL="342900" rtl="0" algn="l">
              <a:lnSpc>
                <a:spcPct val="107000"/>
              </a:lnSpc>
              <a:spcBef>
                <a:spcPts val="1000"/>
              </a:spcBef>
              <a:spcAft>
                <a:spcPts val="0"/>
              </a:spcAft>
              <a:buClr>
                <a:schemeClr val="dk1"/>
              </a:buClr>
              <a:buSzPts val="2400"/>
              <a:buFont typeface="Noto Sans Symbols"/>
              <a:buChar char="∙"/>
            </a:pPr>
            <a:r>
              <a:rPr lang="en-US" sz="2400">
                <a:latin typeface="Calibri"/>
                <a:ea typeface="Calibri"/>
                <a:cs typeface="Calibri"/>
                <a:sym typeface="Calibri"/>
              </a:rPr>
              <a:t>As I have often stated, most of the problems of this nation is caused by lack of the application of the social scientific knowledge to our problems; </a:t>
            </a:r>
            <a:endParaRPr sz="2400">
              <a:latin typeface="Calibri"/>
              <a:ea typeface="Calibri"/>
              <a:cs typeface="Calibri"/>
              <a:sym typeface="Calibri"/>
            </a:endParaRPr>
          </a:p>
          <a:p>
            <a:pPr indent="-76200" lvl="0" marL="228600" rtl="0" algn="l">
              <a:lnSpc>
                <a:spcPct val="120000"/>
              </a:lnSpc>
              <a:spcBef>
                <a:spcPts val="1800"/>
              </a:spcBef>
              <a:spcAft>
                <a:spcPts val="0"/>
              </a:spcAft>
              <a:buClr>
                <a:schemeClr val="dk1"/>
              </a:buClr>
              <a:buSzPts val="2400"/>
              <a:buNone/>
            </a:pPr>
            <a:r>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8" name="Shape 188"/>
        <p:cNvGrpSpPr/>
        <p:nvPr/>
      </p:nvGrpSpPr>
      <p:grpSpPr>
        <a:xfrm>
          <a:off x="0" y="0"/>
          <a:ext cx="0" cy="0"/>
          <a:chOff x="0" y="0"/>
          <a:chExt cx="0" cy="0"/>
        </a:xfrm>
      </p:grpSpPr>
      <p:sp>
        <p:nvSpPr>
          <p:cNvPr id="189" name="Google Shape;189;p28"/>
          <p:cNvSpPr txBox="1"/>
          <p:nvPr>
            <p:ph type="title"/>
          </p:nvPr>
        </p:nvSpPr>
        <p:spPr>
          <a:xfrm>
            <a:off x="1371600" y="193638"/>
            <a:ext cx="10241280" cy="1043490"/>
          </a:xfrm>
          <a:prstGeom prst="rect">
            <a:avLst/>
          </a:prstGeom>
          <a:noFill/>
          <a:ln>
            <a:noFill/>
          </a:ln>
        </p:spPr>
        <p:txBody>
          <a:bodyPr anchorCtr="0" anchor="b" bIns="0" lIns="0" spcFirstLastPara="1" rIns="0" wrap="square" tIns="0">
            <a:normAutofit fontScale="90000"/>
          </a:bodyPr>
          <a:lstStyle/>
          <a:p>
            <a:pPr indent="0" lvl="0" marL="0" rtl="0" algn="l">
              <a:lnSpc>
                <a:spcPct val="100000"/>
              </a:lnSpc>
              <a:spcBef>
                <a:spcPts val="0"/>
              </a:spcBef>
              <a:spcAft>
                <a:spcPts val="0"/>
              </a:spcAft>
              <a:buClr>
                <a:schemeClr val="dk1"/>
              </a:buClr>
              <a:buSzPct val="100000"/>
              <a:buFont typeface="Twentieth Century"/>
              <a:buNone/>
            </a:pPr>
            <a:r>
              <a:rPr lang="en-US"/>
              <a:t>HOW WE DO IT – QUANTITATIVE RESEARCH STEPS- IDOWU SOBOWALE</a:t>
            </a:r>
            <a:endParaRPr/>
          </a:p>
        </p:txBody>
      </p:sp>
      <p:sp>
        <p:nvSpPr>
          <p:cNvPr id="190" name="Google Shape;190;p28"/>
          <p:cNvSpPr txBox="1"/>
          <p:nvPr>
            <p:ph idx="1" type="body"/>
          </p:nvPr>
        </p:nvSpPr>
        <p:spPr>
          <a:xfrm>
            <a:off x="86061" y="1635162"/>
            <a:ext cx="11994777" cy="4647304"/>
          </a:xfrm>
          <a:prstGeom prst="rect">
            <a:avLst/>
          </a:prstGeom>
          <a:noFill/>
          <a:ln>
            <a:noFill/>
          </a:ln>
        </p:spPr>
        <p:txBody>
          <a:bodyPr anchorCtr="0" anchor="t" bIns="0" lIns="0" spcFirstLastPara="1" rIns="0" wrap="square" tIns="0">
            <a:normAutofit/>
          </a:bodyPr>
          <a:lstStyle/>
          <a:p>
            <a:pPr indent="-342900" lvl="0" marL="342900" rtl="0" algn="l">
              <a:lnSpc>
                <a:spcPct val="107000"/>
              </a:lnSpc>
              <a:spcBef>
                <a:spcPts val="0"/>
              </a:spcBef>
              <a:spcAft>
                <a:spcPts val="0"/>
              </a:spcAft>
              <a:buClr>
                <a:schemeClr val="dk1"/>
              </a:buClr>
              <a:buSzPts val="1800"/>
              <a:buFont typeface="Noto Sans Symbols"/>
              <a:buChar char="∙"/>
            </a:pPr>
            <a:r>
              <a:rPr b="1" lang="en-US" sz="1800">
                <a:latin typeface="Calibri"/>
                <a:ea typeface="Calibri"/>
                <a:cs typeface="Calibri"/>
                <a:sym typeface="Calibri"/>
              </a:rPr>
              <a:t>Observations: </a:t>
            </a:r>
            <a:r>
              <a:rPr lang="en-US" sz="1800">
                <a:latin typeface="Calibri"/>
                <a:ea typeface="Calibri"/>
                <a:cs typeface="Calibri"/>
                <a:sym typeface="Calibri"/>
              </a:rPr>
              <a:t>Rather than finding out the cost and effect of social policies and actions, most of our leaders assume they know all the problems and possess all the solutions, thereby applying what suits them to the needs of all other persons;</a:t>
            </a:r>
            <a:endParaRPr sz="1800">
              <a:latin typeface="Calibri"/>
              <a:ea typeface="Calibri"/>
              <a:cs typeface="Calibri"/>
              <a:sym typeface="Calibri"/>
            </a:endParaRPr>
          </a:p>
          <a:p>
            <a:pPr indent="-342900" lvl="0" marL="342900" rtl="0" algn="l">
              <a:lnSpc>
                <a:spcPct val="107000"/>
              </a:lnSpc>
              <a:spcBef>
                <a:spcPts val="1000"/>
              </a:spcBef>
              <a:spcAft>
                <a:spcPts val="0"/>
              </a:spcAft>
              <a:buClr>
                <a:schemeClr val="dk1"/>
              </a:buClr>
              <a:buSzPts val="1800"/>
              <a:buFont typeface="Noto Sans Symbols"/>
              <a:buChar char="∙"/>
            </a:pPr>
            <a:r>
              <a:rPr lang="en-US" sz="1800">
                <a:latin typeface="Calibri"/>
                <a:ea typeface="Calibri"/>
                <a:cs typeface="Calibri"/>
                <a:sym typeface="Calibri"/>
              </a:rPr>
              <a:t>Over the last 41 years that we have been doing public opinion polling in this country, we have been hammering on this point of neglect;</a:t>
            </a:r>
            <a:endParaRPr sz="1800">
              <a:latin typeface="Calibri"/>
              <a:ea typeface="Calibri"/>
              <a:cs typeface="Calibri"/>
              <a:sym typeface="Calibri"/>
            </a:endParaRPr>
          </a:p>
          <a:p>
            <a:pPr indent="-342900" lvl="0" marL="342900" rtl="0" algn="l">
              <a:lnSpc>
                <a:spcPct val="107000"/>
              </a:lnSpc>
              <a:spcBef>
                <a:spcPts val="1000"/>
              </a:spcBef>
              <a:spcAft>
                <a:spcPts val="0"/>
              </a:spcAft>
              <a:buClr>
                <a:schemeClr val="dk1"/>
              </a:buClr>
              <a:buSzPts val="1800"/>
              <a:buFont typeface="Noto Sans Symbols"/>
              <a:buChar char="∙"/>
            </a:pPr>
            <a:r>
              <a:rPr lang="en-US" sz="1800">
                <a:latin typeface="Calibri"/>
                <a:ea typeface="Calibri"/>
                <a:cs typeface="Calibri"/>
                <a:sym typeface="Calibri"/>
              </a:rPr>
              <a:t>There have been many issues in Nigeria that the views of the populace could have been brought to bear upon but public opinion was not sought in an organized manner, if ever;</a:t>
            </a:r>
            <a:endParaRPr sz="1800">
              <a:latin typeface="Calibri"/>
              <a:ea typeface="Calibri"/>
              <a:cs typeface="Calibri"/>
              <a:sym typeface="Calibri"/>
            </a:endParaRPr>
          </a:p>
          <a:p>
            <a:pPr indent="-342900" lvl="0" marL="342900" rtl="0" algn="l">
              <a:lnSpc>
                <a:spcPct val="107000"/>
              </a:lnSpc>
              <a:spcBef>
                <a:spcPts val="1000"/>
              </a:spcBef>
              <a:spcAft>
                <a:spcPts val="0"/>
              </a:spcAft>
              <a:buClr>
                <a:schemeClr val="dk1"/>
              </a:buClr>
              <a:buSzPts val="1800"/>
              <a:buFont typeface="Noto Sans Symbols"/>
              <a:buChar char="∙"/>
            </a:pPr>
            <a:r>
              <a:rPr lang="en-US" sz="1800">
                <a:latin typeface="Calibri"/>
                <a:ea typeface="Calibri"/>
                <a:cs typeface="Calibri"/>
                <a:sym typeface="Calibri"/>
              </a:rPr>
              <a:t>One of such is the ongoing ASUU strike in Nigeria that has crippled education for nearly 10 months.;</a:t>
            </a:r>
            <a:endParaRPr sz="1800">
              <a:latin typeface="Calibri"/>
              <a:ea typeface="Calibri"/>
              <a:cs typeface="Calibri"/>
              <a:sym typeface="Calibri"/>
            </a:endParaRPr>
          </a:p>
          <a:p>
            <a:pPr indent="-342900" lvl="0" marL="342900" rtl="0" algn="l">
              <a:lnSpc>
                <a:spcPct val="107000"/>
              </a:lnSpc>
              <a:spcBef>
                <a:spcPts val="1000"/>
              </a:spcBef>
              <a:spcAft>
                <a:spcPts val="0"/>
              </a:spcAft>
              <a:buClr>
                <a:schemeClr val="dk1"/>
              </a:buClr>
              <a:buSzPts val="1800"/>
              <a:buFont typeface="Noto Sans Symbols"/>
              <a:buChar char="∙"/>
            </a:pPr>
            <a:r>
              <a:rPr lang="en-US" sz="1800">
                <a:latin typeface="Calibri"/>
                <a:ea typeface="Calibri"/>
                <a:cs typeface="Calibri"/>
                <a:sym typeface="Calibri"/>
              </a:rPr>
              <a:t>If public opinion has been scientifically measured regarding the strike the response of the stakeholders, namely, the government. Parents, students and all other interested parties, would have been different ;</a:t>
            </a:r>
            <a:endParaRPr sz="1800">
              <a:latin typeface="Calibri"/>
              <a:ea typeface="Calibri"/>
              <a:cs typeface="Calibri"/>
              <a:sym typeface="Calibri"/>
            </a:endParaRPr>
          </a:p>
          <a:p>
            <a:pPr indent="-342900" lvl="0" marL="342900" rtl="0" algn="l">
              <a:lnSpc>
                <a:spcPct val="107000"/>
              </a:lnSpc>
              <a:spcBef>
                <a:spcPts val="1000"/>
              </a:spcBef>
              <a:spcAft>
                <a:spcPts val="0"/>
              </a:spcAft>
              <a:buClr>
                <a:schemeClr val="dk1"/>
              </a:buClr>
              <a:buSzPts val="1800"/>
              <a:buFont typeface="Noto Sans Symbols"/>
              <a:buChar char="∙"/>
            </a:pPr>
            <a:r>
              <a:rPr lang="en-US" sz="1800">
                <a:latin typeface="Calibri"/>
                <a:ea typeface="Calibri"/>
                <a:cs typeface="Calibri"/>
                <a:sym typeface="Calibri"/>
              </a:rPr>
              <a:t>Impunity, lethargy and ‘I don’t care’ attitude might not have been at this obscene level;</a:t>
            </a:r>
            <a:endParaRPr sz="1800">
              <a:latin typeface="Calibri"/>
              <a:ea typeface="Calibri"/>
              <a:cs typeface="Calibri"/>
              <a:sym typeface="Calibri"/>
            </a:endParaRPr>
          </a:p>
          <a:p>
            <a:pPr indent="-76200" lvl="0" marL="228600" rtl="0" algn="l">
              <a:lnSpc>
                <a:spcPct val="120000"/>
              </a:lnSpc>
              <a:spcBef>
                <a:spcPts val="1800"/>
              </a:spcBef>
              <a:spcAft>
                <a:spcPts val="0"/>
              </a:spcAft>
              <a:buClr>
                <a:schemeClr val="dk1"/>
              </a:buClr>
              <a:buSzPts val="2400"/>
              <a:buNone/>
            </a:pPr>
            <a:r>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4" name="Shape 194"/>
        <p:cNvGrpSpPr/>
        <p:nvPr/>
      </p:nvGrpSpPr>
      <p:grpSpPr>
        <a:xfrm>
          <a:off x="0" y="0"/>
          <a:ext cx="0" cy="0"/>
          <a:chOff x="0" y="0"/>
          <a:chExt cx="0" cy="0"/>
        </a:xfrm>
      </p:grpSpPr>
      <p:sp>
        <p:nvSpPr>
          <p:cNvPr id="195" name="Google Shape;195;p29"/>
          <p:cNvSpPr txBox="1"/>
          <p:nvPr>
            <p:ph type="title"/>
          </p:nvPr>
        </p:nvSpPr>
        <p:spPr>
          <a:xfrm>
            <a:off x="107576" y="107575"/>
            <a:ext cx="12084424" cy="2237591"/>
          </a:xfrm>
          <a:prstGeom prst="rect">
            <a:avLst/>
          </a:prstGeom>
          <a:noFill/>
          <a:ln>
            <a:noFill/>
          </a:ln>
        </p:spPr>
        <p:txBody>
          <a:bodyPr anchorCtr="0" anchor="b" bIns="0" lIns="0" spcFirstLastPara="1" rIns="0" wrap="square" tIns="0">
            <a:normAutofit/>
          </a:bodyPr>
          <a:lstStyle/>
          <a:p>
            <a:pPr indent="0" lvl="0" marL="0" rtl="0" algn="ctr">
              <a:lnSpc>
                <a:spcPct val="100000"/>
              </a:lnSpc>
              <a:spcBef>
                <a:spcPts val="0"/>
              </a:spcBef>
              <a:spcAft>
                <a:spcPts val="0"/>
              </a:spcAft>
              <a:buClr>
                <a:schemeClr val="dk1"/>
              </a:buClr>
              <a:buSzPts val="3600"/>
              <a:buFont typeface="Twentieth Century"/>
              <a:buNone/>
            </a:pPr>
            <a:r>
              <a:rPr lang="en-US"/>
              <a:t>EXAMPLES OF QUANTITATIVE RESEARCH- MEGHAN SOBEL COHEN </a:t>
            </a:r>
            <a:br>
              <a:rPr lang="en-US"/>
            </a:br>
            <a:r>
              <a:rPr lang="en-US"/>
              <a:t>&amp; </a:t>
            </a:r>
            <a:br>
              <a:rPr lang="en-US"/>
            </a:br>
            <a:r>
              <a:rPr lang="en-US"/>
              <a:t>LAMBE KAYODE MUSTAPHA</a:t>
            </a:r>
            <a:endParaRPr/>
          </a:p>
        </p:txBody>
      </p:sp>
      <p:sp>
        <p:nvSpPr>
          <p:cNvPr id="196" name="Google Shape;196;p29"/>
          <p:cNvSpPr txBox="1"/>
          <p:nvPr>
            <p:ph idx="1" type="body"/>
          </p:nvPr>
        </p:nvSpPr>
        <p:spPr>
          <a:xfrm>
            <a:off x="107575" y="2850776"/>
            <a:ext cx="12084423" cy="3442448"/>
          </a:xfrm>
          <a:prstGeom prst="rect">
            <a:avLst/>
          </a:prstGeom>
          <a:noFill/>
          <a:ln>
            <a:noFill/>
          </a:ln>
        </p:spPr>
        <p:txBody>
          <a:bodyPr anchorCtr="0" anchor="t" bIns="0" lIns="0" spcFirstLastPara="1" rIns="0" wrap="square" tIns="0">
            <a:normAutofit fontScale="70000" lnSpcReduction="20000"/>
          </a:bodyPr>
          <a:lstStyle/>
          <a:p>
            <a:pPr indent="-228600" lvl="0" marL="228600" rtl="0" algn="l">
              <a:lnSpc>
                <a:spcPct val="120000"/>
              </a:lnSpc>
              <a:spcBef>
                <a:spcPts val="0"/>
              </a:spcBef>
              <a:spcAft>
                <a:spcPts val="0"/>
              </a:spcAft>
              <a:buClr>
                <a:schemeClr val="dk1"/>
              </a:buClr>
              <a:buSzPct val="100000"/>
              <a:buChar char="•"/>
            </a:pPr>
            <a:r>
              <a:rPr lang="en-US"/>
              <a:t>Survey</a:t>
            </a:r>
            <a:endParaRPr/>
          </a:p>
          <a:p>
            <a:pPr indent="-228600" lvl="0" marL="228600" rtl="0" algn="l">
              <a:lnSpc>
                <a:spcPct val="120000"/>
              </a:lnSpc>
              <a:spcBef>
                <a:spcPts val="1000"/>
              </a:spcBef>
              <a:spcAft>
                <a:spcPts val="0"/>
              </a:spcAft>
              <a:buClr>
                <a:schemeClr val="dk1"/>
              </a:buClr>
              <a:buSzPct val="100000"/>
              <a:buChar char="•"/>
            </a:pPr>
            <a:r>
              <a:rPr lang="en-US"/>
              <a:t>A survey design provides a quantitative description of trends, attitudes, and opinions of a population</a:t>
            </a:r>
            <a:endParaRPr/>
          </a:p>
          <a:p>
            <a:pPr indent="-228600" lvl="0" marL="228600" rtl="0" algn="l">
              <a:lnSpc>
                <a:spcPct val="120000"/>
              </a:lnSpc>
              <a:spcBef>
                <a:spcPts val="1000"/>
              </a:spcBef>
              <a:spcAft>
                <a:spcPts val="0"/>
              </a:spcAft>
              <a:buClr>
                <a:schemeClr val="dk1"/>
              </a:buClr>
              <a:buSzPct val="100000"/>
              <a:buChar char="•"/>
            </a:pPr>
            <a:r>
              <a:rPr lang="en-US"/>
              <a:t>Tests for associations among variables of a population, by studying a sample of that population</a:t>
            </a:r>
            <a:endParaRPr/>
          </a:p>
          <a:p>
            <a:pPr indent="-228600" lvl="0" marL="228600" rtl="0" algn="l">
              <a:lnSpc>
                <a:spcPct val="120000"/>
              </a:lnSpc>
              <a:spcBef>
                <a:spcPts val="1000"/>
              </a:spcBef>
              <a:spcAft>
                <a:spcPts val="0"/>
              </a:spcAft>
              <a:buClr>
                <a:schemeClr val="dk1"/>
              </a:buClr>
              <a:buSzPct val="100000"/>
              <a:buChar char="•"/>
            </a:pPr>
            <a:r>
              <a:rPr lang="en-US"/>
              <a:t>Survey helps answer three types of research questions: </a:t>
            </a:r>
            <a:endParaRPr/>
          </a:p>
          <a:p>
            <a:pPr indent="-228600" lvl="0" marL="228600" rtl="0" algn="l">
              <a:lnSpc>
                <a:spcPct val="120000"/>
              </a:lnSpc>
              <a:spcBef>
                <a:spcPts val="1000"/>
              </a:spcBef>
              <a:spcAft>
                <a:spcPts val="0"/>
              </a:spcAft>
              <a:buClr>
                <a:schemeClr val="dk1"/>
              </a:buClr>
              <a:buSzPct val="100000"/>
              <a:buChar char="•"/>
            </a:pPr>
            <a:r>
              <a:rPr lang="en-US"/>
              <a:t>Descriptive questions: Describing the patterns in the data (percentage of social media users interested in voting during the election</a:t>
            </a:r>
            <a:endParaRPr/>
          </a:p>
          <a:p>
            <a:pPr indent="-228600" lvl="0" marL="228600" rtl="0" algn="l">
              <a:lnSpc>
                <a:spcPct val="120000"/>
              </a:lnSpc>
              <a:spcBef>
                <a:spcPts val="1000"/>
              </a:spcBef>
              <a:spcAft>
                <a:spcPts val="0"/>
              </a:spcAft>
              <a:buClr>
                <a:schemeClr val="dk1"/>
              </a:buClr>
              <a:buSzPct val="100000"/>
              <a:buChar char="•"/>
            </a:pPr>
            <a:r>
              <a:rPr lang="en-US"/>
              <a:t>Relationship questions: Consisting of linear relationship (Is there a positive relationship between social media use and voting) and causal relationship (Does social media use predict voting)</a:t>
            </a:r>
            <a:endParaRPr/>
          </a:p>
          <a:p>
            <a:pPr indent="-228600" lvl="0" marL="228600" rtl="0" algn="l">
              <a:lnSpc>
                <a:spcPct val="120000"/>
              </a:lnSpc>
              <a:spcBef>
                <a:spcPts val="1000"/>
              </a:spcBef>
              <a:spcAft>
                <a:spcPts val="0"/>
              </a:spcAft>
              <a:buClr>
                <a:schemeClr val="dk1"/>
              </a:buClr>
              <a:buSzPct val="100000"/>
              <a:buChar char="•"/>
            </a:pPr>
            <a:r>
              <a:rPr lang="en-US"/>
              <a:t>Questions about differences: Independent differences (comparing means score of continuous independent variable among certain categorical group- Are male staying longer on social media than female?); Time differences, common in longitudinal studies (Does social media use predict voting better in time 1 than Time 2?)</a:t>
            </a:r>
            <a:endParaRPr/>
          </a:p>
          <a:p>
            <a:pPr indent="-121920" lvl="0" marL="228600" rtl="0" algn="l">
              <a:lnSpc>
                <a:spcPct val="120000"/>
              </a:lnSpc>
              <a:spcBef>
                <a:spcPts val="1000"/>
              </a:spcBef>
              <a:spcAft>
                <a:spcPts val="0"/>
              </a:spcAft>
              <a:buClr>
                <a:schemeClr val="dk1"/>
              </a:buClr>
              <a:buSzPct val="100000"/>
              <a:buNone/>
            </a:pPr>
            <a:r>
              <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0" name="Shape 200"/>
        <p:cNvGrpSpPr/>
        <p:nvPr/>
      </p:nvGrpSpPr>
      <p:grpSpPr>
        <a:xfrm>
          <a:off x="0" y="0"/>
          <a:ext cx="0" cy="0"/>
          <a:chOff x="0" y="0"/>
          <a:chExt cx="0" cy="0"/>
        </a:xfrm>
      </p:grpSpPr>
      <p:sp>
        <p:nvSpPr>
          <p:cNvPr id="201" name="Google Shape;201;p30"/>
          <p:cNvSpPr txBox="1"/>
          <p:nvPr>
            <p:ph type="title"/>
          </p:nvPr>
        </p:nvSpPr>
        <p:spPr>
          <a:xfrm>
            <a:off x="1371600" y="66675"/>
            <a:ext cx="10241280" cy="1963293"/>
          </a:xfrm>
          <a:prstGeom prst="rect">
            <a:avLst/>
          </a:prstGeom>
          <a:noFill/>
          <a:ln>
            <a:noFill/>
          </a:ln>
        </p:spPr>
        <p:txBody>
          <a:bodyPr anchorCtr="0" anchor="b" bIns="0" lIns="0" spcFirstLastPara="1" rIns="0" wrap="square" tIns="0">
            <a:normAutofit fontScale="90000"/>
          </a:bodyPr>
          <a:lstStyle/>
          <a:p>
            <a:pPr indent="0" lvl="0" marL="0" rtl="0" algn="ctr">
              <a:lnSpc>
                <a:spcPct val="100000"/>
              </a:lnSpc>
              <a:spcBef>
                <a:spcPts val="0"/>
              </a:spcBef>
              <a:spcAft>
                <a:spcPts val="0"/>
              </a:spcAft>
              <a:buClr>
                <a:schemeClr val="dk1"/>
              </a:buClr>
              <a:buSzPct val="100000"/>
              <a:buFont typeface="Twentieth Century"/>
              <a:buNone/>
            </a:pPr>
            <a:r>
              <a:rPr lang="en-US"/>
              <a:t>EXAMPLES OF QUANTITATIVE RESEARCH- MEGHAN SOBEL COHEN </a:t>
            </a:r>
            <a:br>
              <a:rPr lang="en-US"/>
            </a:br>
            <a:r>
              <a:rPr lang="en-US"/>
              <a:t>&amp; </a:t>
            </a:r>
            <a:br>
              <a:rPr lang="en-US"/>
            </a:br>
            <a:r>
              <a:rPr lang="en-US"/>
              <a:t>LAMBE KAYODE MUSTAPHA</a:t>
            </a:r>
            <a:endParaRPr/>
          </a:p>
        </p:txBody>
      </p:sp>
      <p:sp>
        <p:nvSpPr>
          <p:cNvPr id="202" name="Google Shape;202;p30"/>
          <p:cNvSpPr txBox="1"/>
          <p:nvPr>
            <p:ph idx="1" type="body"/>
          </p:nvPr>
        </p:nvSpPr>
        <p:spPr>
          <a:xfrm>
            <a:off x="1371600" y="2112264"/>
            <a:ext cx="10241280" cy="3959352"/>
          </a:xfrm>
          <a:prstGeom prst="rect">
            <a:avLst/>
          </a:prstGeom>
          <a:noFill/>
          <a:ln>
            <a:noFill/>
          </a:ln>
        </p:spPr>
        <p:txBody>
          <a:bodyPr anchorCtr="0" anchor="t" bIns="0" lIns="0" spcFirstLastPara="1" rIns="0" wrap="square" tIns="0">
            <a:normAutofit fontScale="77500" lnSpcReduction="20000"/>
          </a:bodyPr>
          <a:lstStyle/>
          <a:p>
            <a:pPr indent="-228600" lvl="0" marL="228600" rtl="0" algn="l">
              <a:lnSpc>
                <a:spcPct val="120000"/>
              </a:lnSpc>
              <a:spcBef>
                <a:spcPts val="0"/>
              </a:spcBef>
              <a:spcAft>
                <a:spcPts val="0"/>
              </a:spcAft>
              <a:buClr>
                <a:schemeClr val="dk1"/>
              </a:buClr>
              <a:buSzPct val="100000"/>
              <a:buChar char="•"/>
            </a:pPr>
            <a:r>
              <a:rPr lang="en-US"/>
              <a:t>Survey Instrument, Sampling, Data Collection &amp; Data Analysis</a:t>
            </a:r>
            <a:endParaRPr/>
          </a:p>
          <a:p>
            <a:pPr indent="-228600" lvl="0" marL="228600" rtl="0" algn="l">
              <a:lnSpc>
                <a:spcPct val="120000"/>
              </a:lnSpc>
              <a:spcBef>
                <a:spcPts val="1000"/>
              </a:spcBef>
              <a:spcAft>
                <a:spcPts val="0"/>
              </a:spcAft>
              <a:buClr>
                <a:schemeClr val="dk1"/>
              </a:buClr>
              <a:buSzPct val="100000"/>
              <a:buChar char="•"/>
            </a:pPr>
            <a:r>
              <a:rPr lang="en-US"/>
              <a:t>Basically, questionnaire is the instrument used in eliciting data in survey research</a:t>
            </a:r>
            <a:endParaRPr/>
          </a:p>
          <a:p>
            <a:pPr indent="-228600" lvl="0" marL="228600" rtl="0" algn="l">
              <a:lnSpc>
                <a:spcPct val="120000"/>
              </a:lnSpc>
              <a:spcBef>
                <a:spcPts val="1000"/>
              </a:spcBef>
              <a:spcAft>
                <a:spcPts val="0"/>
              </a:spcAft>
              <a:buClr>
                <a:schemeClr val="dk1"/>
              </a:buClr>
              <a:buSzPct val="100000"/>
              <a:buChar char="•"/>
            </a:pPr>
            <a:r>
              <a:rPr lang="en-US"/>
              <a:t>Questionnaire contains questions measured at different levels (nominal, ordinal, interval and ratio)</a:t>
            </a:r>
            <a:endParaRPr/>
          </a:p>
          <a:p>
            <a:pPr indent="-228600" lvl="0" marL="228600" rtl="0" algn="l">
              <a:lnSpc>
                <a:spcPct val="120000"/>
              </a:lnSpc>
              <a:spcBef>
                <a:spcPts val="1000"/>
              </a:spcBef>
              <a:spcAft>
                <a:spcPts val="0"/>
              </a:spcAft>
              <a:buClr>
                <a:schemeClr val="dk1"/>
              </a:buClr>
              <a:buSzPct val="100000"/>
              <a:buChar char="•"/>
            </a:pPr>
            <a:r>
              <a:rPr lang="en-US"/>
              <a:t>Items on the questionnaires could be adopted, adapted or created</a:t>
            </a:r>
            <a:endParaRPr/>
          </a:p>
          <a:p>
            <a:pPr indent="-228600" lvl="0" marL="228600" rtl="0" algn="l">
              <a:lnSpc>
                <a:spcPct val="120000"/>
              </a:lnSpc>
              <a:spcBef>
                <a:spcPts val="1000"/>
              </a:spcBef>
              <a:spcAft>
                <a:spcPts val="0"/>
              </a:spcAft>
              <a:buClr>
                <a:schemeClr val="dk1"/>
              </a:buClr>
              <a:buSzPct val="100000"/>
              <a:buChar char="•"/>
            </a:pPr>
            <a:r>
              <a:rPr lang="en-US"/>
              <a:t>Validity (accuracy of the measures) and reliability (consistency of the measure) are issues of concern in survey research</a:t>
            </a:r>
            <a:endParaRPr/>
          </a:p>
          <a:p>
            <a:pPr indent="-228600" lvl="0" marL="228600" rtl="0" algn="l">
              <a:lnSpc>
                <a:spcPct val="120000"/>
              </a:lnSpc>
              <a:spcBef>
                <a:spcPts val="1000"/>
              </a:spcBef>
              <a:spcAft>
                <a:spcPts val="0"/>
              </a:spcAft>
              <a:buClr>
                <a:schemeClr val="dk1"/>
              </a:buClr>
              <a:buSzPct val="100000"/>
              <a:buChar char="•"/>
            </a:pPr>
            <a:r>
              <a:rPr lang="en-US"/>
              <a:t>Sampling (probability and non-probability) techniques are employed in survey research</a:t>
            </a:r>
            <a:endParaRPr/>
          </a:p>
          <a:p>
            <a:pPr indent="-228600" lvl="0" marL="228600" rtl="0" algn="l">
              <a:lnSpc>
                <a:spcPct val="120000"/>
              </a:lnSpc>
              <a:spcBef>
                <a:spcPts val="1000"/>
              </a:spcBef>
              <a:spcAft>
                <a:spcPts val="0"/>
              </a:spcAft>
              <a:buClr>
                <a:schemeClr val="dk1"/>
              </a:buClr>
              <a:buSzPct val="100000"/>
              <a:buChar char="•"/>
            </a:pPr>
            <a:r>
              <a:rPr lang="en-US"/>
              <a:t>Pilot testing of the instrument is an important requisite of survey research</a:t>
            </a:r>
            <a:endParaRPr/>
          </a:p>
          <a:p>
            <a:pPr indent="-228600" lvl="0" marL="228600" rtl="0" algn="l">
              <a:lnSpc>
                <a:spcPct val="120000"/>
              </a:lnSpc>
              <a:spcBef>
                <a:spcPts val="1000"/>
              </a:spcBef>
              <a:spcAft>
                <a:spcPts val="0"/>
              </a:spcAft>
              <a:buClr>
                <a:schemeClr val="dk1"/>
              </a:buClr>
              <a:buSzPct val="100000"/>
              <a:buChar char="•"/>
            </a:pPr>
            <a:r>
              <a:rPr lang="en-US"/>
              <a:t>Data collection: direct, mailed-survey and online-survey</a:t>
            </a:r>
            <a:endParaRPr/>
          </a:p>
          <a:p>
            <a:pPr indent="-228600" lvl="0" marL="228600" rtl="0" algn="l">
              <a:lnSpc>
                <a:spcPct val="120000"/>
              </a:lnSpc>
              <a:spcBef>
                <a:spcPts val="1000"/>
              </a:spcBef>
              <a:spcAft>
                <a:spcPts val="0"/>
              </a:spcAft>
              <a:buClr>
                <a:schemeClr val="dk1"/>
              </a:buClr>
              <a:buSzPct val="100000"/>
              <a:buChar char="•"/>
            </a:pPr>
            <a:r>
              <a:rPr lang="en-US"/>
              <a:t>Data Analysis: (SPSS, SEM- CB-SEM, PLS-SEM) </a:t>
            </a:r>
            <a:endParaRPr/>
          </a:p>
          <a:p>
            <a:pPr indent="0" lvl="0" marL="0" rtl="0" algn="l">
              <a:lnSpc>
                <a:spcPct val="120000"/>
              </a:lnSpc>
              <a:spcBef>
                <a:spcPts val="1000"/>
              </a:spcBef>
              <a:spcAft>
                <a:spcPts val="0"/>
              </a:spcAft>
              <a:buClr>
                <a:schemeClr val="dk1"/>
              </a:buClr>
              <a:buSzPct val="100000"/>
              <a:buNone/>
            </a:pPr>
            <a:r>
              <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6" name="Shape 206"/>
        <p:cNvGrpSpPr/>
        <p:nvPr/>
      </p:nvGrpSpPr>
      <p:grpSpPr>
        <a:xfrm>
          <a:off x="0" y="0"/>
          <a:ext cx="0" cy="0"/>
          <a:chOff x="0" y="0"/>
          <a:chExt cx="0" cy="0"/>
        </a:xfrm>
      </p:grpSpPr>
      <p:sp>
        <p:nvSpPr>
          <p:cNvPr id="207" name="Google Shape;207;p31"/>
          <p:cNvSpPr txBox="1"/>
          <p:nvPr>
            <p:ph type="title"/>
          </p:nvPr>
        </p:nvSpPr>
        <p:spPr>
          <a:xfrm>
            <a:off x="1371600" y="66675"/>
            <a:ext cx="10241280" cy="1963293"/>
          </a:xfrm>
          <a:prstGeom prst="rect">
            <a:avLst/>
          </a:prstGeom>
          <a:noFill/>
          <a:ln>
            <a:noFill/>
          </a:ln>
        </p:spPr>
        <p:txBody>
          <a:bodyPr anchorCtr="0" anchor="b" bIns="0" lIns="0" spcFirstLastPara="1" rIns="0" wrap="square" tIns="0">
            <a:normAutofit fontScale="90000"/>
          </a:bodyPr>
          <a:lstStyle/>
          <a:p>
            <a:pPr indent="0" lvl="0" marL="0" rtl="0" algn="ctr">
              <a:lnSpc>
                <a:spcPct val="100000"/>
              </a:lnSpc>
              <a:spcBef>
                <a:spcPts val="0"/>
              </a:spcBef>
              <a:spcAft>
                <a:spcPts val="0"/>
              </a:spcAft>
              <a:buClr>
                <a:schemeClr val="dk1"/>
              </a:buClr>
              <a:buSzPct val="100000"/>
              <a:buFont typeface="Twentieth Century"/>
              <a:buNone/>
            </a:pPr>
            <a:r>
              <a:rPr lang="en-US"/>
              <a:t>EXAMPLES OF QUANTITATIVE RESEARCH- MEGHAN SOBEL COHEN </a:t>
            </a:r>
            <a:br>
              <a:rPr lang="en-US"/>
            </a:br>
            <a:r>
              <a:rPr lang="en-US"/>
              <a:t>&amp; </a:t>
            </a:r>
            <a:br>
              <a:rPr lang="en-US"/>
            </a:br>
            <a:r>
              <a:rPr lang="en-US"/>
              <a:t>LAMBE KAYODE MUSTAPHA</a:t>
            </a:r>
            <a:endParaRPr/>
          </a:p>
        </p:txBody>
      </p:sp>
      <p:sp>
        <p:nvSpPr>
          <p:cNvPr id="208" name="Google Shape;208;p31"/>
          <p:cNvSpPr txBox="1"/>
          <p:nvPr>
            <p:ph idx="1" type="body"/>
          </p:nvPr>
        </p:nvSpPr>
        <p:spPr>
          <a:xfrm>
            <a:off x="1371600" y="2112264"/>
            <a:ext cx="10241280" cy="3959352"/>
          </a:xfrm>
          <a:prstGeom prst="rect">
            <a:avLst/>
          </a:prstGeom>
          <a:noFill/>
          <a:ln>
            <a:noFill/>
          </a:ln>
        </p:spPr>
        <p:txBody>
          <a:bodyPr anchorCtr="0" anchor="t" bIns="0" lIns="0" spcFirstLastPara="1" rIns="0" wrap="square" tIns="0">
            <a:normAutofit lnSpcReduction="10000"/>
          </a:bodyPr>
          <a:lstStyle/>
          <a:p>
            <a:pPr indent="-228600" lvl="0" marL="228600" rtl="0" algn="l">
              <a:lnSpc>
                <a:spcPct val="120000"/>
              </a:lnSpc>
              <a:spcBef>
                <a:spcPts val="0"/>
              </a:spcBef>
              <a:spcAft>
                <a:spcPts val="0"/>
              </a:spcAft>
              <a:buClr>
                <a:schemeClr val="dk1"/>
              </a:buClr>
              <a:buSzPts val="2400"/>
              <a:buChar char="•"/>
            </a:pPr>
            <a:r>
              <a:rPr lang="en-US"/>
              <a:t>Experiment</a:t>
            </a:r>
            <a:endParaRPr/>
          </a:p>
          <a:p>
            <a:pPr indent="-228600" lvl="0" marL="228600" rtl="0" algn="l">
              <a:lnSpc>
                <a:spcPct val="120000"/>
              </a:lnSpc>
              <a:spcBef>
                <a:spcPts val="1000"/>
              </a:spcBef>
              <a:spcAft>
                <a:spcPts val="0"/>
              </a:spcAft>
              <a:buClr>
                <a:schemeClr val="dk1"/>
              </a:buClr>
              <a:buSzPts val="2400"/>
              <a:buChar char="•"/>
            </a:pPr>
            <a:r>
              <a:rPr lang="en-US"/>
              <a:t>An experimental design systematically manipulates one or more variables in order to evaluate how this manipulation impacts an outcome (or outcomes) of interest.</a:t>
            </a:r>
            <a:endParaRPr/>
          </a:p>
          <a:p>
            <a:pPr indent="-228600" lvl="0" marL="228600" rtl="0" algn="l">
              <a:lnSpc>
                <a:spcPct val="120000"/>
              </a:lnSpc>
              <a:spcBef>
                <a:spcPts val="1000"/>
              </a:spcBef>
              <a:spcAft>
                <a:spcPts val="0"/>
              </a:spcAft>
              <a:buClr>
                <a:schemeClr val="dk1"/>
              </a:buClr>
              <a:buSzPts val="2400"/>
              <a:buChar char="•"/>
            </a:pPr>
            <a:r>
              <a:rPr lang="en-US"/>
              <a:t>Experiment isolates the effects of this manipulation by holding all other variables constant</a:t>
            </a:r>
            <a:endParaRPr/>
          </a:p>
          <a:p>
            <a:pPr indent="-228600" lvl="0" marL="228600" rtl="0" algn="l">
              <a:lnSpc>
                <a:spcPct val="120000"/>
              </a:lnSpc>
              <a:spcBef>
                <a:spcPts val="1000"/>
              </a:spcBef>
              <a:spcAft>
                <a:spcPts val="0"/>
              </a:spcAft>
              <a:buClr>
                <a:schemeClr val="dk1"/>
              </a:buClr>
              <a:buSzPts val="2400"/>
              <a:buChar char="•"/>
            </a:pPr>
            <a:r>
              <a:rPr lang="en-US"/>
              <a:t>Experiment relies on randomisation, grouping (test and control group), pre-testing and post-testing</a:t>
            </a:r>
            <a:endParaRPr/>
          </a:p>
          <a:p>
            <a:pPr indent="-228600" lvl="0" marL="228600" rtl="0" algn="l">
              <a:lnSpc>
                <a:spcPct val="120000"/>
              </a:lnSpc>
              <a:spcBef>
                <a:spcPts val="1000"/>
              </a:spcBef>
              <a:spcAft>
                <a:spcPts val="0"/>
              </a:spcAft>
              <a:buClr>
                <a:schemeClr val="dk1"/>
              </a:buClr>
              <a:buSzPts val="2400"/>
              <a:buChar char="•"/>
            </a:pPr>
            <a:r>
              <a:rPr lang="en-US"/>
              <a:t>Experiment offers the best clue on the claim of causal influence</a:t>
            </a:r>
            <a:endParaRPr/>
          </a:p>
          <a:p>
            <a:pPr indent="-76200" lvl="0" marL="228600" rtl="0" algn="l">
              <a:lnSpc>
                <a:spcPct val="120000"/>
              </a:lnSpc>
              <a:spcBef>
                <a:spcPts val="1000"/>
              </a:spcBef>
              <a:spcAft>
                <a:spcPts val="0"/>
              </a:spcAft>
              <a:buClr>
                <a:schemeClr val="dk1"/>
              </a:buClr>
              <a:buSzPts val="2400"/>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14"/>
          <p:cNvSpPr txBox="1"/>
          <p:nvPr>
            <p:ph type="title"/>
          </p:nvPr>
        </p:nvSpPr>
        <p:spPr>
          <a:xfrm>
            <a:off x="1371600" y="161926"/>
            <a:ext cx="10241280" cy="933450"/>
          </a:xfrm>
          <a:prstGeom prst="rect">
            <a:avLst/>
          </a:prstGeom>
          <a:noFill/>
          <a:ln>
            <a:noFill/>
          </a:ln>
        </p:spPr>
        <p:txBody>
          <a:bodyPr anchorCtr="0" anchor="b" bIns="0" lIns="0" spcFirstLastPara="1" rIns="0" wrap="square" tIns="0">
            <a:normAutofit/>
          </a:bodyPr>
          <a:lstStyle/>
          <a:p>
            <a:pPr indent="0" lvl="0" marL="0" rtl="0" algn="l">
              <a:lnSpc>
                <a:spcPct val="100000"/>
              </a:lnSpc>
              <a:spcBef>
                <a:spcPts val="0"/>
              </a:spcBef>
              <a:spcAft>
                <a:spcPts val="0"/>
              </a:spcAft>
              <a:buClr>
                <a:schemeClr val="dk1"/>
              </a:buClr>
              <a:buSzPts val="3600"/>
              <a:buFont typeface="Twentieth Century"/>
              <a:buNone/>
            </a:pPr>
            <a:r>
              <a:rPr lang="en-US"/>
              <a:t>OUTLINE</a:t>
            </a:r>
            <a:endParaRPr/>
          </a:p>
        </p:txBody>
      </p:sp>
      <p:sp>
        <p:nvSpPr>
          <p:cNvPr id="106" name="Google Shape;106;p14"/>
          <p:cNvSpPr txBox="1"/>
          <p:nvPr>
            <p:ph idx="1" type="body"/>
          </p:nvPr>
        </p:nvSpPr>
        <p:spPr>
          <a:xfrm>
            <a:off x="1371600" y="1181100"/>
            <a:ext cx="10241280" cy="4890516"/>
          </a:xfrm>
          <a:prstGeom prst="rect">
            <a:avLst/>
          </a:prstGeom>
          <a:noFill/>
          <a:ln>
            <a:noFill/>
          </a:ln>
        </p:spPr>
        <p:txBody>
          <a:bodyPr anchorCtr="0" anchor="t" bIns="0" lIns="0" spcFirstLastPara="1" rIns="0" wrap="square" tIns="0">
            <a:normAutofit lnSpcReduction="10000"/>
          </a:bodyPr>
          <a:lstStyle/>
          <a:p>
            <a:pPr indent="-228600" lvl="0" marL="228600" rtl="0" algn="l">
              <a:lnSpc>
                <a:spcPct val="120000"/>
              </a:lnSpc>
              <a:spcBef>
                <a:spcPts val="0"/>
              </a:spcBef>
              <a:spcAft>
                <a:spcPts val="0"/>
              </a:spcAft>
              <a:buClr>
                <a:schemeClr val="dk1"/>
              </a:buClr>
              <a:buSzPts val="2400"/>
              <a:buChar char="•"/>
            </a:pPr>
            <a:r>
              <a:rPr lang="en-US"/>
              <a:t>Quantitative – What it is, Charles Okigbo, NDSU, Fargo,USA</a:t>
            </a:r>
            <a:endParaRPr/>
          </a:p>
          <a:p>
            <a:pPr indent="-228600" lvl="0" marL="228600" rtl="0" algn="l">
              <a:lnSpc>
                <a:spcPct val="120000"/>
              </a:lnSpc>
              <a:spcBef>
                <a:spcPts val="1000"/>
              </a:spcBef>
              <a:spcAft>
                <a:spcPts val="0"/>
              </a:spcAft>
              <a:buClr>
                <a:schemeClr val="dk1"/>
              </a:buClr>
              <a:buSzPts val="2400"/>
              <a:buChar char="•"/>
            </a:pPr>
            <a:r>
              <a:rPr lang="en-US"/>
              <a:t>Rationale/Why?</a:t>
            </a:r>
            <a:endParaRPr/>
          </a:p>
          <a:p>
            <a:pPr indent="-228600" lvl="0" marL="228600" rtl="0" algn="l">
              <a:lnSpc>
                <a:spcPct val="120000"/>
              </a:lnSpc>
              <a:spcBef>
                <a:spcPts val="1000"/>
              </a:spcBef>
              <a:spcAft>
                <a:spcPts val="0"/>
              </a:spcAft>
              <a:buClr>
                <a:schemeClr val="dk1"/>
              </a:buClr>
              <a:buSzPts val="2400"/>
              <a:buChar char="•"/>
            </a:pPr>
            <a:r>
              <a:rPr lang="en-US"/>
              <a:t>Scope/Types.</a:t>
            </a:r>
            <a:endParaRPr/>
          </a:p>
          <a:p>
            <a:pPr indent="-228600" lvl="0" marL="228600" rtl="0" algn="l">
              <a:lnSpc>
                <a:spcPct val="120000"/>
              </a:lnSpc>
              <a:spcBef>
                <a:spcPts val="1000"/>
              </a:spcBef>
              <a:spcAft>
                <a:spcPts val="0"/>
              </a:spcAft>
              <a:buClr>
                <a:schemeClr val="dk1"/>
              </a:buClr>
              <a:buSzPts val="2400"/>
              <a:buChar char="•"/>
            </a:pPr>
            <a:r>
              <a:rPr lang="en-US"/>
              <a:t>Mixed methods value of quantitative methods</a:t>
            </a:r>
            <a:endParaRPr/>
          </a:p>
          <a:p>
            <a:pPr indent="-228600" lvl="0" marL="228600" rtl="0" algn="l">
              <a:lnSpc>
                <a:spcPct val="120000"/>
              </a:lnSpc>
              <a:spcBef>
                <a:spcPts val="1000"/>
              </a:spcBef>
              <a:spcAft>
                <a:spcPts val="0"/>
              </a:spcAft>
              <a:buClr>
                <a:schemeClr val="dk1"/>
              </a:buClr>
              <a:buSzPts val="2400"/>
              <a:buChar char="•"/>
            </a:pPr>
            <a:r>
              <a:rPr lang="en-US"/>
              <a:t>How we do it – Idowu Sobowale, McPherson University, Nigeria</a:t>
            </a:r>
            <a:endParaRPr/>
          </a:p>
          <a:p>
            <a:pPr indent="-228600" lvl="0" marL="228600" rtl="0" algn="l">
              <a:lnSpc>
                <a:spcPct val="120000"/>
              </a:lnSpc>
              <a:spcBef>
                <a:spcPts val="1000"/>
              </a:spcBef>
              <a:spcAft>
                <a:spcPts val="0"/>
              </a:spcAft>
              <a:buClr>
                <a:schemeClr val="dk1"/>
              </a:buClr>
              <a:buSzPts val="2400"/>
              <a:buChar char="•"/>
            </a:pPr>
            <a:r>
              <a:rPr lang="en-US"/>
              <a:t>Content Analysis  – Meghan Sobel-Cohen , Regis University, USA</a:t>
            </a:r>
            <a:endParaRPr/>
          </a:p>
          <a:p>
            <a:pPr indent="-228600" lvl="0" marL="228600" rtl="0" algn="l">
              <a:lnSpc>
                <a:spcPct val="120000"/>
              </a:lnSpc>
              <a:spcBef>
                <a:spcPts val="1000"/>
              </a:spcBef>
              <a:spcAft>
                <a:spcPts val="0"/>
              </a:spcAft>
              <a:buClr>
                <a:schemeClr val="dk1"/>
              </a:buClr>
              <a:buSzPts val="2400"/>
              <a:buChar char="•"/>
            </a:pPr>
            <a:r>
              <a:rPr lang="en-US"/>
              <a:t>Examples -  Kayode Lambe Mustapha, University of Ilorin, Nigeria</a:t>
            </a:r>
            <a:endParaRPr/>
          </a:p>
          <a:p>
            <a:pPr indent="-228600" lvl="0" marL="228600" rtl="0" algn="l">
              <a:lnSpc>
                <a:spcPct val="120000"/>
              </a:lnSpc>
              <a:spcBef>
                <a:spcPts val="1000"/>
              </a:spcBef>
              <a:spcAft>
                <a:spcPts val="0"/>
              </a:spcAft>
              <a:buClr>
                <a:schemeClr val="dk1"/>
              </a:buClr>
              <a:buSzPts val="2400"/>
              <a:buChar char="•"/>
            </a:pPr>
            <a:r>
              <a:rPr lang="en-US"/>
              <a:t>Examples – Romi Gomez, Univ of Illinois, Chicago, USA.</a:t>
            </a:r>
            <a:endParaRPr/>
          </a:p>
          <a:p>
            <a:pPr indent="-228600" lvl="0" marL="228600" rtl="0" algn="l">
              <a:lnSpc>
                <a:spcPct val="120000"/>
              </a:lnSpc>
              <a:spcBef>
                <a:spcPts val="1000"/>
              </a:spcBef>
              <a:spcAft>
                <a:spcPts val="0"/>
              </a:spcAft>
              <a:buClr>
                <a:schemeClr val="dk1"/>
              </a:buClr>
              <a:buSzPts val="2400"/>
              <a:buChar char="•"/>
            </a:pPr>
            <a:r>
              <a:rPr lang="en-US"/>
              <a:t>Summary and Conclusion – Nuhu Gapsiso, UNIMAID, Nigeria</a:t>
            </a:r>
            <a:endParaRPr/>
          </a:p>
          <a:p>
            <a:pPr indent="-76200" lvl="0" marL="228600" rtl="0" algn="l">
              <a:lnSpc>
                <a:spcPct val="120000"/>
              </a:lnSpc>
              <a:spcBef>
                <a:spcPts val="1000"/>
              </a:spcBef>
              <a:spcAft>
                <a:spcPts val="0"/>
              </a:spcAft>
              <a:buClr>
                <a:schemeClr val="dk1"/>
              </a:buClr>
              <a:buSzPts val="2400"/>
              <a:buNone/>
            </a:pPr>
            <a:r>
              <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2" name="Shape 212"/>
        <p:cNvGrpSpPr/>
        <p:nvPr/>
      </p:nvGrpSpPr>
      <p:grpSpPr>
        <a:xfrm>
          <a:off x="0" y="0"/>
          <a:ext cx="0" cy="0"/>
          <a:chOff x="0" y="0"/>
          <a:chExt cx="0" cy="0"/>
        </a:xfrm>
      </p:grpSpPr>
      <p:sp>
        <p:nvSpPr>
          <p:cNvPr id="213" name="Google Shape;213;p32"/>
          <p:cNvSpPr txBox="1"/>
          <p:nvPr>
            <p:ph type="title"/>
          </p:nvPr>
        </p:nvSpPr>
        <p:spPr>
          <a:xfrm>
            <a:off x="1371600" y="66675"/>
            <a:ext cx="10241280" cy="1963293"/>
          </a:xfrm>
          <a:prstGeom prst="rect">
            <a:avLst/>
          </a:prstGeom>
          <a:noFill/>
          <a:ln>
            <a:noFill/>
          </a:ln>
        </p:spPr>
        <p:txBody>
          <a:bodyPr anchorCtr="0" anchor="b" bIns="0" lIns="0" spcFirstLastPara="1" rIns="0" wrap="square" tIns="0">
            <a:normAutofit fontScale="90000"/>
          </a:bodyPr>
          <a:lstStyle/>
          <a:p>
            <a:pPr indent="0" lvl="0" marL="0" rtl="0" algn="ctr">
              <a:lnSpc>
                <a:spcPct val="100000"/>
              </a:lnSpc>
              <a:spcBef>
                <a:spcPts val="0"/>
              </a:spcBef>
              <a:spcAft>
                <a:spcPts val="0"/>
              </a:spcAft>
              <a:buClr>
                <a:schemeClr val="dk1"/>
              </a:buClr>
              <a:buSzPct val="100000"/>
              <a:buFont typeface="Twentieth Century"/>
              <a:buNone/>
            </a:pPr>
            <a:r>
              <a:rPr lang="en-US"/>
              <a:t>EXAMPLES OF QUANTITATIVE RESEARCH- MEGHAN SOBEL COHEN </a:t>
            </a:r>
            <a:br>
              <a:rPr lang="en-US"/>
            </a:br>
            <a:r>
              <a:rPr lang="en-US"/>
              <a:t>&amp; </a:t>
            </a:r>
            <a:br>
              <a:rPr lang="en-US"/>
            </a:br>
            <a:r>
              <a:rPr lang="en-US"/>
              <a:t>LAMBE KAYODE MUSTAPHA</a:t>
            </a:r>
            <a:endParaRPr/>
          </a:p>
        </p:txBody>
      </p:sp>
      <p:sp>
        <p:nvSpPr>
          <p:cNvPr id="214" name="Google Shape;214;p32"/>
          <p:cNvSpPr txBox="1"/>
          <p:nvPr>
            <p:ph idx="1" type="body"/>
          </p:nvPr>
        </p:nvSpPr>
        <p:spPr>
          <a:xfrm>
            <a:off x="1371600" y="2112264"/>
            <a:ext cx="10241280" cy="3959352"/>
          </a:xfrm>
          <a:prstGeom prst="rect">
            <a:avLst/>
          </a:prstGeom>
          <a:noFill/>
          <a:ln>
            <a:noFill/>
          </a:ln>
        </p:spPr>
        <p:txBody>
          <a:bodyPr anchorCtr="0" anchor="t" bIns="0" lIns="0" spcFirstLastPara="1" rIns="0" wrap="square" tIns="0">
            <a:normAutofit fontScale="85000" lnSpcReduction="20000"/>
          </a:bodyPr>
          <a:lstStyle/>
          <a:p>
            <a:pPr indent="-228600" lvl="0" marL="228600" rtl="0" algn="l">
              <a:lnSpc>
                <a:spcPct val="120000"/>
              </a:lnSpc>
              <a:spcBef>
                <a:spcPts val="0"/>
              </a:spcBef>
              <a:spcAft>
                <a:spcPts val="0"/>
              </a:spcAft>
              <a:buClr>
                <a:schemeClr val="dk1"/>
              </a:buClr>
              <a:buSzPct val="100000"/>
              <a:buChar char="•"/>
            </a:pPr>
            <a:r>
              <a:rPr lang="en-US"/>
              <a:t>Key Concerns in Experimental Research</a:t>
            </a:r>
            <a:endParaRPr/>
          </a:p>
          <a:p>
            <a:pPr indent="-228600" lvl="0" marL="228600" rtl="0" algn="l">
              <a:lnSpc>
                <a:spcPct val="120000"/>
              </a:lnSpc>
              <a:spcBef>
                <a:spcPts val="1000"/>
              </a:spcBef>
              <a:spcAft>
                <a:spcPts val="0"/>
              </a:spcAft>
              <a:buClr>
                <a:schemeClr val="dk1"/>
              </a:buClr>
              <a:buSzPct val="100000"/>
              <a:buChar char="•"/>
            </a:pPr>
            <a:r>
              <a:rPr lang="en-US"/>
              <a:t>Participants: Who are those involved in the study and why? How are they selected? How many participants are needed</a:t>
            </a:r>
            <a:endParaRPr/>
          </a:p>
          <a:p>
            <a:pPr indent="-228600" lvl="0" marL="228600" rtl="0" algn="l">
              <a:lnSpc>
                <a:spcPct val="120000"/>
              </a:lnSpc>
              <a:spcBef>
                <a:spcPts val="1000"/>
              </a:spcBef>
              <a:spcAft>
                <a:spcPts val="0"/>
              </a:spcAft>
              <a:buClr>
                <a:schemeClr val="dk1"/>
              </a:buClr>
              <a:buSzPct val="100000"/>
              <a:buChar char="•"/>
            </a:pPr>
            <a:r>
              <a:rPr lang="en-US"/>
              <a:t>Randomization: How would participants be assigned into test group and control group?</a:t>
            </a:r>
            <a:endParaRPr/>
          </a:p>
          <a:p>
            <a:pPr indent="-228600" lvl="0" marL="228600" rtl="0" algn="l">
              <a:lnSpc>
                <a:spcPct val="120000"/>
              </a:lnSpc>
              <a:spcBef>
                <a:spcPts val="1000"/>
              </a:spcBef>
              <a:spcAft>
                <a:spcPts val="0"/>
              </a:spcAft>
              <a:buClr>
                <a:schemeClr val="dk1"/>
              </a:buClr>
              <a:buSzPct val="100000"/>
              <a:buChar char="•"/>
            </a:pPr>
            <a:r>
              <a:rPr lang="en-US"/>
              <a:t>Variables: What are the variables involved: Independent (manipulator), dependent (outcome), covariates (demographics and other self-esteem variables)?</a:t>
            </a:r>
            <a:endParaRPr/>
          </a:p>
          <a:p>
            <a:pPr indent="-228600" lvl="0" marL="228600" rtl="0" algn="l">
              <a:lnSpc>
                <a:spcPct val="120000"/>
              </a:lnSpc>
              <a:spcBef>
                <a:spcPts val="1000"/>
              </a:spcBef>
              <a:spcAft>
                <a:spcPts val="0"/>
              </a:spcAft>
              <a:buClr>
                <a:schemeClr val="dk1"/>
              </a:buClr>
              <a:buSzPct val="100000"/>
              <a:buChar char="•"/>
            </a:pPr>
            <a:r>
              <a:rPr lang="en-US"/>
              <a:t>Instrument: Questionnaire usually administered before and after the manipulation</a:t>
            </a:r>
            <a:endParaRPr/>
          </a:p>
          <a:p>
            <a:pPr indent="-228600" lvl="0" marL="228600" rtl="0" algn="l">
              <a:lnSpc>
                <a:spcPct val="120000"/>
              </a:lnSpc>
              <a:spcBef>
                <a:spcPts val="1000"/>
              </a:spcBef>
              <a:spcAft>
                <a:spcPts val="0"/>
              </a:spcAft>
              <a:buClr>
                <a:schemeClr val="dk1"/>
              </a:buClr>
              <a:buSzPct val="100000"/>
              <a:buChar char="•"/>
            </a:pPr>
            <a:r>
              <a:rPr lang="en-US"/>
              <a:t>Design: Within group and Between group design</a:t>
            </a:r>
            <a:endParaRPr/>
          </a:p>
          <a:p>
            <a:pPr indent="-228600" lvl="0" marL="228600" rtl="0" algn="l">
              <a:lnSpc>
                <a:spcPct val="120000"/>
              </a:lnSpc>
              <a:spcBef>
                <a:spcPts val="1000"/>
              </a:spcBef>
              <a:spcAft>
                <a:spcPts val="0"/>
              </a:spcAft>
              <a:buClr>
                <a:schemeClr val="dk1"/>
              </a:buClr>
              <a:buSzPct val="100000"/>
              <a:buChar char="•"/>
            </a:pPr>
            <a:r>
              <a:rPr lang="en-US"/>
              <a:t>Analysis: Descriptive (Frequency, means and standard deviation) and Inferential (regression, t-test, ANOVA, etc)</a:t>
            </a:r>
            <a:endParaRPr/>
          </a:p>
          <a:p>
            <a:pPr indent="-99060" lvl="0" marL="228600" rtl="0" algn="l">
              <a:lnSpc>
                <a:spcPct val="120000"/>
              </a:lnSpc>
              <a:spcBef>
                <a:spcPts val="1000"/>
              </a:spcBef>
              <a:spcAft>
                <a:spcPts val="0"/>
              </a:spcAft>
              <a:buClr>
                <a:schemeClr val="dk1"/>
              </a:buClr>
              <a:buSzPct val="100000"/>
              <a:buNone/>
            </a:pPr>
            <a:r>
              <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8" name="Shape 218"/>
        <p:cNvGrpSpPr/>
        <p:nvPr/>
      </p:nvGrpSpPr>
      <p:grpSpPr>
        <a:xfrm>
          <a:off x="0" y="0"/>
          <a:ext cx="0" cy="0"/>
          <a:chOff x="0" y="0"/>
          <a:chExt cx="0" cy="0"/>
        </a:xfrm>
      </p:grpSpPr>
      <p:sp>
        <p:nvSpPr>
          <p:cNvPr id="219" name="Google Shape;219;p33"/>
          <p:cNvSpPr txBox="1"/>
          <p:nvPr>
            <p:ph type="title"/>
          </p:nvPr>
        </p:nvSpPr>
        <p:spPr>
          <a:xfrm>
            <a:off x="1371600" y="66675"/>
            <a:ext cx="10241280" cy="1963293"/>
          </a:xfrm>
          <a:prstGeom prst="rect">
            <a:avLst/>
          </a:prstGeom>
          <a:noFill/>
          <a:ln>
            <a:noFill/>
          </a:ln>
        </p:spPr>
        <p:txBody>
          <a:bodyPr anchorCtr="0" anchor="b" bIns="0" lIns="0" spcFirstLastPara="1" rIns="0" wrap="square" tIns="0">
            <a:normAutofit fontScale="90000"/>
          </a:bodyPr>
          <a:lstStyle/>
          <a:p>
            <a:pPr indent="0" lvl="0" marL="0" rtl="0" algn="ctr">
              <a:lnSpc>
                <a:spcPct val="100000"/>
              </a:lnSpc>
              <a:spcBef>
                <a:spcPts val="0"/>
              </a:spcBef>
              <a:spcAft>
                <a:spcPts val="0"/>
              </a:spcAft>
              <a:buClr>
                <a:schemeClr val="dk1"/>
              </a:buClr>
              <a:buSzPct val="100000"/>
              <a:buFont typeface="Twentieth Century"/>
              <a:buNone/>
            </a:pPr>
            <a:r>
              <a:rPr lang="en-US"/>
              <a:t>EXAMPLES OF QUANTITATIVE RESEARCH- MEGHAN SOBEL COHEN </a:t>
            </a:r>
            <a:br>
              <a:rPr lang="en-US"/>
            </a:br>
            <a:r>
              <a:rPr lang="en-US"/>
              <a:t>&amp; </a:t>
            </a:r>
            <a:br>
              <a:rPr lang="en-US"/>
            </a:br>
            <a:r>
              <a:rPr lang="en-US"/>
              <a:t>LAMBE KAYODE MUSTAPHA</a:t>
            </a:r>
            <a:endParaRPr/>
          </a:p>
        </p:txBody>
      </p:sp>
      <p:sp>
        <p:nvSpPr>
          <p:cNvPr id="220" name="Google Shape;220;p33"/>
          <p:cNvSpPr txBox="1"/>
          <p:nvPr>
            <p:ph idx="1" type="body"/>
          </p:nvPr>
        </p:nvSpPr>
        <p:spPr>
          <a:xfrm>
            <a:off x="1371600" y="2112264"/>
            <a:ext cx="10241280" cy="3959352"/>
          </a:xfrm>
          <a:prstGeom prst="rect">
            <a:avLst/>
          </a:prstGeom>
          <a:noFill/>
          <a:ln>
            <a:noFill/>
          </a:ln>
        </p:spPr>
        <p:txBody>
          <a:bodyPr anchorCtr="0" anchor="t" bIns="0" lIns="0" spcFirstLastPara="1" rIns="0" wrap="square" tIns="0">
            <a:normAutofit lnSpcReduction="10000"/>
          </a:bodyPr>
          <a:lstStyle/>
          <a:p>
            <a:pPr indent="-228600" lvl="0" marL="228600" rtl="0" algn="l">
              <a:lnSpc>
                <a:spcPct val="120000"/>
              </a:lnSpc>
              <a:spcBef>
                <a:spcPts val="0"/>
              </a:spcBef>
              <a:spcAft>
                <a:spcPts val="0"/>
              </a:spcAft>
              <a:buClr>
                <a:schemeClr val="dk1"/>
              </a:buClr>
              <a:buSzPts val="2400"/>
              <a:buChar char="•"/>
            </a:pPr>
            <a:r>
              <a:rPr lang="en-US"/>
              <a:t>Quantitative content Analysis: “The systematic assignment of communication content to categories according to rules, and the analysis of relationships involving those categories using statistical methods”  (Riffe, Lacy &amp; Fico, 2005).</a:t>
            </a:r>
            <a:endParaRPr/>
          </a:p>
          <a:p>
            <a:pPr indent="-228600" lvl="0" marL="228600" rtl="0" algn="l">
              <a:lnSpc>
                <a:spcPct val="120000"/>
              </a:lnSpc>
              <a:spcBef>
                <a:spcPts val="1000"/>
              </a:spcBef>
              <a:spcAft>
                <a:spcPts val="0"/>
              </a:spcAft>
              <a:buClr>
                <a:schemeClr val="dk1"/>
              </a:buClr>
              <a:buSzPts val="2400"/>
              <a:buChar char="•"/>
            </a:pPr>
            <a:r>
              <a:rPr lang="en-US"/>
              <a:t>Steps in Quantitative Content Analysis: Ten (10) steps in quantitative content analysis, according to Wimmer and Dominick (2011) are:</a:t>
            </a:r>
            <a:endParaRPr/>
          </a:p>
          <a:p>
            <a:pPr indent="-228600" lvl="0" marL="228600" rtl="0" algn="l">
              <a:lnSpc>
                <a:spcPct val="120000"/>
              </a:lnSpc>
              <a:spcBef>
                <a:spcPts val="1000"/>
              </a:spcBef>
              <a:spcAft>
                <a:spcPts val="0"/>
              </a:spcAft>
              <a:buClr>
                <a:schemeClr val="dk1"/>
              </a:buClr>
              <a:buSzPts val="2400"/>
              <a:buChar char="•"/>
            </a:pPr>
            <a:r>
              <a:rPr lang="en-US"/>
              <a:t>Formulate research question or hypothesis</a:t>
            </a:r>
            <a:endParaRPr/>
          </a:p>
          <a:p>
            <a:pPr indent="-228600" lvl="0" marL="228600" rtl="0" algn="l">
              <a:lnSpc>
                <a:spcPct val="120000"/>
              </a:lnSpc>
              <a:spcBef>
                <a:spcPts val="1000"/>
              </a:spcBef>
              <a:spcAft>
                <a:spcPts val="0"/>
              </a:spcAft>
              <a:buClr>
                <a:schemeClr val="dk1"/>
              </a:buClr>
              <a:buSzPts val="2400"/>
              <a:buChar char="•"/>
            </a:pPr>
            <a:r>
              <a:rPr lang="en-US"/>
              <a:t>Define the universe in question</a:t>
            </a:r>
            <a:endParaRPr/>
          </a:p>
          <a:p>
            <a:pPr indent="-228600" lvl="0" marL="228600" rtl="0" algn="l">
              <a:lnSpc>
                <a:spcPct val="120000"/>
              </a:lnSpc>
              <a:spcBef>
                <a:spcPts val="1000"/>
              </a:spcBef>
              <a:spcAft>
                <a:spcPts val="0"/>
              </a:spcAft>
              <a:buClr>
                <a:schemeClr val="dk1"/>
              </a:buClr>
              <a:buSzPts val="2400"/>
              <a:buChar char="•"/>
            </a:pPr>
            <a:r>
              <a:rPr lang="en-US"/>
              <a:t>Select appropriate sample from the population </a:t>
            </a:r>
            <a:endParaRPr/>
          </a:p>
          <a:p>
            <a:pPr indent="-76200" lvl="0" marL="228600" rtl="0" algn="l">
              <a:lnSpc>
                <a:spcPct val="120000"/>
              </a:lnSpc>
              <a:spcBef>
                <a:spcPts val="1000"/>
              </a:spcBef>
              <a:spcAft>
                <a:spcPts val="0"/>
              </a:spcAft>
              <a:buClr>
                <a:schemeClr val="dk1"/>
              </a:buClr>
              <a:buSzPts val="2400"/>
              <a:buNone/>
            </a:pPr>
            <a:r>
              <a:t/>
            </a:r>
            <a:endParaRPr/>
          </a:p>
          <a:p>
            <a:pPr indent="-76200" lvl="0" marL="228600" rtl="0" algn="l">
              <a:lnSpc>
                <a:spcPct val="120000"/>
              </a:lnSpc>
              <a:spcBef>
                <a:spcPts val="1000"/>
              </a:spcBef>
              <a:spcAft>
                <a:spcPts val="0"/>
              </a:spcAft>
              <a:buClr>
                <a:schemeClr val="dk1"/>
              </a:buClr>
              <a:buSzPts val="2400"/>
              <a:buNone/>
            </a:pPr>
            <a:r>
              <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4" name="Shape 224"/>
        <p:cNvGrpSpPr/>
        <p:nvPr/>
      </p:nvGrpSpPr>
      <p:grpSpPr>
        <a:xfrm>
          <a:off x="0" y="0"/>
          <a:ext cx="0" cy="0"/>
          <a:chOff x="0" y="0"/>
          <a:chExt cx="0" cy="0"/>
        </a:xfrm>
      </p:grpSpPr>
      <p:sp>
        <p:nvSpPr>
          <p:cNvPr id="225" name="Google Shape;225;p34"/>
          <p:cNvSpPr txBox="1"/>
          <p:nvPr>
            <p:ph type="title"/>
          </p:nvPr>
        </p:nvSpPr>
        <p:spPr>
          <a:xfrm>
            <a:off x="1371600" y="66675"/>
            <a:ext cx="10241280" cy="1963293"/>
          </a:xfrm>
          <a:prstGeom prst="rect">
            <a:avLst/>
          </a:prstGeom>
          <a:noFill/>
          <a:ln>
            <a:noFill/>
          </a:ln>
        </p:spPr>
        <p:txBody>
          <a:bodyPr anchorCtr="0" anchor="b" bIns="0" lIns="0" spcFirstLastPara="1" rIns="0" wrap="square" tIns="0">
            <a:normAutofit fontScale="90000"/>
          </a:bodyPr>
          <a:lstStyle/>
          <a:p>
            <a:pPr indent="0" lvl="0" marL="0" rtl="0" algn="ctr">
              <a:lnSpc>
                <a:spcPct val="100000"/>
              </a:lnSpc>
              <a:spcBef>
                <a:spcPts val="0"/>
              </a:spcBef>
              <a:spcAft>
                <a:spcPts val="0"/>
              </a:spcAft>
              <a:buClr>
                <a:schemeClr val="dk1"/>
              </a:buClr>
              <a:buSzPct val="100000"/>
              <a:buFont typeface="Twentieth Century"/>
              <a:buNone/>
            </a:pPr>
            <a:r>
              <a:rPr lang="en-US"/>
              <a:t>EXAMPLES OF QUANTITATIVE RESEARCH- MEGHAN SOBEL COHEN </a:t>
            </a:r>
            <a:br>
              <a:rPr lang="en-US"/>
            </a:br>
            <a:r>
              <a:rPr lang="en-US"/>
              <a:t>&amp; </a:t>
            </a:r>
            <a:br>
              <a:rPr lang="en-US"/>
            </a:br>
            <a:r>
              <a:rPr lang="en-US"/>
              <a:t>LAMBE KAYODE MUSTAPHA</a:t>
            </a:r>
            <a:endParaRPr/>
          </a:p>
        </p:txBody>
      </p:sp>
      <p:sp>
        <p:nvSpPr>
          <p:cNvPr id="226" name="Google Shape;226;p34"/>
          <p:cNvSpPr txBox="1"/>
          <p:nvPr>
            <p:ph idx="1" type="body"/>
          </p:nvPr>
        </p:nvSpPr>
        <p:spPr>
          <a:xfrm>
            <a:off x="1371600" y="2112264"/>
            <a:ext cx="10241280" cy="3959352"/>
          </a:xfrm>
          <a:prstGeom prst="rect">
            <a:avLst/>
          </a:prstGeom>
          <a:noFill/>
          <a:ln>
            <a:noFill/>
          </a:ln>
        </p:spPr>
        <p:txBody>
          <a:bodyPr anchorCtr="0" anchor="t" bIns="0" lIns="0" spcFirstLastPara="1" rIns="0" wrap="square" tIns="0">
            <a:normAutofit fontScale="92500" lnSpcReduction="10000"/>
          </a:bodyPr>
          <a:lstStyle/>
          <a:p>
            <a:pPr indent="-228600" lvl="0" marL="228600" rtl="0" algn="l">
              <a:lnSpc>
                <a:spcPct val="120000"/>
              </a:lnSpc>
              <a:spcBef>
                <a:spcPts val="0"/>
              </a:spcBef>
              <a:spcAft>
                <a:spcPts val="0"/>
              </a:spcAft>
              <a:buClr>
                <a:schemeClr val="dk1"/>
              </a:buClr>
              <a:buSzPct val="100000"/>
              <a:buChar char="•"/>
            </a:pPr>
            <a:r>
              <a:rPr lang="en-US"/>
              <a:t>Steps in Quantitative Content Analysis…</a:t>
            </a:r>
            <a:endParaRPr/>
          </a:p>
          <a:p>
            <a:pPr indent="-228600" lvl="0" marL="228600" rtl="0" algn="l">
              <a:lnSpc>
                <a:spcPct val="120000"/>
              </a:lnSpc>
              <a:spcBef>
                <a:spcPts val="1000"/>
              </a:spcBef>
              <a:spcAft>
                <a:spcPts val="0"/>
              </a:spcAft>
              <a:buClr>
                <a:schemeClr val="dk1"/>
              </a:buClr>
              <a:buSzPct val="100000"/>
              <a:buChar char="•"/>
            </a:pPr>
            <a:r>
              <a:rPr lang="en-US"/>
              <a:t>Select and define unit of analysis</a:t>
            </a:r>
            <a:endParaRPr/>
          </a:p>
          <a:p>
            <a:pPr indent="-228600" lvl="0" marL="228600" rtl="0" algn="l">
              <a:lnSpc>
                <a:spcPct val="120000"/>
              </a:lnSpc>
              <a:spcBef>
                <a:spcPts val="1000"/>
              </a:spcBef>
              <a:spcAft>
                <a:spcPts val="0"/>
              </a:spcAft>
              <a:buClr>
                <a:schemeClr val="dk1"/>
              </a:buClr>
              <a:buSzPct val="100000"/>
              <a:buChar char="•"/>
            </a:pPr>
            <a:r>
              <a:rPr lang="en-US"/>
              <a:t>Construct the categories of content to be analysed</a:t>
            </a:r>
            <a:endParaRPr/>
          </a:p>
          <a:p>
            <a:pPr indent="-228600" lvl="0" marL="228600" rtl="0" algn="l">
              <a:lnSpc>
                <a:spcPct val="120000"/>
              </a:lnSpc>
              <a:spcBef>
                <a:spcPts val="1000"/>
              </a:spcBef>
              <a:spcAft>
                <a:spcPts val="0"/>
              </a:spcAft>
              <a:buClr>
                <a:schemeClr val="dk1"/>
              </a:buClr>
              <a:buSzPct val="100000"/>
              <a:buChar char="•"/>
            </a:pPr>
            <a:r>
              <a:rPr lang="en-US"/>
              <a:t>Establish quantification system</a:t>
            </a:r>
            <a:endParaRPr/>
          </a:p>
          <a:p>
            <a:pPr indent="-228600" lvl="0" marL="228600" rtl="0" algn="l">
              <a:lnSpc>
                <a:spcPct val="120000"/>
              </a:lnSpc>
              <a:spcBef>
                <a:spcPts val="1000"/>
              </a:spcBef>
              <a:spcAft>
                <a:spcPts val="0"/>
              </a:spcAft>
              <a:buClr>
                <a:schemeClr val="dk1"/>
              </a:buClr>
              <a:buSzPct val="100000"/>
              <a:buChar char="•"/>
            </a:pPr>
            <a:r>
              <a:rPr lang="en-US"/>
              <a:t>Train coders and conduct pilot study</a:t>
            </a:r>
            <a:endParaRPr/>
          </a:p>
          <a:p>
            <a:pPr indent="-228600" lvl="0" marL="228600" rtl="0" algn="l">
              <a:lnSpc>
                <a:spcPct val="120000"/>
              </a:lnSpc>
              <a:spcBef>
                <a:spcPts val="1000"/>
              </a:spcBef>
              <a:spcAft>
                <a:spcPts val="0"/>
              </a:spcAft>
              <a:buClr>
                <a:schemeClr val="dk1"/>
              </a:buClr>
              <a:buSzPct val="100000"/>
              <a:buChar char="•"/>
            </a:pPr>
            <a:r>
              <a:rPr lang="en-US"/>
              <a:t>Code the content according to established definitions</a:t>
            </a:r>
            <a:endParaRPr/>
          </a:p>
          <a:p>
            <a:pPr indent="-228600" lvl="0" marL="228600" rtl="0" algn="l">
              <a:lnSpc>
                <a:spcPct val="120000"/>
              </a:lnSpc>
              <a:spcBef>
                <a:spcPts val="1000"/>
              </a:spcBef>
              <a:spcAft>
                <a:spcPts val="0"/>
              </a:spcAft>
              <a:buClr>
                <a:schemeClr val="dk1"/>
              </a:buClr>
              <a:buSzPct val="100000"/>
              <a:buChar char="•"/>
            </a:pPr>
            <a:r>
              <a:rPr lang="en-US"/>
              <a:t>Analyse the collected data</a:t>
            </a:r>
            <a:endParaRPr/>
          </a:p>
          <a:p>
            <a:pPr indent="-228600" lvl="0" marL="228600" rtl="0" algn="l">
              <a:lnSpc>
                <a:spcPct val="120000"/>
              </a:lnSpc>
              <a:spcBef>
                <a:spcPts val="1000"/>
              </a:spcBef>
              <a:spcAft>
                <a:spcPts val="0"/>
              </a:spcAft>
              <a:buClr>
                <a:schemeClr val="dk1"/>
              </a:buClr>
              <a:buSzPct val="100000"/>
              <a:buChar char="•"/>
            </a:pPr>
            <a:r>
              <a:rPr lang="en-US"/>
              <a:t>Draw conclusions and search for indications</a:t>
            </a:r>
            <a:endParaRPr/>
          </a:p>
          <a:p>
            <a:pPr indent="-87629" lvl="0" marL="228600" rtl="0" algn="l">
              <a:lnSpc>
                <a:spcPct val="120000"/>
              </a:lnSpc>
              <a:spcBef>
                <a:spcPts val="1000"/>
              </a:spcBef>
              <a:spcAft>
                <a:spcPts val="0"/>
              </a:spcAft>
              <a:buClr>
                <a:schemeClr val="dk1"/>
              </a:buClr>
              <a:buSzPct val="100000"/>
              <a:buNone/>
            </a:pPr>
            <a:r>
              <a:t/>
            </a:r>
            <a:endParaRPr/>
          </a:p>
          <a:p>
            <a:pPr indent="-87629" lvl="0" marL="228600" rtl="0" algn="l">
              <a:lnSpc>
                <a:spcPct val="120000"/>
              </a:lnSpc>
              <a:spcBef>
                <a:spcPts val="1000"/>
              </a:spcBef>
              <a:spcAft>
                <a:spcPts val="0"/>
              </a:spcAft>
              <a:buClr>
                <a:schemeClr val="dk1"/>
              </a:buClr>
              <a:buSzPct val="100000"/>
              <a:buNone/>
            </a:pPr>
            <a:r>
              <a:t/>
            </a:r>
            <a:endParaRPr/>
          </a:p>
          <a:p>
            <a:pPr indent="-87629" lvl="0" marL="228600" rtl="0" algn="l">
              <a:lnSpc>
                <a:spcPct val="120000"/>
              </a:lnSpc>
              <a:spcBef>
                <a:spcPts val="1000"/>
              </a:spcBef>
              <a:spcAft>
                <a:spcPts val="0"/>
              </a:spcAft>
              <a:buClr>
                <a:schemeClr val="dk1"/>
              </a:buClr>
              <a:buSzPct val="100000"/>
              <a:buNone/>
            </a:pPr>
            <a:r>
              <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0" name="Shape 230"/>
        <p:cNvGrpSpPr/>
        <p:nvPr/>
      </p:nvGrpSpPr>
      <p:grpSpPr>
        <a:xfrm>
          <a:off x="0" y="0"/>
          <a:ext cx="0" cy="0"/>
          <a:chOff x="0" y="0"/>
          <a:chExt cx="0" cy="0"/>
        </a:xfrm>
      </p:grpSpPr>
      <p:sp>
        <p:nvSpPr>
          <p:cNvPr id="231" name="Google Shape;231;p35"/>
          <p:cNvSpPr txBox="1"/>
          <p:nvPr>
            <p:ph type="title"/>
          </p:nvPr>
        </p:nvSpPr>
        <p:spPr>
          <a:xfrm>
            <a:off x="129091" y="204395"/>
            <a:ext cx="11962503" cy="1678193"/>
          </a:xfrm>
          <a:prstGeom prst="rect">
            <a:avLst/>
          </a:prstGeom>
          <a:noFill/>
          <a:ln>
            <a:noFill/>
          </a:ln>
        </p:spPr>
        <p:txBody>
          <a:bodyPr anchorCtr="0" anchor="b" bIns="0" lIns="0" spcFirstLastPara="1" rIns="0" wrap="square" tIns="0">
            <a:normAutofit/>
          </a:bodyPr>
          <a:lstStyle/>
          <a:p>
            <a:pPr indent="0" lvl="0" marL="0" rtl="0" algn="ctr">
              <a:lnSpc>
                <a:spcPct val="100000"/>
              </a:lnSpc>
              <a:spcBef>
                <a:spcPts val="0"/>
              </a:spcBef>
              <a:spcAft>
                <a:spcPts val="0"/>
              </a:spcAft>
              <a:buClr>
                <a:schemeClr val="dk1"/>
              </a:buClr>
              <a:buSzPts val="3600"/>
              <a:buFont typeface="Twentieth Century"/>
              <a:buNone/>
            </a:pPr>
            <a:r>
              <a:rPr lang="en-US"/>
              <a:t>QUANTITATIVE RESEARCH – KAYEROMI GOMEZ</a:t>
            </a:r>
            <a:endParaRPr/>
          </a:p>
        </p:txBody>
      </p:sp>
      <p:sp>
        <p:nvSpPr>
          <p:cNvPr id="232" name="Google Shape;232;p35"/>
          <p:cNvSpPr txBox="1"/>
          <p:nvPr>
            <p:ph idx="1" type="body"/>
          </p:nvPr>
        </p:nvSpPr>
        <p:spPr>
          <a:xfrm>
            <a:off x="129091" y="2441986"/>
            <a:ext cx="11876443" cy="3829722"/>
          </a:xfrm>
          <a:prstGeom prst="rect">
            <a:avLst/>
          </a:prstGeom>
          <a:noFill/>
          <a:ln>
            <a:noFill/>
          </a:ln>
        </p:spPr>
        <p:txBody>
          <a:bodyPr anchorCtr="0" anchor="t" bIns="0" lIns="0" spcFirstLastPara="1" rIns="0" wrap="square" tIns="0">
            <a:normAutofit/>
          </a:bodyPr>
          <a:lstStyle/>
          <a:p>
            <a:pPr indent="-228600" lvl="0" marL="228600" rtl="0" algn="l">
              <a:lnSpc>
                <a:spcPct val="120000"/>
              </a:lnSpc>
              <a:spcBef>
                <a:spcPts val="0"/>
              </a:spcBef>
              <a:spcAft>
                <a:spcPts val="0"/>
              </a:spcAft>
              <a:buClr>
                <a:schemeClr val="dk1"/>
              </a:buClr>
              <a:buSzPts val="2400"/>
              <a:buChar char="•"/>
            </a:pPr>
            <a:r>
              <a:rPr lang="en-US"/>
              <a:t>Code book -  data dictionary</a:t>
            </a:r>
            <a:endParaRPr/>
          </a:p>
          <a:p>
            <a:pPr indent="-228600" lvl="0" marL="228600" rtl="0" algn="l">
              <a:lnSpc>
                <a:spcPct val="120000"/>
              </a:lnSpc>
              <a:spcBef>
                <a:spcPts val="1000"/>
              </a:spcBef>
              <a:spcAft>
                <a:spcPts val="0"/>
              </a:spcAft>
              <a:buClr>
                <a:schemeClr val="dk1"/>
              </a:buClr>
              <a:buSzPts val="2400"/>
              <a:buChar char="•"/>
            </a:pPr>
            <a:r>
              <a:rPr lang="en-US"/>
              <a:t>Is there an existing validated questionnaire that could help us address this question?</a:t>
            </a:r>
            <a:endParaRPr/>
          </a:p>
          <a:p>
            <a:pPr indent="-228600" lvl="0" marL="228600" rtl="0" algn="l">
              <a:lnSpc>
                <a:spcPct val="120000"/>
              </a:lnSpc>
              <a:spcBef>
                <a:spcPts val="1000"/>
              </a:spcBef>
              <a:spcAft>
                <a:spcPts val="0"/>
              </a:spcAft>
              <a:buClr>
                <a:schemeClr val="dk1"/>
              </a:buClr>
              <a:buSzPts val="2400"/>
              <a:buChar char="•"/>
            </a:pPr>
            <a:r>
              <a:rPr lang="en-US"/>
              <a:t>Literature review to attempt to answer the above question</a:t>
            </a:r>
            <a:endParaRPr/>
          </a:p>
          <a:p>
            <a:pPr indent="-228600" lvl="0" marL="228600" rtl="0" algn="l">
              <a:lnSpc>
                <a:spcPct val="120000"/>
              </a:lnSpc>
              <a:spcBef>
                <a:spcPts val="1000"/>
              </a:spcBef>
              <a:spcAft>
                <a:spcPts val="0"/>
              </a:spcAft>
              <a:buClr>
                <a:schemeClr val="dk1"/>
              </a:buClr>
              <a:buSzPts val="2400"/>
              <a:buChar char="•"/>
            </a:pPr>
            <a:r>
              <a:rPr lang="en-US"/>
              <a:t>Do not re-invent the wheel -  there is nothing new under the earth. Validated tool provide a strong statistical analysis plan for the questionnaire</a:t>
            </a:r>
            <a:endParaRPr/>
          </a:p>
          <a:p>
            <a:pPr indent="-228600" lvl="0" marL="228600" rtl="0" algn="l">
              <a:lnSpc>
                <a:spcPct val="120000"/>
              </a:lnSpc>
              <a:spcBef>
                <a:spcPts val="1000"/>
              </a:spcBef>
              <a:spcAft>
                <a:spcPts val="0"/>
              </a:spcAft>
              <a:buClr>
                <a:schemeClr val="dk1"/>
              </a:buClr>
              <a:buSzPts val="2400"/>
              <a:buChar char="•"/>
            </a:pPr>
            <a:r>
              <a:rPr lang="en-US"/>
              <a:t>The direction of the question</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6" name="Shape 236"/>
        <p:cNvGrpSpPr/>
        <p:nvPr/>
      </p:nvGrpSpPr>
      <p:grpSpPr>
        <a:xfrm>
          <a:off x="0" y="0"/>
          <a:ext cx="0" cy="0"/>
          <a:chOff x="0" y="0"/>
          <a:chExt cx="0" cy="0"/>
        </a:xfrm>
      </p:grpSpPr>
      <p:sp>
        <p:nvSpPr>
          <p:cNvPr id="237" name="Google Shape;237;p36"/>
          <p:cNvSpPr txBox="1"/>
          <p:nvPr>
            <p:ph type="title"/>
          </p:nvPr>
        </p:nvSpPr>
        <p:spPr>
          <a:xfrm>
            <a:off x="1371600" y="795528"/>
            <a:ext cx="10241280" cy="1234440"/>
          </a:xfrm>
          <a:prstGeom prst="rect">
            <a:avLst/>
          </a:prstGeom>
          <a:noFill/>
          <a:ln>
            <a:noFill/>
          </a:ln>
        </p:spPr>
        <p:txBody>
          <a:bodyPr anchorCtr="0" anchor="b" bIns="0" lIns="0" spcFirstLastPara="1" rIns="0" wrap="square" tIns="0">
            <a:normAutofit/>
          </a:bodyPr>
          <a:lstStyle/>
          <a:p>
            <a:pPr indent="0" lvl="0" marL="0" rtl="0" algn="l">
              <a:lnSpc>
                <a:spcPct val="100000"/>
              </a:lnSpc>
              <a:spcBef>
                <a:spcPts val="0"/>
              </a:spcBef>
              <a:spcAft>
                <a:spcPts val="0"/>
              </a:spcAft>
              <a:buClr>
                <a:schemeClr val="dk1"/>
              </a:buClr>
              <a:buSzPts val="3600"/>
              <a:buFont typeface="Twentieth Century"/>
              <a:buNone/>
            </a:pPr>
            <a:r>
              <a:rPr lang="en-US"/>
              <a:t>STATISTICAL METHODS</a:t>
            </a:r>
            <a:endParaRPr/>
          </a:p>
        </p:txBody>
      </p:sp>
      <p:sp>
        <p:nvSpPr>
          <p:cNvPr id="238" name="Google Shape;238;p36"/>
          <p:cNvSpPr txBox="1"/>
          <p:nvPr>
            <p:ph idx="1" type="body"/>
          </p:nvPr>
        </p:nvSpPr>
        <p:spPr>
          <a:xfrm>
            <a:off x="1371600" y="2112264"/>
            <a:ext cx="10241280" cy="3959352"/>
          </a:xfrm>
          <a:prstGeom prst="rect">
            <a:avLst/>
          </a:prstGeom>
          <a:noFill/>
          <a:ln>
            <a:noFill/>
          </a:ln>
        </p:spPr>
        <p:txBody>
          <a:bodyPr anchorCtr="0" anchor="t" bIns="0" lIns="0" spcFirstLastPara="1" rIns="0" wrap="square" tIns="0">
            <a:normAutofit fontScale="92500" lnSpcReduction="10000"/>
          </a:bodyPr>
          <a:lstStyle/>
          <a:p>
            <a:pPr indent="-228600" lvl="0" marL="228600" rtl="0" algn="l">
              <a:lnSpc>
                <a:spcPct val="120000"/>
              </a:lnSpc>
              <a:spcBef>
                <a:spcPts val="0"/>
              </a:spcBef>
              <a:spcAft>
                <a:spcPts val="0"/>
              </a:spcAft>
              <a:buClr>
                <a:schemeClr val="dk1"/>
              </a:buClr>
              <a:buSzPct val="100000"/>
              <a:buChar char="•"/>
            </a:pPr>
            <a:r>
              <a:rPr lang="en-US"/>
              <a:t>Quantitative Research uses the same robust applied statistical tools that we use in other research such as clinical trials, experimental designs etc. </a:t>
            </a:r>
            <a:endParaRPr/>
          </a:p>
          <a:p>
            <a:pPr indent="-228600" lvl="0" marL="228600" rtl="0" algn="l">
              <a:lnSpc>
                <a:spcPct val="120000"/>
              </a:lnSpc>
              <a:spcBef>
                <a:spcPts val="1000"/>
              </a:spcBef>
              <a:spcAft>
                <a:spcPts val="0"/>
              </a:spcAft>
              <a:buClr>
                <a:schemeClr val="dk1"/>
              </a:buClr>
              <a:buSzPct val="100000"/>
              <a:buChar char="•"/>
            </a:pPr>
            <a:r>
              <a:rPr lang="en-US"/>
              <a:t>1. mean (std) – median (IQR)</a:t>
            </a:r>
            <a:endParaRPr/>
          </a:p>
          <a:p>
            <a:pPr indent="-228600" lvl="0" marL="228600" rtl="0" algn="l">
              <a:lnSpc>
                <a:spcPct val="120000"/>
              </a:lnSpc>
              <a:spcBef>
                <a:spcPts val="1000"/>
              </a:spcBef>
              <a:spcAft>
                <a:spcPts val="0"/>
              </a:spcAft>
              <a:buClr>
                <a:schemeClr val="dk1"/>
              </a:buClr>
              <a:buSzPct val="100000"/>
              <a:buChar char="•"/>
            </a:pPr>
            <a:r>
              <a:rPr lang="en-US"/>
              <a:t>2.  Frequencies (%), </a:t>
            </a:r>
            <a:endParaRPr/>
          </a:p>
          <a:p>
            <a:pPr indent="-228600" lvl="0" marL="228600" rtl="0" algn="l">
              <a:lnSpc>
                <a:spcPct val="120000"/>
              </a:lnSpc>
              <a:spcBef>
                <a:spcPts val="1000"/>
              </a:spcBef>
              <a:spcAft>
                <a:spcPts val="0"/>
              </a:spcAft>
              <a:buClr>
                <a:schemeClr val="dk1"/>
              </a:buClr>
              <a:buSzPct val="100000"/>
              <a:buChar char="•"/>
            </a:pPr>
            <a:r>
              <a:rPr lang="en-US"/>
              <a:t>bivariate analysis (chi-square, Fisher’s exact test, - two categorical variables</a:t>
            </a:r>
            <a:endParaRPr/>
          </a:p>
          <a:p>
            <a:pPr indent="-228600" lvl="0" marL="228600" rtl="0" algn="l">
              <a:lnSpc>
                <a:spcPct val="120000"/>
              </a:lnSpc>
              <a:spcBef>
                <a:spcPts val="1000"/>
              </a:spcBef>
              <a:spcAft>
                <a:spcPts val="0"/>
              </a:spcAft>
              <a:buClr>
                <a:schemeClr val="dk1"/>
              </a:buClr>
              <a:buSzPct val="100000"/>
              <a:buChar char="•"/>
            </a:pPr>
            <a:r>
              <a:rPr lang="en-US"/>
              <a:t> T-test (parametric) or Wilcoxon test ) </a:t>
            </a:r>
            <a:endParaRPr/>
          </a:p>
          <a:p>
            <a:pPr indent="-228600" lvl="0" marL="228600" rtl="0" algn="l">
              <a:lnSpc>
                <a:spcPct val="120000"/>
              </a:lnSpc>
              <a:spcBef>
                <a:spcPts val="1000"/>
              </a:spcBef>
              <a:spcAft>
                <a:spcPts val="0"/>
              </a:spcAft>
              <a:buClr>
                <a:schemeClr val="dk1"/>
              </a:buClr>
              <a:buSzPct val="100000"/>
              <a:buChar char="•"/>
            </a:pPr>
            <a:r>
              <a:rPr lang="en-US"/>
              <a:t>Predictions: regression</a:t>
            </a:r>
            <a:endParaRPr/>
          </a:p>
          <a:p>
            <a:pPr indent="-228600" lvl="0" marL="228600" rtl="0" algn="l">
              <a:lnSpc>
                <a:spcPct val="120000"/>
              </a:lnSpc>
              <a:spcBef>
                <a:spcPts val="1000"/>
              </a:spcBef>
              <a:spcAft>
                <a:spcPts val="0"/>
              </a:spcAft>
              <a:buClr>
                <a:schemeClr val="dk1"/>
              </a:buClr>
              <a:buSzPct val="100000"/>
              <a:buChar char="•"/>
            </a:pPr>
            <a:r>
              <a:rPr lang="en-US"/>
              <a:t>Dimension reduction analysis -  principal component analysis/ factor analysis</a:t>
            </a:r>
            <a:endParaRPr/>
          </a:p>
          <a:p>
            <a:pPr indent="-87629" lvl="0" marL="228600" rtl="0" algn="l">
              <a:lnSpc>
                <a:spcPct val="120000"/>
              </a:lnSpc>
              <a:spcBef>
                <a:spcPts val="1000"/>
              </a:spcBef>
              <a:spcAft>
                <a:spcPts val="0"/>
              </a:spcAft>
              <a:buClr>
                <a:schemeClr val="dk1"/>
              </a:buClr>
              <a:buSzPct val="100000"/>
              <a:buNone/>
            </a:pPr>
            <a:r>
              <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2" name="Shape 242"/>
        <p:cNvGrpSpPr/>
        <p:nvPr/>
      </p:nvGrpSpPr>
      <p:grpSpPr>
        <a:xfrm>
          <a:off x="0" y="0"/>
          <a:ext cx="0" cy="0"/>
          <a:chOff x="0" y="0"/>
          <a:chExt cx="0" cy="0"/>
        </a:xfrm>
      </p:grpSpPr>
      <p:sp>
        <p:nvSpPr>
          <p:cNvPr id="243" name="Google Shape;243;p37"/>
          <p:cNvSpPr txBox="1"/>
          <p:nvPr>
            <p:ph type="title"/>
          </p:nvPr>
        </p:nvSpPr>
        <p:spPr>
          <a:xfrm>
            <a:off x="1371600" y="795528"/>
            <a:ext cx="10241280" cy="1234440"/>
          </a:xfrm>
          <a:prstGeom prst="rect">
            <a:avLst/>
          </a:prstGeom>
          <a:noFill/>
          <a:ln>
            <a:noFill/>
          </a:ln>
        </p:spPr>
        <p:txBody>
          <a:bodyPr anchorCtr="0" anchor="b" bIns="0" lIns="0" spcFirstLastPara="1" rIns="0" wrap="square" tIns="0">
            <a:normAutofit/>
          </a:bodyPr>
          <a:lstStyle/>
          <a:p>
            <a:pPr indent="0" lvl="0" marL="0" rtl="0" algn="l">
              <a:lnSpc>
                <a:spcPct val="100000"/>
              </a:lnSpc>
              <a:spcBef>
                <a:spcPts val="0"/>
              </a:spcBef>
              <a:spcAft>
                <a:spcPts val="0"/>
              </a:spcAft>
              <a:buClr>
                <a:schemeClr val="dk1"/>
              </a:buClr>
              <a:buSzPts val="3600"/>
              <a:buFont typeface="Twentieth Century"/>
              <a:buNone/>
            </a:pPr>
            <a:r>
              <a:rPr lang="en-US"/>
              <a:t>A FEW QUESTIONS: </a:t>
            </a:r>
            <a:br>
              <a:rPr lang="en-US"/>
            </a:br>
            <a:endParaRPr/>
          </a:p>
        </p:txBody>
      </p:sp>
      <p:sp>
        <p:nvSpPr>
          <p:cNvPr id="244" name="Google Shape;244;p37"/>
          <p:cNvSpPr txBox="1"/>
          <p:nvPr>
            <p:ph idx="1" type="body"/>
          </p:nvPr>
        </p:nvSpPr>
        <p:spPr>
          <a:xfrm>
            <a:off x="1371600" y="2112264"/>
            <a:ext cx="10241280" cy="3959352"/>
          </a:xfrm>
          <a:prstGeom prst="rect">
            <a:avLst/>
          </a:prstGeom>
          <a:noFill/>
          <a:ln>
            <a:noFill/>
          </a:ln>
        </p:spPr>
        <p:txBody>
          <a:bodyPr anchorCtr="0" anchor="t" bIns="0" lIns="0" spcFirstLastPara="1" rIns="0" wrap="square" tIns="0">
            <a:normAutofit fontScale="92500"/>
          </a:bodyPr>
          <a:lstStyle/>
          <a:p>
            <a:pPr indent="-228600" lvl="0" marL="228600" rtl="0" algn="l">
              <a:lnSpc>
                <a:spcPct val="120000"/>
              </a:lnSpc>
              <a:spcBef>
                <a:spcPts val="0"/>
              </a:spcBef>
              <a:spcAft>
                <a:spcPts val="0"/>
              </a:spcAft>
              <a:buClr>
                <a:schemeClr val="dk1"/>
              </a:buClr>
              <a:buSzPct val="100000"/>
              <a:buChar char="•"/>
            </a:pPr>
            <a:r>
              <a:rPr lang="en-US"/>
              <a:t>The impact of the ASUU strike on the quality of life of all stakeholders</a:t>
            </a:r>
            <a:endParaRPr/>
          </a:p>
          <a:p>
            <a:pPr indent="-228600" lvl="0" marL="228600" rtl="0" algn="l">
              <a:lnSpc>
                <a:spcPct val="120000"/>
              </a:lnSpc>
              <a:spcBef>
                <a:spcPts val="1000"/>
              </a:spcBef>
              <a:spcAft>
                <a:spcPts val="0"/>
              </a:spcAft>
              <a:buClr>
                <a:schemeClr val="dk1"/>
              </a:buClr>
              <a:buSzPct val="100000"/>
              <a:buChar char="•"/>
            </a:pPr>
            <a:r>
              <a:rPr lang="en-US"/>
              <a:t>The local impact of ASUU…</a:t>
            </a:r>
            <a:endParaRPr/>
          </a:p>
          <a:p>
            <a:pPr indent="-228600" lvl="0" marL="228600" rtl="0" algn="l">
              <a:lnSpc>
                <a:spcPct val="120000"/>
              </a:lnSpc>
              <a:spcBef>
                <a:spcPts val="1000"/>
              </a:spcBef>
              <a:spcAft>
                <a:spcPts val="0"/>
              </a:spcAft>
              <a:buClr>
                <a:schemeClr val="dk1"/>
              </a:buClr>
              <a:buSzPct val="100000"/>
              <a:buChar char="•"/>
            </a:pPr>
            <a:r>
              <a:rPr lang="en-US"/>
              <a:t>The regional impact of ASUU…..</a:t>
            </a:r>
            <a:endParaRPr/>
          </a:p>
          <a:p>
            <a:pPr indent="-228600" lvl="0" marL="228600" rtl="0" algn="l">
              <a:lnSpc>
                <a:spcPct val="120000"/>
              </a:lnSpc>
              <a:spcBef>
                <a:spcPts val="1000"/>
              </a:spcBef>
              <a:spcAft>
                <a:spcPts val="0"/>
              </a:spcAft>
              <a:buClr>
                <a:schemeClr val="dk1"/>
              </a:buClr>
              <a:buSzPct val="100000"/>
              <a:buChar char="•"/>
            </a:pPr>
            <a:r>
              <a:rPr lang="en-US"/>
              <a:t>The relationship between the length of a teacher strike and future academic performance</a:t>
            </a:r>
            <a:endParaRPr/>
          </a:p>
          <a:p>
            <a:pPr indent="-228600" lvl="0" marL="228600" rtl="0" algn="l">
              <a:lnSpc>
                <a:spcPct val="120000"/>
              </a:lnSpc>
              <a:spcBef>
                <a:spcPts val="1000"/>
              </a:spcBef>
              <a:spcAft>
                <a:spcPts val="0"/>
              </a:spcAft>
              <a:buClr>
                <a:schemeClr val="dk1"/>
              </a:buClr>
              <a:buSzPct val="100000"/>
              <a:buChar char="•"/>
            </a:pPr>
            <a:r>
              <a:rPr lang="en-US"/>
              <a:t>Nature and dimension of strikes over time</a:t>
            </a:r>
            <a:endParaRPr/>
          </a:p>
          <a:p>
            <a:pPr indent="-228600" lvl="0" marL="228600" rtl="0" algn="l">
              <a:lnSpc>
                <a:spcPct val="120000"/>
              </a:lnSpc>
              <a:spcBef>
                <a:spcPts val="1000"/>
              </a:spcBef>
              <a:spcAft>
                <a:spcPts val="0"/>
              </a:spcAft>
              <a:buClr>
                <a:schemeClr val="dk1"/>
              </a:buClr>
              <a:buSzPct val="100000"/>
              <a:buChar char="•"/>
            </a:pPr>
            <a:r>
              <a:rPr lang="en-US"/>
              <a:t>People perception of teachers strikes versus medical personel’s strike</a:t>
            </a:r>
            <a:endParaRPr/>
          </a:p>
          <a:p>
            <a:pPr indent="-228600" lvl="0" marL="228600" rtl="0" algn="l">
              <a:lnSpc>
                <a:spcPct val="120000"/>
              </a:lnSpc>
              <a:spcBef>
                <a:spcPts val="1000"/>
              </a:spcBef>
              <a:spcAft>
                <a:spcPts val="0"/>
              </a:spcAft>
              <a:buClr>
                <a:schemeClr val="dk1"/>
              </a:buClr>
              <a:buSzPct val="100000"/>
              <a:buChar char="•"/>
            </a:pPr>
            <a:r>
              <a:rPr lang="en-US"/>
              <a:t>Etc.</a:t>
            </a:r>
            <a:endParaRPr/>
          </a:p>
          <a:p>
            <a:pPr indent="-87629" lvl="0" marL="228600" rtl="0" algn="l">
              <a:lnSpc>
                <a:spcPct val="120000"/>
              </a:lnSpc>
              <a:spcBef>
                <a:spcPts val="1000"/>
              </a:spcBef>
              <a:spcAft>
                <a:spcPts val="0"/>
              </a:spcAft>
              <a:buClr>
                <a:schemeClr val="dk1"/>
              </a:buClr>
              <a:buSzPct val="100000"/>
              <a:buNone/>
            </a:pPr>
            <a:r>
              <a:t/>
            </a:r>
            <a:endParaRPr/>
          </a:p>
          <a:p>
            <a:pPr indent="-87629" lvl="0" marL="228600" rtl="0" algn="l">
              <a:lnSpc>
                <a:spcPct val="120000"/>
              </a:lnSpc>
              <a:spcBef>
                <a:spcPts val="1000"/>
              </a:spcBef>
              <a:spcAft>
                <a:spcPts val="0"/>
              </a:spcAft>
              <a:buClr>
                <a:schemeClr val="dk1"/>
              </a:buClr>
              <a:buSzPct val="100000"/>
              <a:buNone/>
            </a:pPr>
            <a:r>
              <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8" name="Shape 248"/>
        <p:cNvGrpSpPr/>
        <p:nvPr/>
      </p:nvGrpSpPr>
      <p:grpSpPr>
        <a:xfrm>
          <a:off x="0" y="0"/>
          <a:ext cx="0" cy="0"/>
          <a:chOff x="0" y="0"/>
          <a:chExt cx="0" cy="0"/>
        </a:xfrm>
      </p:grpSpPr>
      <p:pic>
        <p:nvPicPr>
          <p:cNvPr id="249" name="Google Shape;249;p38"/>
          <p:cNvPicPr preferRelativeResize="0"/>
          <p:nvPr/>
        </p:nvPicPr>
        <p:blipFill rotWithShape="1">
          <a:blip r:embed="rId3">
            <a:alphaModFix/>
          </a:blip>
          <a:srcRect b="0" l="0" r="0" t="0"/>
          <a:stretch/>
        </p:blipFill>
        <p:spPr>
          <a:xfrm>
            <a:off x="2054001" y="2673030"/>
            <a:ext cx="8083997" cy="1511939"/>
          </a:xfrm>
          <a:prstGeom prst="rect">
            <a:avLst/>
          </a:prstGeom>
          <a:noFill/>
          <a:ln>
            <a:noFill/>
          </a:ln>
        </p:spPr>
      </p:pic>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3" name="Shape 253"/>
        <p:cNvGrpSpPr/>
        <p:nvPr/>
      </p:nvGrpSpPr>
      <p:grpSpPr>
        <a:xfrm>
          <a:off x="0" y="0"/>
          <a:ext cx="0" cy="0"/>
          <a:chOff x="0" y="0"/>
          <a:chExt cx="0" cy="0"/>
        </a:xfrm>
      </p:grpSpPr>
      <p:pic>
        <p:nvPicPr>
          <p:cNvPr id="254" name="Google Shape;254;p39"/>
          <p:cNvPicPr preferRelativeResize="0"/>
          <p:nvPr/>
        </p:nvPicPr>
        <p:blipFill rotWithShape="1">
          <a:blip r:embed="rId3">
            <a:alphaModFix/>
          </a:blip>
          <a:srcRect b="0" l="0" r="0" t="0"/>
          <a:stretch/>
        </p:blipFill>
        <p:spPr>
          <a:xfrm>
            <a:off x="2008093" y="1850788"/>
            <a:ext cx="6849035" cy="3088766"/>
          </a:xfrm>
          <a:prstGeom prst="rect">
            <a:avLst/>
          </a:prstGeom>
          <a:noFill/>
          <a:ln>
            <a:noFill/>
          </a:ln>
        </p:spPr>
      </p:pic>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8" name="Shape 258"/>
        <p:cNvGrpSpPr/>
        <p:nvPr/>
      </p:nvGrpSpPr>
      <p:grpSpPr>
        <a:xfrm>
          <a:off x="0" y="0"/>
          <a:ext cx="0" cy="0"/>
          <a:chOff x="0" y="0"/>
          <a:chExt cx="0" cy="0"/>
        </a:xfrm>
      </p:grpSpPr>
      <p:sp>
        <p:nvSpPr>
          <p:cNvPr id="259" name="Google Shape;259;p40"/>
          <p:cNvSpPr txBox="1"/>
          <p:nvPr>
            <p:ph type="title"/>
          </p:nvPr>
        </p:nvSpPr>
        <p:spPr>
          <a:xfrm>
            <a:off x="1371600" y="172122"/>
            <a:ext cx="10241280" cy="1857846"/>
          </a:xfrm>
          <a:prstGeom prst="rect">
            <a:avLst/>
          </a:prstGeom>
          <a:noFill/>
          <a:ln>
            <a:noFill/>
          </a:ln>
        </p:spPr>
        <p:txBody>
          <a:bodyPr anchorCtr="0" anchor="b" bIns="0" lIns="0" spcFirstLastPara="1" rIns="0" wrap="square" tIns="0">
            <a:normAutofit/>
          </a:bodyPr>
          <a:lstStyle/>
          <a:p>
            <a:pPr indent="0" lvl="0" marL="0" rtl="0" algn="ctr">
              <a:lnSpc>
                <a:spcPct val="100000"/>
              </a:lnSpc>
              <a:spcBef>
                <a:spcPts val="0"/>
              </a:spcBef>
              <a:spcAft>
                <a:spcPts val="0"/>
              </a:spcAft>
              <a:buClr>
                <a:schemeClr val="dk1"/>
              </a:buClr>
              <a:buSzPts val="3600"/>
              <a:buFont typeface="Twentieth Century"/>
              <a:buNone/>
            </a:pPr>
            <a:r>
              <a:rPr lang="en-US"/>
              <a:t>NOVEMBER TOPIC – FIVE POPULAR QUALITATIVE METHODS</a:t>
            </a:r>
            <a:endParaRPr/>
          </a:p>
        </p:txBody>
      </p:sp>
      <p:sp>
        <p:nvSpPr>
          <p:cNvPr id="260" name="Google Shape;260;p40"/>
          <p:cNvSpPr txBox="1"/>
          <p:nvPr>
            <p:ph idx="1" type="body"/>
          </p:nvPr>
        </p:nvSpPr>
        <p:spPr>
          <a:xfrm>
            <a:off x="618565" y="2112264"/>
            <a:ext cx="10994315" cy="3959352"/>
          </a:xfrm>
          <a:prstGeom prst="rect">
            <a:avLst/>
          </a:prstGeom>
          <a:noFill/>
          <a:ln>
            <a:noFill/>
          </a:ln>
        </p:spPr>
        <p:txBody>
          <a:bodyPr anchorCtr="0" anchor="t" bIns="0" lIns="0" spcFirstLastPara="1" rIns="0" wrap="square" tIns="0">
            <a:normAutofit/>
          </a:bodyPr>
          <a:lstStyle/>
          <a:p>
            <a:pPr indent="0" lvl="0" marL="0" rtl="0" algn="ctr">
              <a:lnSpc>
                <a:spcPct val="120000"/>
              </a:lnSpc>
              <a:spcBef>
                <a:spcPts val="0"/>
              </a:spcBef>
              <a:spcAft>
                <a:spcPts val="0"/>
              </a:spcAft>
              <a:buClr>
                <a:schemeClr val="dk1"/>
              </a:buClr>
              <a:buSzPts val="4800"/>
              <a:buNone/>
            </a:pPr>
            <a:r>
              <a:t/>
            </a:r>
            <a:endParaRPr sz="4800"/>
          </a:p>
          <a:p>
            <a:pPr indent="-304800" lvl="0" marL="228600" rtl="0" algn="ctr">
              <a:lnSpc>
                <a:spcPct val="120000"/>
              </a:lnSpc>
              <a:spcBef>
                <a:spcPts val="1000"/>
              </a:spcBef>
              <a:spcAft>
                <a:spcPts val="0"/>
              </a:spcAft>
              <a:buClr>
                <a:schemeClr val="dk1"/>
              </a:buClr>
              <a:buSzPts val="4800"/>
              <a:buChar char="•"/>
            </a:pPr>
            <a:r>
              <a:rPr lang="en-US" sz="4800"/>
              <a:t>Friday November 4</a:t>
            </a:r>
            <a:endParaRPr/>
          </a:p>
          <a:p>
            <a:pPr indent="0" lvl="0" marL="0" rtl="0" algn="ctr">
              <a:lnSpc>
                <a:spcPct val="120000"/>
              </a:lnSpc>
              <a:spcBef>
                <a:spcPts val="1000"/>
              </a:spcBef>
              <a:spcAft>
                <a:spcPts val="0"/>
              </a:spcAft>
              <a:buClr>
                <a:schemeClr val="dk1"/>
              </a:buClr>
              <a:buSzPts val="4800"/>
              <a:buNone/>
            </a:pPr>
            <a:r>
              <a:rPr lang="en-US" sz="4800"/>
              <a:t>Registration details will be sent out 2weeks prior.</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15"/>
          <p:cNvSpPr txBox="1"/>
          <p:nvPr>
            <p:ph type="title"/>
          </p:nvPr>
        </p:nvSpPr>
        <p:spPr>
          <a:xfrm>
            <a:off x="1371600" y="209551"/>
            <a:ext cx="10241280" cy="571500"/>
          </a:xfrm>
          <a:prstGeom prst="rect">
            <a:avLst/>
          </a:prstGeom>
          <a:noFill/>
          <a:ln>
            <a:noFill/>
          </a:ln>
        </p:spPr>
        <p:txBody>
          <a:bodyPr anchorCtr="0" anchor="b" bIns="0" lIns="0" spcFirstLastPara="1" rIns="0" wrap="square" tIns="0">
            <a:normAutofit fontScale="90000"/>
          </a:bodyPr>
          <a:lstStyle/>
          <a:p>
            <a:pPr indent="0" lvl="0" marL="0" rtl="0" algn="l">
              <a:lnSpc>
                <a:spcPct val="100000"/>
              </a:lnSpc>
              <a:spcBef>
                <a:spcPts val="0"/>
              </a:spcBef>
              <a:spcAft>
                <a:spcPts val="0"/>
              </a:spcAft>
              <a:buClr>
                <a:schemeClr val="dk1"/>
              </a:buClr>
              <a:buSzPct val="100000"/>
              <a:buFont typeface="Twentieth Century"/>
              <a:buNone/>
            </a:pPr>
            <a:r>
              <a:rPr lang="en-US"/>
              <a:t>QUANTITATIVE RESEARCH – WHAT IT IS</a:t>
            </a:r>
            <a:endParaRPr/>
          </a:p>
        </p:txBody>
      </p:sp>
      <p:sp>
        <p:nvSpPr>
          <p:cNvPr id="112" name="Google Shape;112;p15"/>
          <p:cNvSpPr txBox="1"/>
          <p:nvPr>
            <p:ph idx="1" type="body"/>
          </p:nvPr>
        </p:nvSpPr>
        <p:spPr>
          <a:xfrm>
            <a:off x="114299" y="914401"/>
            <a:ext cx="11915775" cy="5372100"/>
          </a:xfrm>
          <a:prstGeom prst="rect">
            <a:avLst/>
          </a:prstGeom>
          <a:noFill/>
          <a:ln>
            <a:noFill/>
          </a:ln>
        </p:spPr>
        <p:txBody>
          <a:bodyPr anchorCtr="0" anchor="t" bIns="0" lIns="0" spcFirstLastPara="1" rIns="0" wrap="square" tIns="0">
            <a:normAutofit fontScale="92500" lnSpcReduction="10000"/>
          </a:bodyPr>
          <a:lstStyle/>
          <a:p>
            <a:pPr indent="0" lvl="0" marL="0" rtl="0" algn="l">
              <a:lnSpc>
                <a:spcPct val="120000"/>
              </a:lnSpc>
              <a:spcBef>
                <a:spcPts val="0"/>
              </a:spcBef>
              <a:spcAft>
                <a:spcPts val="0"/>
              </a:spcAft>
              <a:buClr>
                <a:schemeClr val="dk1"/>
              </a:buClr>
              <a:buSzPct val="100000"/>
              <a:buNone/>
            </a:pPr>
            <a:r>
              <a:rPr lang="en-US" sz="2400">
                <a:latin typeface="Teko"/>
                <a:ea typeface="Teko"/>
                <a:cs typeface="Teko"/>
                <a:sym typeface="Teko"/>
              </a:rPr>
              <a:t>The question we often ask about whether to use QUALITATIVE or QUANTITATIVE methods is a no brainer because we need them both. It’s like asking whether we should eat food or drink water. We need them both.</a:t>
            </a:r>
            <a:endParaRPr/>
          </a:p>
          <a:p>
            <a:pPr indent="0" lvl="0" marL="0" rtl="0" algn="l">
              <a:lnSpc>
                <a:spcPct val="120000"/>
              </a:lnSpc>
              <a:spcBef>
                <a:spcPts val="1000"/>
              </a:spcBef>
              <a:spcAft>
                <a:spcPts val="0"/>
              </a:spcAft>
              <a:buClr>
                <a:schemeClr val="dk1"/>
              </a:buClr>
              <a:buSzPct val="100000"/>
              <a:buNone/>
            </a:pPr>
            <a:r>
              <a:rPr lang="en-US" sz="2400">
                <a:latin typeface="Teko"/>
                <a:ea typeface="Teko"/>
                <a:cs typeface="Teko"/>
                <a:sym typeface="Teko"/>
              </a:rPr>
              <a:t>Qualitative research deals with descriptions, critical evaluations and judgments, engaging with the subjects through such methods as participant observations and in-depth interviews. Small samples are the norm.  </a:t>
            </a:r>
            <a:endParaRPr/>
          </a:p>
          <a:p>
            <a:pPr indent="0" lvl="0" marL="0" rtl="0" algn="l">
              <a:lnSpc>
                <a:spcPct val="120000"/>
              </a:lnSpc>
              <a:spcBef>
                <a:spcPts val="1000"/>
              </a:spcBef>
              <a:spcAft>
                <a:spcPts val="0"/>
              </a:spcAft>
              <a:buClr>
                <a:schemeClr val="dk1"/>
              </a:buClr>
              <a:buSzPct val="100000"/>
              <a:buNone/>
            </a:pPr>
            <a:r>
              <a:rPr lang="en-US" sz="2400">
                <a:latin typeface="Teko"/>
                <a:ea typeface="Teko"/>
                <a:cs typeface="Teko"/>
                <a:sym typeface="Teko"/>
              </a:rPr>
              <a:t> </a:t>
            </a:r>
            <a:endParaRPr/>
          </a:p>
          <a:p>
            <a:pPr indent="0" lvl="0" marL="0" rtl="0" algn="l">
              <a:lnSpc>
                <a:spcPct val="120000"/>
              </a:lnSpc>
              <a:spcBef>
                <a:spcPts val="1000"/>
              </a:spcBef>
              <a:spcAft>
                <a:spcPts val="0"/>
              </a:spcAft>
              <a:buClr>
                <a:schemeClr val="dk1"/>
              </a:buClr>
              <a:buSzPct val="100000"/>
              <a:buNone/>
            </a:pPr>
            <a:r>
              <a:rPr lang="en-US" sz="2400">
                <a:latin typeface="Teko"/>
                <a:ea typeface="Teko"/>
                <a:cs typeface="Teko"/>
                <a:sym typeface="Teko"/>
              </a:rPr>
              <a:t>QUANTITAIVE research involves measurement, attaching numbers or using statistics or weighing attributes to determine quantity, according to some agreed standards. </a:t>
            </a:r>
            <a:endParaRPr/>
          </a:p>
          <a:p>
            <a:pPr indent="0" lvl="0" marL="0" rtl="0" algn="l">
              <a:lnSpc>
                <a:spcPct val="120000"/>
              </a:lnSpc>
              <a:spcBef>
                <a:spcPts val="1000"/>
              </a:spcBef>
              <a:spcAft>
                <a:spcPts val="0"/>
              </a:spcAft>
              <a:buClr>
                <a:schemeClr val="dk1"/>
              </a:buClr>
              <a:buSzPct val="100000"/>
              <a:buNone/>
            </a:pPr>
            <a:r>
              <a:rPr lang="en-US" sz="2400">
                <a:latin typeface="Teko"/>
                <a:ea typeface="Teko"/>
                <a:cs typeface="Teko"/>
                <a:sym typeface="Teko"/>
              </a:rPr>
              <a:t>The samples are often large enough to promise representativeness and generalizability. Random selection and normality are required, without which reliability and validity may be impaired. Parametric and non-parametric tests are the norms.</a:t>
            </a:r>
            <a:endParaRPr/>
          </a:p>
          <a:p>
            <a:pPr indent="0" lvl="0" marL="0" rtl="0" algn="l">
              <a:lnSpc>
                <a:spcPct val="120000"/>
              </a:lnSpc>
              <a:spcBef>
                <a:spcPts val="1000"/>
              </a:spcBef>
              <a:spcAft>
                <a:spcPts val="0"/>
              </a:spcAft>
              <a:buClr>
                <a:schemeClr val="dk1"/>
              </a:buClr>
              <a:buSzPct val="100000"/>
              <a:buNone/>
            </a:pPr>
            <a:r>
              <a:t/>
            </a:r>
            <a:endParaRPr sz="2400">
              <a:latin typeface="Teko"/>
              <a:ea typeface="Teko"/>
              <a:cs typeface="Teko"/>
              <a:sym typeface="Teko"/>
            </a:endParaRPr>
          </a:p>
          <a:p>
            <a:pPr indent="0" lvl="0" marL="0" rtl="0" algn="l">
              <a:lnSpc>
                <a:spcPct val="120000"/>
              </a:lnSpc>
              <a:spcBef>
                <a:spcPts val="1000"/>
              </a:spcBef>
              <a:spcAft>
                <a:spcPts val="0"/>
              </a:spcAft>
              <a:buClr>
                <a:schemeClr val="dk1"/>
              </a:buClr>
              <a:buSzPct val="100000"/>
              <a:buNone/>
            </a:pPr>
            <a:r>
              <a:rPr lang="en-US" sz="2400">
                <a:latin typeface="Teko"/>
                <a:ea typeface="Teko"/>
                <a:cs typeface="Teko"/>
                <a:sym typeface="Teko"/>
              </a:rPr>
              <a:t>Fortunately, there are allowable/appropriate statistical procedures to use in any situation, depending on the conditions and quality of the  quantitative data available for analysis. Survey research is one of the most popular QUANTITATIVE methods</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p16"/>
          <p:cNvSpPr txBox="1"/>
          <p:nvPr>
            <p:ph type="title"/>
          </p:nvPr>
        </p:nvSpPr>
        <p:spPr>
          <a:xfrm>
            <a:off x="172122" y="150607"/>
            <a:ext cx="11440758" cy="473337"/>
          </a:xfrm>
          <a:prstGeom prst="rect">
            <a:avLst/>
          </a:prstGeom>
          <a:noFill/>
          <a:ln>
            <a:noFill/>
          </a:ln>
        </p:spPr>
        <p:txBody>
          <a:bodyPr anchorCtr="0" anchor="b" bIns="0" lIns="0" spcFirstLastPara="1" rIns="0" wrap="square" tIns="0">
            <a:normAutofit fontScale="90000"/>
          </a:bodyPr>
          <a:lstStyle/>
          <a:p>
            <a:pPr indent="0" lvl="0" marL="0" rtl="0" algn="l">
              <a:lnSpc>
                <a:spcPct val="100000"/>
              </a:lnSpc>
              <a:spcBef>
                <a:spcPts val="0"/>
              </a:spcBef>
              <a:spcAft>
                <a:spcPts val="0"/>
              </a:spcAft>
              <a:buClr>
                <a:schemeClr val="dk1"/>
              </a:buClr>
              <a:buSzPct val="100000"/>
              <a:buFont typeface="Twentieth Century"/>
              <a:buNone/>
            </a:pPr>
            <a:r>
              <a:rPr lang="en-US"/>
              <a:t>MEASUREMENT IS THE FOUNDATION</a:t>
            </a:r>
            <a:endParaRPr/>
          </a:p>
        </p:txBody>
      </p:sp>
      <p:sp>
        <p:nvSpPr>
          <p:cNvPr id="118" name="Google Shape;118;p16"/>
          <p:cNvSpPr txBox="1"/>
          <p:nvPr>
            <p:ph idx="1" type="body"/>
          </p:nvPr>
        </p:nvSpPr>
        <p:spPr>
          <a:xfrm>
            <a:off x="172121" y="742278"/>
            <a:ext cx="11736593" cy="5329338"/>
          </a:xfrm>
          <a:prstGeom prst="rect">
            <a:avLst/>
          </a:prstGeom>
          <a:noFill/>
          <a:ln>
            <a:noFill/>
          </a:ln>
        </p:spPr>
        <p:txBody>
          <a:bodyPr anchorCtr="0" anchor="t" bIns="0" lIns="0" spcFirstLastPara="1" rIns="0" wrap="square" tIns="0">
            <a:normAutofit/>
          </a:bodyPr>
          <a:lstStyle/>
          <a:p>
            <a:pPr indent="-228600" lvl="0" marL="228600" rtl="0" algn="l">
              <a:lnSpc>
                <a:spcPct val="120000"/>
              </a:lnSpc>
              <a:spcBef>
                <a:spcPts val="0"/>
              </a:spcBef>
              <a:spcAft>
                <a:spcPts val="0"/>
              </a:spcAft>
              <a:buClr>
                <a:schemeClr val="dk1"/>
              </a:buClr>
              <a:buSzPts val="2400"/>
              <a:buChar char="•"/>
            </a:pPr>
            <a:r>
              <a:rPr lang="en-US"/>
              <a:t>Measurement is the foundational building block for quantitative research. Any quantification of events, places, things, behaviors, and observations requires measurement, which is also needed for collecting quantitative data. The four types of measurement we encounter in quantitative research are:</a:t>
            </a:r>
            <a:endParaRPr/>
          </a:p>
          <a:p>
            <a:pPr indent="-228600" lvl="0" marL="228600" rtl="0" algn="l">
              <a:lnSpc>
                <a:spcPct val="120000"/>
              </a:lnSpc>
              <a:spcBef>
                <a:spcPts val="1000"/>
              </a:spcBef>
              <a:spcAft>
                <a:spcPts val="0"/>
              </a:spcAft>
              <a:buClr>
                <a:schemeClr val="dk1"/>
              </a:buClr>
              <a:buSzPts val="2400"/>
              <a:buChar char="•"/>
            </a:pPr>
            <a:r>
              <a:rPr lang="en-US" u="sng"/>
              <a:t>Nominal</a:t>
            </a:r>
            <a:r>
              <a:rPr lang="en-US"/>
              <a:t> – the lowest level which is basically labelling without having any “number meaning.”</a:t>
            </a:r>
            <a:endParaRPr/>
          </a:p>
          <a:p>
            <a:pPr indent="-228600" lvl="0" marL="228600" rtl="0" algn="l">
              <a:lnSpc>
                <a:spcPct val="120000"/>
              </a:lnSpc>
              <a:spcBef>
                <a:spcPts val="1000"/>
              </a:spcBef>
              <a:spcAft>
                <a:spcPts val="0"/>
              </a:spcAft>
              <a:buClr>
                <a:schemeClr val="dk1"/>
              </a:buClr>
              <a:buSzPts val="2400"/>
              <a:buChar char="•"/>
            </a:pPr>
            <a:r>
              <a:rPr lang="en-US" u="sng"/>
              <a:t>Ordinal</a:t>
            </a:r>
            <a:r>
              <a:rPr lang="en-US"/>
              <a:t> – which is the ranking of objects on an operationally defined characteristic.</a:t>
            </a:r>
            <a:endParaRPr/>
          </a:p>
          <a:p>
            <a:pPr indent="-228600" lvl="0" marL="228600" rtl="0" algn="l">
              <a:lnSpc>
                <a:spcPct val="120000"/>
              </a:lnSpc>
              <a:spcBef>
                <a:spcPts val="1000"/>
              </a:spcBef>
              <a:spcAft>
                <a:spcPts val="0"/>
              </a:spcAft>
              <a:buClr>
                <a:schemeClr val="dk1"/>
              </a:buClr>
              <a:buSzPts val="2400"/>
              <a:buChar char="•"/>
            </a:pPr>
            <a:r>
              <a:rPr lang="en-US" u="sng"/>
              <a:t>Interval</a:t>
            </a:r>
            <a:r>
              <a:rPr lang="en-US"/>
              <a:t> – also called “</a:t>
            </a:r>
            <a:r>
              <a:rPr lang="en-US" u="sng"/>
              <a:t>equal interval scale</a:t>
            </a:r>
            <a:r>
              <a:rPr lang="en-US"/>
              <a:t>” because of equal distances in the property being measured, but without a true zero point, e.g., temperature. </a:t>
            </a:r>
            <a:endParaRPr/>
          </a:p>
          <a:p>
            <a:pPr indent="-228600" lvl="0" marL="228600" rtl="0" algn="l">
              <a:lnSpc>
                <a:spcPct val="120000"/>
              </a:lnSpc>
              <a:spcBef>
                <a:spcPts val="1000"/>
              </a:spcBef>
              <a:spcAft>
                <a:spcPts val="0"/>
              </a:spcAft>
              <a:buClr>
                <a:schemeClr val="dk1"/>
              </a:buClr>
              <a:buSzPts val="2400"/>
              <a:buChar char="•"/>
            </a:pPr>
            <a:r>
              <a:rPr lang="en-US" u="sng"/>
              <a:t>Ratio</a:t>
            </a:r>
            <a:r>
              <a:rPr lang="en-US"/>
              <a:t> – the highest level of measurement, ideal for science, with characteristics of nominal, ordinal, and interval scales, plus an absolute or natural zero, e.g., exam score.</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p17"/>
          <p:cNvSpPr txBox="1"/>
          <p:nvPr>
            <p:ph type="title"/>
          </p:nvPr>
        </p:nvSpPr>
        <p:spPr>
          <a:xfrm>
            <a:off x="1371600" y="0"/>
            <a:ext cx="10241280" cy="786384"/>
          </a:xfrm>
          <a:prstGeom prst="rect">
            <a:avLst/>
          </a:prstGeom>
          <a:noFill/>
          <a:ln>
            <a:noFill/>
          </a:ln>
        </p:spPr>
        <p:txBody>
          <a:bodyPr anchorCtr="0" anchor="b" bIns="0" lIns="0" spcFirstLastPara="1" rIns="0" wrap="square" tIns="0">
            <a:normAutofit/>
          </a:bodyPr>
          <a:lstStyle/>
          <a:p>
            <a:pPr indent="0" lvl="0" marL="0" rtl="0" algn="l">
              <a:lnSpc>
                <a:spcPct val="100000"/>
              </a:lnSpc>
              <a:spcBef>
                <a:spcPts val="0"/>
              </a:spcBef>
              <a:spcAft>
                <a:spcPts val="0"/>
              </a:spcAft>
              <a:buClr>
                <a:schemeClr val="dk1"/>
              </a:buClr>
              <a:buSzPts val="3600"/>
              <a:buFont typeface="Twentieth Century"/>
              <a:buNone/>
            </a:pPr>
            <a:r>
              <a:rPr lang="en-US"/>
              <a:t>RATIONALE – WHY QUANTITATIVE</a:t>
            </a:r>
            <a:endParaRPr/>
          </a:p>
        </p:txBody>
      </p:sp>
      <p:sp>
        <p:nvSpPr>
          <p:cNvPr id="124" name="Google Shape;124;p17"/>
          <p:cNvSpPr txBox="1"/>
          <p:nvPr>
            <p:ph idx="1" type="body"/>
          </p:nvPr>
        </p:nvSpPr>
        <p:spPr>
          <a:xfrm>
            <a:off x="290456" y="1473798"/>
            <a:ext cx="11768866" cy="4651606"/>
          </a:xfrm>
          <a:prstGeom prst="rect">
            <a:avLst/>
          </a:prstGeom>
          <a:noFill/>
          <a:ln>
            <a:noFill/>
          </a:ln>
        </p:spPr>
        <p:txBody>
          <a:bodyPr anchorCtr="0" anchor="t" bIns="0" lIns="0" spcFirstLastPara="1" rIns="0" wrap="square" tIns="0">
            <a:normAutofit/>
          </a:bodyPr>
          <a:lstStyle/>
          <a:p>
            <a:pPr indent="-228600" lvl="0" marL="228600" rtl="0" algn="l">
              <a:lnSpc>
                <a:spcPct val="120000"/>
              </a:lnSpc>
              <a:spcBef>
                <a:spcPts val="0"/>
              </a:spcBef>
              <a:spcAft>
                <a:spcPts val="0"/>
              </a:spcAft>
              <a:buClr>
                <a:schemeClr val="dk1"/>
              </a:buClr>
              <a:buSzPts val="2800"/>
              <a:buChar char="•"/>
            </a:pPr>
            <a:r>
              <a:rPr lang="en-US" sz="2800"/>
              <a:t>Precision</a:t>
            </a:r>
            <a:endParaRPr/>
          </a:p>
          <a:p>
            <a:pPr indent="-228600" lvl="0" marL="228600" rtl="0" algn="l">
              <a:lnSpc>
                <a:spcPct val="120000"/>
              </a:lnSpc>
              <a:spcBef>
                <a:spcPts val="1000"/>
              </a:spcBef>
              <a:spcAft>
                <a:spcPts val="0"/>
              </a:spcAft>
              <a:buClr>
                <a:schemeClr val="dk1"/>
              </a:buClr>
              <a:buSzPts val="2800"/>
              <a:buChar char="•"/>
            </a:pPr>
            <a:r>
              <a:rPr lang="en-US" sz="2800"/>
              <a:t>Accuracy</a:t>
            </a:r>
            <a:endParaRPr/>
          </a:p>
          <a:p>
            <a:pPr indent="-228600" lvl="0" marL="228600" rtl="0" algn="l">
              <a:lnSpc>
                <a:spcPct val="120000"/>
              </a:lnSpc>
              <a:spcBef>
                <a:spcPts val="1000"/>
              </a:spcBef>
              <a:spcAft>
                <a:spcPts val="0"/>
              </a:spcAft>
              <a:buClr>
                <a:schemeClr val="dk1"/>
              </a:buClr>
              <a:buSzPts val="2800"/>
              <a:buChar char="•"/>
            </a:pPr>
            <a:r>
              <a:rPr lang="en-US" sz="2800"/>
              <a:t>Predictability</a:t>
            </a:r>
            <a:endParaRPr/>
          </a:p>
          <a:p>
            <a:pPr indent="-228600" lvl="0" marL="228600" rtl="0" algn="l">
              <a:lnSpc>
                <a:spcPct val="120000"/>
              </a:lnSpc>
              <a:spcBef>
                <a:spcPts val="1000"/>
              </a:spcBef>
              <a:spcAft>
                <a:spcPts val="0"/>
              </a:spcAft>
              <a:buClr>
                <a:schemeClr val="dk1"/>
              </a:buClr>
              <a:buSzPts val="2800"/>
              <a:buChar char="•"/>
            </a:pPr>
            <a:r>
              <a:rPr lang="en-US" sz="2800"/>
              <a:t>Replication </a:t>
            </a:r>
            <a:endParaRPr/>
          </a:p>
          <a:p>
            <a:pPr indent="-228600" lvl="0" marL="228600" rtl="0" algn="l">
              <a:lnSpc>
                <a:spcPct val="120000"/>
              </a:lnSpc>
              <a:spcBef>
                <a:spcPts val="1000"/>
              </a:spcBef>
              <a:spcAft>
                <a:spcPts val="0"/>
              </a:spcAft>
              <a:buClr>
                <a:schemeClr val="dk1"/>
              </a:buClr>
              <a:buSzPts val="2800"/>
              <a:buChar char="•"/>
            </a:pPr>
            <a:r>
              <a:rPr lang="en-US" sz="2800"/>
              <a:t>Tests of hypotheses -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8" name="Shape 128"/>
        <p:cNvGrpSpPr/>
        <p:nvPr/>
      </p:nvGrpSpPr>
      <p:grpSpPr>
        <a:xfrm>
          <a:off x="0" y="0"/>
          <a:ext cx="0" cy="0"/>
          <a:chOff x="0" y="0"/>
          <a:chExt cx="0" cy="0"/>
        </a:xfrm>
      </p:grpSpPr>
      <p:sp>
        <p:nvSpPr>
          <p:cNvPr id="129" name="Google Shape;129;p18"/>
          <p:cNvSpPr txBox="1"/>
          <p:nvPr>
            <p:ph type="title"/>
          </p:nvPr>
        </p:nvSpPr>
        <p:spPr>
          <a:xfrm>
            <a:off x="1371600" y="161365"/>
            <a:ext cx="10241280" cy="625019"/>
          </a:xfrm>
          <a:prstGeom prst="rect">
            <a:avLst/>
          </a:prstGeom>
          <a:noFill/>
          <a:ln>
            <a:noFill/>
          </a:ln>
        </p:spPr>
        <p:txBody>
          <a:bodyPr anchorCtr="0" anchor="b" bIns="0" lIns="0" spcFirstLastPara="1" rIns="0" wrap="square" tIns="0">
            <a:normAutofit/>
          </a:bodyPr>
          <a:lstStyle/>
          <a:p>
            <a:pPr indent="0" lvl="0" marL="0" rtl="0" algn="l">
              <a:lnSpc>
                <a:spcPct val="100000"/>
              </a:lnSpc>
              <a:spcBef>
                <a:spcPts val="0"/>
              </a:spcBef>
              <a:spcAft>
                <a:spcPts val="0"/>
              </a:spcAft>
              <a:buClr>
                <a:schemeClr val="dk1"/>
              </a:buClr>
              <a:buSzPts val="3600"/>
              <a:buFont typeface="Twentieth Century"/>
              <a:buNone/>
            </a:pPr>
            <a:r>
              <a:rPr lang="en-US"/>
              <a:t>SCOPE/TYPES</a:t>
            </a:r>
            <a:endParaRPr/>
          </a:p>
        </p:txBody>
      </p:sp>
      <p:sp>
        <p:nvSpPr>
          <p:cNvPr id="130" name="Google Shape;130;p18"/>
          <p:cNvSpPr txBox="1"/>
          <p:nvPr>
            <p:ph idx="1" type="body"/>
          </p:nvPr>
        </p:nvSpPr>
        <p:spPr>
          <a:xfrm>
            <a:off x="0" y="786384"/>
            <a:ext cx="12192000" cy="5285232"/>
          </a:xfrm>
          <a:prstGeom prst="rect">
            <a:avLst/>
          </a:prstGeom>
          <a:noFill/>
          <a:ln>
            <a:noFill/>
          </a:ln>
        </p:spPr>
        <p:txBody>
          <a:bodyPr anchorCtr="0" anchor="t" bIns="0" lIns="0" spcFirstLastPara="1" rIns="0" wrap="square" tIns="0">
            <a:normAutofit/>
          </a:bodyPr>
          <a:lstStyle/>
          <a:p>
            <a:pPr indent="-228600" lvl="0" marL="228600" rtl="0" algn="l">
              <a:lnSpc>
                <a:spcPct val="120000"/>
              </a:lnSpc>
              <a:spcBef>
                <a:spcPts val="0"/>
              </a:spcBef>
              <a:spcAft>
                <a:spcPts val="0"/>
              </a:spcAft>
              <a:buClr>
                <a:schemeClr val="dk1"/>
              </a:buClr>
              <a:buSzPts val="2400"/>
              <a:buChar char="•"/>
            </a:pPr>
            <a:r>
              <a:rPr lang="en-US"/>
              <a:t>With qualitative research, we identified more than 23 different methods that include interviews, observations, critical analysis, content analysis, rhetorical analysis, semiotics, etc.</a:t>
            </a:r>
            <a:endParaRPr/>
          </a:p>
          <a:p>
            <a:pPr indent="-228600" lvl="0" marL="228600" rtl="0" algn="l">
              <a:lnSpc>
                <a:spcPct val="120000"/>
              </a:lnSpc>
              <a:spcBef>
                <a:spcPts val="1000"/>
              </a:spcBef>
              <a:spcAft>
                <a:spcPts val="0"/>
              </a:spcAft>
              <a:buClr>
                <a:schemeClr val="dk1"/>
              </a:buClr>
              <a:buSzPts val="2400"/>
              <a:buChar char="•"/>
            </a:pPr>
            <a:r>
              <a:rPr lang="en-US"/>
              <a:t>Similarly, there are different methods of quantitative research. These include the following:</a:t>
            </a:r>
            <a:endParaRPr/>
          </a:p>
          <a:p>
            <a:pPr indent="-228600" lvl="0" marL="228600" rtl="0" algn="l">
              <a:lnSpc>
                <a:spcPct val="120000"/>
              </a:lnSpc>
              <a:spcBef>
                <a:spcPts val="1000"/>
              </a:spcBef>
              <a:spcAft>
                <a:spcPts val="0"/>
              </a:spcAft>
              <a:buClr>
                <a:schemeClr val="dk1"/>
              </a:buClr>
              <a:buSzPts val="2400"/>
              <a:buChar char="•"/>
            </a:pPr>
            <a:r>
              <a:rPr lang="en-US"/>
              <a:t>Survey methods.</a:t>
            </a:r>
            <a:endParaRPr/>
          </a:p>
          <a:p>
            <a:pPr indent="-228600" lvl="0" marL="228600" rtl="0" algn="l">
              <a:lnSpc>
                <a:spcPct val="120000"/>
              </a:lnSpc>
              <a:spcBef>
                <a:spcPts val="1000"/>
              </a:spcBef>
              <a:spcAft>
                <a:spcPts val="0"/>
              </a:spcAft>
              <a:buClr>
                <a:schemeClr val="dk1"/>
              </a:buClr>
              <a:buSzPts val="2400"/>
              <a:buChar char="•"/>
            </a:pPr>
            <a:r>
              <a:rPr lang="en-US"/>
              <a:t>Experiments/Quasi-experimental methods.</a:t>
            </a:r>
            <a:endParaRPr/>
          </a:p>
          <a:p>
            <a:pPr indent="-228600" lvl="0" marL="228600" rtl="0" algn="l">
              <a:lnSpc>
                <a:spcPct val="120000"/>
              </a:lnSpc>
              <a:spcBef>
                <a:spcPts val="1000"/>
              </a:spcBef>
              <a:spcAft>
                <a:spcPts val="0"/>
              </a:spcAft>
              <a:buClr>
                <a:schemeClr val="dk1"/>
              </a:buClr>
              <a:buSzPts val="2400"/>
              <a:buChar char="•"/>
            </a:pPr>
            <a:r>
              <a:rPr lang="en-US"/>
              <a:t>Content analysis.</a:t>
            </a:r>
            <a:endParaRPr/>
          </a:p>
          <a:p>
            <a:pPr indent="-228600" lvl="0" marL="228600" rtl="0" algn="l">
              <a:lnSpc>
                <a:spcPct val="120000"/>
              </a:lnSpc>
              <a:spcBef>
                <a:spcPts val="1000"/>
              </a:spcBef>
              <a:spcAft>
                <a:spcPts val="0"/>
              </a:spcAft>
              <a:buClr>
                <a:schemeClr val="dk1"/>
              </a:buClr>
              <a:buSzPts val="2400"/>
              <a:buChar char="•"/>
            </a:pPr>
            <a:r>
              <a:rPr lang="en-US"/>
              <a:t>Multivariate analysis.</a:t>
            </a:r>
            <a:endParaRPr/>
          </a:p>
          <a:p>
            <a:pPr indent="-228600" lvl="0" marL="228600" rtl="0" algn="l">
              <a:lnSpc>
                <a:spcPct val="120000"/>
              </a:lnSpc>
              <a:spcBef>
                <a:spcPts val="1000"/>
              </a:spcBef>
              <a:spcAft>
                <a:spcPts val="0"/>
              </a:spcAft>
              <a:buClr>
                <a:schemeClr val="dk1"/>
              </a:buClr>
              <a:buSzPts val="2400"/>
              <a:buChar char="•"/>
            </a:pPr>
            <a:r>
              <a:rPr lang="en-US"/>
              <a:t>Factor analysis.</a:t>
            </a:r>
            <a:endParaRPr/>
          </a:p>
          <a:p>
            <a:pPr indent="-76200" lvl="0" marL="228600" rtl="0" algn="l">
              <a:lnSpc>
                <a:spcPct val="120000"/>
              </a:lnSpc>
              <a:spcBef>
                <a:spcPts val="1000"/>
              </a:spcBef>
              <a:spcAft>
                <a:spcPts val="0"/>
              </a:spcAft>
              <a:buClr>
                <a:schemeClr val="dk1"/>
              </a:buClr>
              <a:buSzPts val="2400"/>
              <a:buNone/>
            </a:pPr>
            <a:r>
              <a:t/>
            </a:r>
            <a:endParaRPr/>
          </a:p>
          <a:p>
            <a:pPr indent="-76200" lvl="0" marL="228600" rtl="0" algn="l">
              <a:lnSpc>
                <a:spcPct val="120000"/>
              </a:lnSpc>
              <a:spcBef>
                <a:spcPts val="1000"/>
              </a:spcBef>
              <a:spcAft>
                <a:spcPts val="0"/>
              </a:spcAft>
              <a:buClr>
                <a:schemeClr val="dk1"/>
              </a:buClr>
              <a:buSzPts val="2400"/>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19"/>
          <p:cNvSpPr txBox="1"/>
          <p:nvPr>
            <p:ph type="title"/>
          </p:nvPr>
        </p:nvSpPr>
        <p:spPr>
          <a:xfrm>
            <a:off x="96819" y="96819"/>
            <a:ext cx="12095181" cy="467957"/>
          </a:xfrm>
          <a:prstGeom prst="rect">
            <a:avLst/>
          </a:prstGeom>
          <a:noFill/>
          <a:ln>
            <a:noFill/>
          </a:ln>
        </p:spPr>
        <p:txBody>
          <a:bodyPr anchorCtr="0" anchor="b" bIns="0" lIns="0" spcFirstLastPara="1" rIns="0" wrap="square" tIns="0">
            <a:normAutofit/>
          </a:bodyPr>
          <a:lstStyle/>
          <a:p>
            <a:pPr indent="0" lvl="0" marL="0" rtl="0" algn="l">
              <a:lnSpc>
                <a:spcPct val="100000"/>
              </a:lnSpc>
              <a:spcBef>
                <a:spcPts val="0"/>
              </a:spcBef>
              <a:spcAft>
                <a:spcPts val="0"/>
              </a:spcAft>
              <a:buClr>
                <a:schemeClr val="dk1"/>
              </a:buClr>
              <a:buSzPts val="2400"/>
              <a:buFont typeface="Twentieth Century"/>
              <a:buNone/>
            </a:pPr>
            <a:r>
              <a:rPr lang="en-US" sz="2400"/>
              <a:t>TWO BROAD TYPES – PARAMETRIC AND NON-PARAMETRIC</a:t>
            </a:r>
            <a:endParaRPr/>
          </a:p>
        </p:txBody>
      </p:sp>
      <p:sp>
        <p:nvSpPr>
          <p:cNvPr id="136" name="Google Shape;136;p19"/>
          <p:cNvSpPr txBox="1"/>
          <p:nvPr>
            <p:ph idx="1" type="body"/>
          </p:nvPr>
        </p:nvSpPr>
        <p:spPr>
          <a:xfrm>
            <a:off x="200809" y="736898"/>
            <a:ext cx="11790381" cy="5556325"/>
          </a:xfrm>
          <a:prstGeom prst="rect">
            <a:avLst/>
          </a:prstGeom>
          <a:noFill/>
          <a:ln>
            <a:noFill/>
          </a:ln>
        </p:spPr>
        <p:txBody>
          <a:bodyPr anchorCtr="0" anchor="t" bIns="0" lIns="0" spcFirstLastPara="1" rIns="0" wrap="square" tIns="0">
            <a:normAutofit/>
          </a:bodyPr>
          <a:lstStyle/>
          <a:p>
            <a:pPr indent="0" lvl="0" marL="0" rtl="0" algn="l">
              <a:lnSpc>
                <a:spcPct val="120000"/>
              </a:lnSpc>
              <a:spcBef>
                <a:spcPts val="0"/>
              </a:spcBef>
              <a:spcAft>
                <a:spcPts val="0"/>
              </a:spcAft>
              <a:buClr>
                <a:schemeClr val="dk1"/>
              </a:buClr>
              <a:buSzPts val="1800"/>
              <a:buNone/>
            </a:pPr>
            <a:r>
              <a:rPr lang="en-US" sz="1800">
                <a:solidFill>
                  <a:schemeClr val="dk1"/>
                </a:solidFill>
                <a:latin typeface="Teko"/>
                <a:ea typeface="Teko"/>
                <a:cs typeface="Teko"/>
                <a:sym typeface="Teko"/>
              </a:rPr>
              <a:t>STATISTICAL METHODS can be classified as Parametric or Non-parametric to describe their kind, general qualities, and appropriateness for certain analytical procedures. The key distinguishing characteristic is the level of measurement scale employed in their collection. The four levels of measurement are </a:t>
            </a:r>
            <a:r>
              <a:rPr lang="en-US" sz="1800">
                <a:solidFill>
                  <a:srgbClr val="FF0000"/>
                </a:solidFill>
                <a:latin typeface="Teko"/>
                <a:ea typeface="Teko"/>
                <a:cs typeface="Teko"/>
                <a:sym typeface="Teko"/>
              </a:rPr>
              <a:t>Nominal, Ordinal, Interval, and Ratio. </a:t>
            </a:r>
            <a:r>
              <a:rPr lang="en-US" sz="1800">
                <a:solidFill>
                  <a:schemeClr val="dk1"/>
                </a:solidFill>
                <a:latin typeface="Teko"/>
                <a:ea typeface="Teko"/>
                <a:cs typeface="Teko"/>
                <a:sym typeface="Teko"/>
              </a:rPr>
              <a:t>Nominal is the weakest and lowest level of distinguishing one object or event from another on the basis of a name or the type, such as Black or White. </a:t>
            </a:r>
            <a:r>
              <a:rPr lang="en-US" sz="1800">
                <a:solidFill>
                  <a:srgbClr val="FF0000"/>
                </a:solidFill>
                <a:latin typeface="Teko"/>
                <a:ea typeface="Teko"/>
                <a:cs typeface="Teko"/>
                <a:sym typeface="Teko"/>
              </a:rPr>
              <a:t>Ordinal </a:t>
            </a:r>
            <a:r>
              <a:rPr lang="en-US" sz="1800">
                <a:solidFill>
                  <a:schemeClr val="dk1"/>
                </a:solidFill>
                <a:latin typeface="Teko"/>
                <a:ea typeface="Teko"/>
                <a:cs typeface="Teko"/>
                <a:sym typeface="Teko"/>
              </a:rPr>
              <a:t>is the next level after nominal, and here we distinguish based on the relative amount of the features they possess, such as ranking 1</a:t>
            </a:r>
            <a:r>
              <a:rPr baseline="30000" lang="en-US" sz="1800">
                <a:solidFill>
                  <a:schemeClr val="dk1"/>
                </a:solidFill>
                <a:latin typeface="Teko"/>
                <a:ea typeface="Teko"/>
                <a:cs typeface="Teko"/>
                <a:sym typeface="Teko"/>
              </a:rPr>
              <a:t>st</a:t>
            </a:r>
            <a:r>
              <a:rPr lang="en-US" sz="1800">
                <a:solidFill>
                  <a:schemeClr val="dk1"/>
                </a:solidFill>
                <a:latin typeface="Teko"/>
                <a:ea typeface="Teko"/>
                <a:cs typeface="Teko"/>
                <a:sym typeface="Teko"/>
              </a:rPr>
              <a:t>, 2</a:t>
            </a:r>
            <a:r>
              <a:rPr baseline="30000" lang="en-US" sz="1800">
                <a:solidFill>
                  <a:schemeClr val="dk1"/>
                </a:solidFill>
                <a:latin typeface="Teko"/>
                <a:ea typeface="Teko"/>
                <a:cs typeface="Teko"/>
                <a:sym typeface="Teko"/>
              </a:rPr>
              <a:t>nd</a:t>
            </a:r>
            <a:r>
              <a:rPr lang="en-US" sz="1800">
                <a:solidFill>
                  <a:schemeClr val="dk1"/>
                </a:solidFill>
                <a:latin typeface="Teko"/>
                <a:ea typeface="Teko"/>
                <a:cs typeface="Teko"/>
                <a:sym typeface="Teko"/>
              </a:rPr>
              <a:t>, 3</a:t>
            </a:r>
            <a:r>
              <a:rPr baseline="30000" lang="en-US" sz="1800">
                <a:solidFill>
                  <a:schemeClr val="dk1"/>
                </a:solidFill>
                <a:latin typeface="Teko"/>
                <a:ea typeface="Teko"/>
                <a:cs typeface="Teko"/>
                <a:sym typeface="Teko"/>
              </a:rPr>
              <a:t>rd</a:t>
            </a:r>
            <a:r>
              <a:rPr lang="en-US" sz="1800">
                <a:solidFill>
                  <a:schemeClr val="dk1"/>
                </a:solidFill>
                <a:latin typeface="Teko"/>
                <a:ea typeface="Teko"/>
                <a:cs typeface="Teko"/>
                <a:sym typeface="Teko"/>
              </a:rPr>
              <a:t>, etc. Note that the distance between ranks are not equal, and so we are missing some information on the intervals between subjects or events. </a:t>
            </a:r>
            <a:r>
              <a:rPr lang="en-US" sz="1800">
                <a:solidFill>
                  <a:srgbClr val="FF0000"/>
                </a:solidFill>
                <a:latin typeface="Teko"/>
                <a:ea typeface="Teko"/>
                <a:cs typeface="Teko"/>
                <a:sym typeface="Teko"/>
              </a:rPr>
              <a:t>The third level is Interval</a:t>
            </a:r>
            <a:r>
              <a:rPr lang="en-US" sz="1800">
                <a:solidFill>
                  <a:schemeClr val="dk1"/>
                </a:solidFill>
                <a:latin typeface="Teko"/>
                <a:ea typeface="Teko"/>
                <a:cs typeface="Teko"/>
                <a:sym typeface="Teko"/>
              </a:rPr>
              <a:t>, where the objects measured are distinguished one from another, ranked, and the intervals have meaning. Interval measures lack a true zero point. A good example is temperature.  The fourth and highest level of measurement is </a:t>
            </a:r>
            <a:r>
              <a:rPr lang="en-US" sz="1800">
                <a:solidFill>
                  <a:srgbClr val="FF0000"/>
                </a:solidFill>
                <a:latin typeface="Teko"/>
                <a:ea typeface="Teko"/>
                <a:cs typeface="Teko"/>
                <a:sym typeface="Teko"/>
              </a:rPr>
              <a:t>the Ratio </a:t>
            </a:r>
            <a:r>
              <a:rPr lang="en-US" sz="1800">
                <a:solidFill>
                  <a:schemeClr val="dk1"/>
                </a:solidFill>
                <a:latin typeface="Teko"/>
                <a:ea typeface="Teko"/>
                <a:cs typeface="Teko"/>
                <a:sym typeface="Teko"/>
              </a:rPr>
              <a:t>scale, which has the properties of the three preceding levels in addition to having a true zero point that indicates a true and completely meaningful absence of the feature, e.g., height or weight. </a:t>
            </a:r>
            <a:endParaRPr/>
          </a:p>
          <a:p>
            <a:pPr indent="0" lvl="0" marL="0" rtl="0" algn="l">
              <a:lnSpc>
                <a:spcPct val="120000"/>
              </a:lnSpc>
              <a:spcBef>
                <a:spcPts val="1000"/>
              </a:spcBef>
              <a:spcAft>
                <a:spcPts val="0"/>
              </a:spcAft>
              <a:buClr>
                <a:srgbClr val="FF0000"/>
              </a:buClr>
              <a:buSzPts val="1800"/>
              <a:buNone/>
            </a:pPr>
            <a:r>
              <a:rPr lang="en-US" sz="1800">
                <a:solidFill>
                  <a:srgbClr val="FF0000"/>
                </a:solidFill>
                <a:latin typeface="Teko"/>
                <a:ea typeface="Teko"/>
                <a:cs typeface="Teko"/>
                <a:sym typeface="Teko"/>
              </a:rPr>
              <a:t>Parametric statistics </a:t>
            </a:r>
            <a:r>
              <a:rPr lang="en-US" sz="1800">
                <a:solidFill>
                  <a:schemeClr val="dk1"/>
                </a:solidFill>
                <a:latin typeface="Teko"/>
                <a:ea typeface="Teko"/>
                <a:cs typeface="Teko"/>
                <a:sym typeface="Teko"/>
              </a:rPr>
              <a:t>are those analytical procedures that introduce the assumption that the distribution of the population from which the sample is drawn is normally distributed and are measured at the third or fourth levels of Interval or Ratio scales. Parametric statistics include ANOVA, T-Test, Regression, and Factor Analysis. </a:t>
            </a:r>
            <a:endParaRPr sz="1800">
              <a:solidFill>
                <a:srgbClr val="FF0000"/>
              </a:solidFill>
              <a:latin typeface="Teko"/>
              <a:ea typeface="Teko"/>
              <a:cs typeface="Teko"/>
              <a:sym typeface="Teko"/>
            </a:endParaRPr>
          </a:p>
          <a:p>
            <a:pPr indent="0" lvl="0" marL="0" rtl="0" algn="l">
              <a:lnSpc>
                <a:spcPct val="120000"/>
              </a:lnSpc>
              <a:spcBef>
                <a:spcPts val="1000"/>
              </a:spcBef>
              <a:spcAft>
                <a:spcPts val="0"/>
              </a:spcAft>
              <a:buClr>
                <a:srgbClr val="FF0000"/>
              </a:buClr>
              <a:buSzPts val="1800"/>
              <a:buNone/>
            </a:pPr>
            <a:r>
              <a:rPr lang="en-US" sz="1800">
                <a:solidFill>
                  <a:srgbClr val="FF0000"/>
                </a:solidFill>
                <a:latin typeface="Teko"/>
                <a:ea typeface="Teko"/>
                <a:cs typeface="Teko"/>
                <a:sym typeface="Teko"/>
              </a:rPr>
              <a:t>Nonparametric statistics</a:t>
            </a:r>
            <a:r>
              <a:rPr lang="en-US" sz="1800">
                <a:solidFill>
                  <a:schemeClr val="dk1"/>
                </a:solidFill>
                <a:latin typeface="Teko"/>
                <a:ea typeface="Teko"/>
                <a:cs typeface="Teko"/>
                <a:sym typeface="Teko"/>
              </a:rPr>
              <a:t>, on the other hand are those analytical procedures where we test hypotheses without necessarily needing to refer to specific values of parameters, such as population means. It is sufficient to have values of Nominal or Ordinal data, with no assumptions of the manner in which the variables are distributed (i.e., normality). Nonparametric statistics can depend on minimum of assumptions and little chance of being improperly used, even with weak measurement scales, e.g., count or rank data. Examples include Kruskal-Wallace, Man Whitney U, and Sign Test.   </a:t>
            </a:r>
            <a:endParaRPr/>
          </a:p>
          <a:p>
            <a:pPr indent="-127000" lvl="0" marL="228600" rtl="0" algn="l">
              <a:lnSpc>
                <a:spcPct val="120000"/>
              </a:lnSpc>
              <a:spcBef>
                <a:spcPts val="1000"/>
              </a:spcBef>
              <a:spcAft>
                <a:spcPts val="0"/>
              </a:spcAft>
              <a:buClr>
                <a:schemeClr val="dk1"/>
              </a:buClr>
              <a:buSzPts val="1600"/>
              <a:buNone/>
            </a:pPr>
            <a:r>
              <a:t/>
            </a:r>
            <a:endParaRPr sz="16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sp>
        <p:nvSpPr>
          <p:cNvPr id="141" name="Google Shape;141;p20"/>
          <p:cNvSpPr txBox="1"/>
          <p:nvPr>
            <p:ph type="title"/>
          </p:nvPr>
        </p:nvSpPr>
        <p:spPr>
          <a:xfrm>
            <a:off x="150607" y="86062"/>
            <a:ext cx="12041393" cy="700322"/>
          </a:xfrm>
          <a:prstGeom prst="rect">
            <a:avLst/>
          </a:prstGeom>
          <a:noFill/>
          <a:ln>
            <a:noFill/>
          </a:ln>
        </p:spPr>
        <p:txBody>
          <a:bodyPr anchorCtr="0" anchor="b" bIns="0" lIns="0" spcFirstLastPara="1" rIns="0" wrap="square" tIns="0">
            <a:noAutofit/>
          </a:bodyPr>
          <a:lstStyle/>
          <a:p>
            <a:pPr indent="0" lvl="0" marL="0" rtl="0" algn="l">
              <a:lnSpc>
                <a:spcPct val="100000"/>
              </a:lnSpc>
              <a:spcBef>
                <a:spcPts val="0"/>
              </a:spcBef>
              <a:spcAft>
                <a:spcPts val="0"/>
              </a:spcAft>
              <a:buClr>
                <a:schemeClr val="dk1"/>
              </a:buClr>
              <a:buSzPts val="2400"/>
              <a:buFont typeface="Twentieth Century"/>
              <a:buNone/>
            </a:pPr>
            <a:r>
              <a:rPr lang="en-US" sz="2400"/>
              <a:t>MIXED METHODS VALUE OF QUANTITATIVE RESEARCH METHODS</a:t>
            </a:r>
            <a:endParaRPr/>
          </a:p>
        </p:txBody>
      </p:sp>
      <p:sp>
        <p:nvSpPr>
          <p:cNvPr id="142" name="Google Shape;142;p20"/>
          <p:cNvSpPr txBox="1"/>
          <p:nvPr>
            <p:ph idx="1" type="body"/>
          </p:nvPr>
        </p:nvSpPr>
        <p:spPr>
          <a:xfrm>
            <a:off x="150607" y="1194099"/>
            <a:ext cx="11908715" cy="4877518"/>
          </a:xfrm>
          <a:prstGeom prst="rect">
            <a:avLst/>
          </a:prstGeom>
          <a:noFill/>
          <a:ln>
            <a:noFill/>
          </a:ln>
        </p:spPr>
        <p:txBody>
          <a:bodyPr anchorCtr="0" anchor="t" bIns="0" lIns="0" spcFirstLastPara="1" rIns="0" wrap="square" tIns="0">
            <a:normAutofit/>
          </a:bodyPr>
          <a:lstStyle/>
          <a:p>
            <a:pPr indent="-228600" lvl="0" marL="228600" rtl="0" algn="l">
              <a:lnSpc>
                <a:spcPct val="120000"/>
              </a:lnSpc>
              <a:spcBef>
                <a:spcPts val="0"/>
              </a:spcBef>
              <a:spcAft>
                <a:spcPts val="0"/>
              </a:spcAft>
              <a:buClr>
                <a:schemeClr val="dk1"/>
              </a:buClr>
              <a:buSzPts val="2400"/>
              <a:buChar char="•"/>
            </a:pPr>
            <a:r>
              <a:rPr lang="en-US"/>
              <a:t>Knowing how one method (quantitative or qualitative) can be insufficient in supplying all the data we need, it is imperative to always strive for mixed methods designs, where we aim to have the advantages of quantitative methods – including:</a:t>
            </a:r>
            <a:endParaRPr/>
          </a:p>
          <a:p>
            <a:pPr indent="-228600" lvl="0" marL="228600" rtl="0" algn="l">
              <a:lnSpc>
                <a:spcPct val="120000"/>
              </a:lnSpc>
              <a:spcBef>
                <a:spcPts val="1000"/>
              </a:spcBef>
              <a:spcAft>
                <a:spcPts val="0"/>
              </a:spcAft>
              <a:buClr>
                <a:schemeClr val="dk1"/>
              </a:buClr>
              <a:buSzPts val="2400"/>
              <a:buChar char="•"/>
            </a:pPr>
            <a:r>
              <a:rPr lang="en-US"/>
              <a:t>Precision</a:t>
            </a:r>
            <a:endParaRPr/>
          </a:p>
          <a:p>
            <a:pPr indent="-228600" lvl="0" marL="228600" rtl="0" algn="l">
              <a:lnSpc>
                <a:spcPct val="120000"/>
              </a:lnSpc>
              <a:spcBef>
                <a:spcPts val="1000"/>
              </a:spcBef>
              <a:spcAft>
                <a:spcPts val="0"/>
              </a:spcAft>
              <a:buClr>
                <a:schemeClr val="dk1"/>
              </a:buClr>
              <a:buSzPts val="2400"/>
              <a:buChar char="•"/>
            </a:pPr>
            <a:r>
              <a:rPr lang="en-US"/>
              <a:t>Accuracy</a:t>
            </a:r>
            <a:endParaRPr/>
          </a:p>
          <a:p>
            <a:pPr indent="-228600" lvl="0" marL="228600" rtl="0" algn="l">
              <a:lnSpc>
                <a:spcPct val="120000"/>
              </a:lnSpc>
              <a:spcBef>
                <a:spcPts val="1000"/>
              </a:spcBef>
              <a:spcAft>
                <a:spcPts val="0"/>
              </a:spcAft>
              <a:buClr>
                <a:schemeClr val="dk1"/>
              </a:buClr>
              <a:buSzPts val="2400"/>
              <a:buChar char="•"/>
            </a:pPr>
            <a:r>
              <a:rPr lang="en-US"/>
              <a:t>Tests of hypotheses (including power of the tests and levels of significance)</a:t>
            </a:r>
            <a:endParaRPr/>
          </a:p>
          <a:p>
            <a:pPr indent="-228600" lvl="0" marL="228600" rtl="0" algn="l">
              <a:lnSpc>
                <a:spcPct val="120000"/>
              </a:lnSpc>
              <a:spcBef>
                <a:spcPts val="1000"/>
              </a:spcBef>
              <a:spcAft>
                <a:spcPts val="0"/>
              </a:spcAft>
              <a:buClr>
                <a:schemeClr val="dk1"/>
              </a:buClr>
              <a:buSzPts val="2400"/>
              <a:buChar char="•"/>
            </a:pPr>
            <a:r>
              <a:rPr lang="en-US"/>
              <a:t>Replicability.</a:t>
            </a:r>
            <a:endParaRPr/>
          </a:p>
          <a:p>
            <a:pPr indent="-228600" lvl="0" marL="228600" rtl="0" algn="l">
              <a:lnSpc>
                <a:spcPct val="120000"/>
              </a:lnSpc>
              <a:spcBef>
                <a:spcPts val="1000"/>
              </a:spcBef>
              <a:spcAft>
                <a:spcPts val="0"/>
              </a:spcAft>
              <a:buClr>
                <a:schemeClr val="dk1"/>
              </a:buClr>
              <a:buSzPts val="2400"/>
              <a:buChar char="•"/>
            </a:pPr>
            <a:r>
              <a:rPr lang="en-US"/>
              <a:t>Reliability and validity.</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p21"/>
          <p:cNvSpPr txBox="1"/>
          <p:nvPr>
            <p:ph type="title"/>
          </p:nvPr>
        </p:nvSpPr>
        <p:spPr>
          <a:xfrm>
            <a:off x="1371600" y="193638"/>
            <a:ext cx="10241280" cy="1043490"/>
          </a:xfrm>
          <a:prstGeom prst="rect">
            <a:avLst/>
          </a:prstGeom>
          <a:noFill/>
          <a:ln>
            <a:noFill/>
          </a:ln>
        </p:spPr>
        <p:txBody>
          <a:bodyPr anchorCtr="0" anchor="b" bIns="0" lIns="0" spcFirstLastPara="1" rIns="0" wrap="square" tIns="0">
            <a:normAutofit fontScale="90000"/>
          </a:bodyPr>
          <a:lstStyle/>
          <a:p>
            <a:pPr indent="0" lvl="0" marL="0" rtl="0" algn="l">
              <a:lnSpc>
                <a:spcPct val="100000"/>
              </a:lnSpc>
              <a:spcBef>
                <a:spcPts val="0"/>
              </a:spcBef>
              <a:spcAft>
                <a:spcPts val="0"/>
              </a:spcAft>
              <a:buClr>
                <a:schemeClr val="dk1"/>
              </a:buClr>
              <a:buSzPct val="100000"/>
              <a:buFont typeface="Twentieth Century"/>
              <a:buNone/>
            </a:pPr>
            <a:r>
              <a:rPr lang="en-US"/>
              <a:t>HOW WE DO IT – QUANTITATIVE RESEARCH STEPS- IDOWU SOBOWALE</a:t>
            </a:r>
            <a:endParaRPr/>
          </a:p>
        </p:txBody>
      </p:sp>
      <p:sp>
        <p:nvSpPr>
          <p:cNvPr id="148" name="Google Shape;148;p21"/>
          <p:cNvSpPr txBox="1"/>
          <p:nvPr>
            <p:ph idx="1" type="body"/>
          </p:nvPr>
        </p:nvSpPr>
        <p:spPr>
          <a:xfrm>
            <a:off x="86061" y="1635162"/>
            <a:ext cx="11994777" cy="4647304"/>
          </a:xfrm>
          <a:prstGeom prst="rect">
            <a:avLst/>
          </a:prstGeom>
          <a:noFill/>
          <a:ln>
            <a:noFill/>
          </a:ln>
        </p:spPr>
        <p:txBody>
          <a:bodyPr anchorCtr="0" anchor="t" bIns="0" lIns="0" spcFirstLastPara="1" rIns="0" wrap="square" tIns="0">
            <a:normAutofit/>
          </a:bodyPr>
          <a:lstStyle/>
          <a:p>
            <a:pPr indent="-342900" lvl="0" marL="342900" rtl="0" algn="l">
              <a:lnSpc>
                <a:spcPct val="107000"/>
              </a:lnSpc>
              <a:spcBef>
                <a:spcPts val="0"/>
              </a:spcBef>
              <a:spcAft>
                <a:spcPts val="0"/>
              </a:spcAft>
              <a:buClr>
                <a:schemeClr val="dk1"/>
              </a:buClr>
              <a:buSzPts val="2400"/>
              <a:buFont typeface="Noto Sans Symbols"/>
              <a:buChar char="∙"/>
            </a:pPr>
            <a:r>
              <a:rPr b="1" lang="en-US" sz="2400">
                <a:latin typeface="Calibri"/>
                <a:ea typeface="Calibri"/>
                <a:cs typeface="Calibri"/>
                <a:sym typeface="Calibri"/>
              </a:rPr>
              <a:t>INTRO</a:t>
            </a:r>
            <a:r>
              <a:rPr lang="en-US" sz="2400">
                <a:latin typeface="Calibri"/>
                <a:ea typeface="Calibri"/>
                <a:cs typeface="Calibri"/>
                <a:sym typeface="Calibri"/>
              </a:rPr>
              <a:t>: Let me start by allaying the fears of those who ought to be doing social science research but who are not doing it: academics, journalists and those interested in finding the </a:t>
            </a:r>
            <a:r>
              <a:rPr i="1" lang="en-US" sz="2400" u="sng">
                <a:latin typeface="Calibri"/>
                <a:ea typeface="Calibri"/>
                <a:cs typeface="Calibri"/>
                <a:sym typeface="Calibri"/>
              </a:rPr>
              <a:t>rasion de toure </a:t>
            </a:r>
            <a:r>
              <a:rPr lang="en-US" sz="2400" u="sng">
                <a:latin typeface="Calibri"/>
                <a:ea typeface="Calibri"/>
                <a:cs typeface="Calibri"/>
                <a:sym typeface="Calibri"/>
              </a:rPr>
              <a:t>of social events and activities.</a:t>
            </a:r>
            <a:endParaRPr sz="2400">
              <a:latin typeface="Calibri"/>
              <a:ea typeface="Calibri"/>
              <a:cs typeface="Calibri"/>
              <a:sym typeface="Calibri"/>
            </a:endParaRPr>
          </a:p>
          <a:p>
            <a:pPr indent="-342900" lvl="0" marL="342900" rtl="0" algn="l">
              <a:lnSpc>
                <a:spcPct val="107000"/>
              </a:lnSpc>
              <a:spcBef>
                <a:spcPts val="1000"/>
              </a:spcBef>
              <a:spcAft>
                <a:spcPts val="0"/>
              </a:spcAft>
              <a:buClr>
                <a:schemeClr val="dk1"/>
              </a:buClr>
              <a:buSzPts val="2400"/>
              <a:buFont typeface="Noto Sans Symbols"/>
              <a:buChar char="∙"/>
            </a:pPr>
            <a:r>
              <a:rPr lang="en-US" sz="2400">
                <a:latin typeface="Calibri"/>
                <a:ea typeface="Calibri"/>
                <a:cs typeface="Calibri"/>
                <a:sym typeface="Calibri"/>
              </a:rPr>
              <a:t>Self as example …. Fear of      statistics;</a:t>
            </a:r>
            <a:endParaRPr sz="2400">
              <a:latin typeface="Calibri"/>
              <a:ea typeface="Calibri"/>
              <a:cs typeface="Calibri"/>
              <a:sym typeface="Calibri"/>
            </a:endParaRPr>
          </a:p>
          <a:p>
            <a:pPr indent="-342900" lvl="0" marL="342900" rtl="0" algn="l">
              <a:lnSpc>
                <a:spcPct val="107000"/>
              </a:lnSpc>
              <a:spcBef>
                <a:spcPts val="1000"/>
              </a:spcBef>
              <a:spcAft>
                <a:spcPts val="0"/>
              </a:spcAft>
              <a:buClr>
                <a:schemeClr val="dk1"/>
              </a:buClr>
              <a:buSzPts val="2400"/>
              <a:buFont typeface="Noto Sans Symbols"/>
              <a:buChar char="∙"/>
            </a:pPr>
            <a:r>
              <a:rPr lang="en-US" sz="2400">
                <a:latin typeface="Calibri"/>
                <a:ea typeface="Calibri"/>
                <a:cs typeface="Calibri"/>
                <a:sym typeface="Calibri"/>
              </a:rPr>
              <a:t>The type of research one does is dictated by the level of analysis one desires to perform, e.g. parametric or non-parametric and the purpose one wants to achieve;</a:t>
            </a:r>
            <a:endParaRPr sz="2400">
              <a:latin typeface="Calibri"/>
              <a:ea typeface="Calibri"/>
              <a:cs typeface="Calibri"/>
              <a:sym typeface="Calibri"/>
            </a:endParaRPr>
          </a:p>
          <a:p>
            <a:pPr indent="-76200" lvl="0" marL="228600" rtl="0" algn="l">
              <a:lnSpc>
                <a:spcPct val="120000"/>
              </a:lnSpc>
              <a:spcBef>
                <a:spcPts val="1800"/>
              </a:spcBef>
              <a:spcAft>
                <a:spcPts val="0"/>
              </a:spcAft>
              <a:buClr>
                <a:schemeClr val="dk1"/>
              </a:buClr>
              <a:buSzPts val="2400"/>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GradientRiseVTI">
  <a:themeElements>
    <a:clrScheme name="AnalogousFromDarkSeedLeftStep">
      <a:dk1>
        <a:srgbClr val="000000"/>
      </a:dk1>
      <a:lt1>
        <a:srgbClr val="FFFFFF"/>
      </a:lt1>
      <a:dk2>
        <a:srgbClr val="28311C"/>
      </a:dk2>
      <a:lt2>
        <a:srgbClr val="F2F0F3"/>
      </a:lt2>
      <a:accent1>
        <a:srgbClr val="60B520"/>
      </a:accent1>
      <a:accent2>
        <a:srgbClr val="93AB13"/>
      </a:accent2>
      <a:accent3>
        <a:srgbClr val="C59B23"/>
      </a:accent3>
      <a:accent4>
        <a:srgbClr val="D55417"/>
      </a:accent4>
      <a:accent5>
        <a:srgbClr val="E7293B"/>
      </a:accent5>
      <a:accent6>
        <a:srgbClr val="D51778"/>
      </a:accent6>
      <a:hlink>
        <a:srgbClr val="C3544B"/>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