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9144000"/>
  <p:notesSz cx="6858000" cy="9144000"/>
  <p:embeddedFontLst>
    <p:embeddedFont>
      <p:font typeface="Gill Sans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GillSans-regular.fntdata"/><Relationship Id="rId14" Type="http://schemas.openxmlformats.org/officeDocument/2006/relationships/slide" Target="slides/slide8.xml"/><Relationship Id="rId16" Type="http://schemas.openxmlformats.org/officeDocument/2006/relationships/font" Target="fonts/Gill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2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02240" y="2386744"/>
            <a:ext cx="693952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500"/>
              <a:buFont typeface="Gill Sans"/>
              <a:buNone/>
              <a:defRPr sz="35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2021396" y="4352544"/>
            <a:ext cx="5101209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2"/>
          <p:cNvSpPr txBox="1"/>
          <p:nvPr>
            <p:ph type="title"/>
          </p:nvPr>
        </p:nvSpPr>
        <p:spPr>
          <a:xfrm>
            <a:off x="640080" y="2243828"/>
            <a:ext cx="3291840" cy="1143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26262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Gill Sans"/>
              <a:buNone/>
              <a:defRPr sz="21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/>
          <p:nvPr>
            <p:ph idx="2" type="pic"/>
          </p:nvPr>
        </p:nvSpPr>
        <p:spPr>
          <a:xfrm>
            <a:off x="4572000" y="-42172"/>
            <a:ext cx="4576573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82" name="Google Shape;82;p12"/>
          <p:cNvSpPr txBox="1"/>
          <p:nvPr>
            <p:ph idx="1" type="body"/>
          </p:nvPr>
        </p:nvSpPr>
        <p:spPr>
          <a:xfrm>
            <a:off x="862965" y="3549919"/>
            <a:ext cx="2846070" cy="2194037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3" name="Google Shape;83;p12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1" type="ftr"/>
          </p:nvPr>
        </p:nvSpPr>
        <p:spPr>
          <a:xfrm>
            <a:off x="640080" y="6236208"/>
            <a:ext cx="380390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/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" type="body"/>
          </p:nvPr>
        </p:nvSpPr>
        <p:spPr>
          <a:xfrm rot="5400000">
            <a:off x="3023931" y="1220159"/>
            <a:ext cx="3101983" cy="5937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title"/>
          </p:nvPr>
        </p:nvSpPr>
        <p:spPr>
          <a:xfrm rot="5400000">
            <a:off x="4525077" y="2902017"/>
            <a:ext cx="4983480" cy="1053966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 rot="5400000">
            <a:off x="1472393" y="1070913"/>
            <a:ext cx="4983480" cy="4716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4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2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ctrTitle"/>
          </p:nvPr>
        </p:nvSpPr>
        <p:spPr>
          <a:xfrm>
            <a:off x="1102240" y="2386744"/>
            <a:ext cx="693952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500"/>
              <a:buFont typeface="Gill Sans"/>
              <a:buNone/>
              <a:defRPr sz="35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subTitle"/>
          </p:nvPr>
        </p:nvSpPr>
        <p:spPr>
          <a:xfrm>
            <a:off x="2021396" y="4352544"/>
            <a:ext cx="5101209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1106424" y="2386744"/>
            <a:ext cx="6940296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500"/>
              <a:buFont typeface="Gill Sans"/>
              <a:buNone/>
              <a:defRPr sz="35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" type="body"/>
          </p:nvPr>
        </p:nvSpPr>
        <p:spPr>
          <a:xfrm>
            <a:off x="2021396" y="4352465"/>
            <a:ext cx="5101209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1102239" y="2638044"/>
            <a:ext cx="3288023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753737" y="2638044"/>
            <a:ext cx="3290516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idx="1" type="body"/>
          </p:nvPr>
        </p:nvSpPr>
        <p:spPr>
          <a:xfrm>
            <a:off x="1102239" y="2313434"/>
            <a:ext cx="3288024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rgbClr val="6B8890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8"/>
          <p:cNvSpPr txBox="1"/>
          <p:nvPr>
            <p:ph idx="2" type="body"/>
          </p:nvPr>
        </p:nvSpPr>
        <p:spPr>
          <a:xfrm>
            <a:off x="1102239" y="3143250"/>
            <a:ext cx="3288024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3" type="body"/>
          </p:nvPr>
        </p:nvSpPr>
        <p:spPr>
          <a:xfrm>
            <a:off x="4753737" y="3143250"/>
            <a:ext cx="3290516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4" type="body"/>
          </p:nvPr>
        </p:nvSpPr>
        <p:spPr>
          <a:xfrm>
            <a:off x="4753737" y="2313434"/>
            <a:ext cx="3290516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rgbClr val="6B8890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8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0" name="Google Shape;60;p8"/>
          <p:cNvSpPr txBox="1"/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1"/>
          <p:cNvSpPr txBox="1"/>
          <p:nvPr>
            <p:ph type="title"/>
          </p:nvPr>
        </p:nvSpPr>
        <p:spPr>
          <a:xfrm>
            <a:off x="640703" y="2243829"/>
            <a:ext cx="3290594" cy="1141497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Gill Sans"/>
              <a:buNone/>
              <a:defRPr sz="21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5052060" y="804672"/>
            <a:ext cx="3611880" cy="5248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indent="-3302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indent="-3302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indent="-3302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862965" y="3549918"/>
            <a:ext cx="2846070" cy="2194036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640703" y="6236208"/>
            <a:ext cx="3806398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Gill Sans"/>
              <a:buNone/>
              <a:defRPr b="0" i="0" sz="2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" name="Google Shape;14;p1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Gill Sans"/>
              <a:buNone/>
              <a:defRPr b="0" i="0" sz="2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6" name="Google Shape;26;p3"/>
          <p:cNvSpPr/>
          <p:nvPr>
            <p:ph idx="12" type="sldNum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jpg"/><Relationship Id="rId5" Type="http://schemas.openxmlformats.org/officeDocument/2006/relationships/image" Target="../media/image1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7.jpg"/><Relationship Id="rId5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8.jpg"/><Relationship Id="rId5" Type="http://schemas.openxmlformats.org/officeDocument/2006/relationships/image" Target="../media/image1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13.jpg"/><Relationship Id="rId5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3.jpg"/><Relationship Id="rId5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3.jpg"/><Relationship Id="rId5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3.jpg"/><Relationship Id="rId5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14.jpg"/><Relationship Id="rId5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type="ctrTitle"/>
          </p:nvPr>
        </p:nvSpPr>
        <p:spPr>
          <a:xfrm>
            <a:off x="0" y="1"/>
            <a:ext cx="9144000" cy="360045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Times New Roman"/>
              <a:buNone/>
            </a:pPr>
            <a:r>
              <a:rPr lang="en-GB" sz="4400">
                <a:latin typeface="Times New Roman"/>
                <a:ea typeface="Times New Roman"/>
                <a:cs typeface="Times New Roman"/>
                <a:sym typeface="Times New Roman"/>
              </a:rPr>
              <a:t>CHALLENGES AND OPPORTUNITIES OF POSTGRADUATE STUDIES IN MASS COMMUNICATION IN UNN</a:t>
            </a:r>
            <a:br>
              <a:rPr lang="en-GB" sz="4400"/>
            </a:br>
            <a:endParaRPr sz="4400"/>
          </a:p>
        </p:txBody>
      </p:sp>
      <p:sp>
        <p:nvSpPr>
          <p:cNvPr id="103" name="Google Shape;103;p15"/>
          <p:cNvSpPr txBox="1"/>
          <p:nvPr>
            <p:ph idx="1" type="subTitle"/>
          </p:nvPr>
        </p:nvSpPr>
        <p:spPr>
          <a:xfrm>
            <a:off x="0" y="3714752"/>
            <a:ext cx="9144000" cy="3143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A presentation at the inaugural JPDS-Knowledge Hub seminar on Mixed Methods Research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By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Ogbobe Ogochukwu on behalf of Prof. Nnanyelugo Okoro.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JULY1, </a:t>
            </a:r>
            <a:r>
              <a:rPr lang="en-GB"/>
              <a:t>2022.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</a:pPr>
            <a:r>
              <a:t/>
            </a:r>
            <a:endParaRPr/>
          </a:p>
        </p:txBody>
      </p:sp>
      <p:pic>
        <p:nvPicPr>
          <p:cNvPr id="104" name="Google Shape;10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2" y="6021288"/>
            <a:ext cx="2404877" cy="670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79647" y="5552917"/>
            <a:ext cx="1305935" cy="1152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19429" y="5510563"/>
            <a:ext cx="812612" cy="11527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0" y="274638"/>
            <a:ext cx="9144000" cy="1011222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Times New Roman"/>
              <a:buNone/>
            </a:pPr>
            <a:r>
              <a:rPr b="1" lang="en-GB">
                <a:latin typeface="Times New Roman"/>
                <a:ea typeface="Times New Roman"/>
                <a:cs typeface="Times New Roman"/>
                <a:sym typeface="Times New Roman"/>
              </a:rPr>
              <a:t>     OUTLINE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" lvl="0" marL="2286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3000"/>
          </a:p>
        </p:txBody>
      </p:sp>
      <p:pic>
        <p:nvPicPr>
          <p:cNvPr id="113" name="Google Shape;11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2" y="6215082"/>
            <a:ext cx="2404877" cy="642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16660" y="5929330"/>
            <a:ext cx="807911" cy="928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78253" y="5786454"/>
            <a:ext cx="1101624" cy="107154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6"/>
          <p:cNvSpPr/>
          <p:nvPr/>
        </p:nvSpPr>
        <p:spPr>
          <a:xfrm>
            <a:off x="0" y="1428736"/>
            <a:ext cx="9144000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78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b="0" i="0" lang="en-GB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Postgraduate studies in Mass Communication, UNN.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b="0" i="0" lang="en-GB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Challenges of postgraduate studies in mass communication in UNN,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b="0" i="0" lang="en-GB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Opportunities of postgraduate studies in mass communication in UNN,  and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78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❖"/>
            </a:pPr>
            <a:r>
              <a:rPr b="0" i="0" lang="en-GB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Strengthening postgraduate studies in mass communication in UNN.</a:t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0" y="0"/>
            <a:ext cx="9144000" cy="1000108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Times New Roman"/>
              <a:buNone/>
            </a:pPr>
            <a:r>
              <a:rPr lang="en-GB">
                <a:latin typeface="Times New Roman"/>
                <a:ea typeface="Times New Roman"/>
                <a:cs typeface="Times New Roman"/>
                <a:sym typeface="Times New Roman"/>
              </a:rPr>
              <a:t>THE CHALLENGES</a:t>
            </a:r>
            <a:endParaRPr/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0" y="1000108"/>
            <a:ext cx="9144000" cy="58578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1600" lvl="0" marL="2286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3" name="Google Shape;12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2" y="6021288"/>
            <a:ext cx="2404877" cy="670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6317" y="5719484"/>
            <a:ext cx="685479" cy="972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78253" y="5576951"/>
            <a:ext cx="1101624" cy="972366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7"/>
          <p:cNvSpPr/>
          <p:nvPr/>
        </p:nvSpPr>
        <p:spPr>
          <a:xfrm>
            <a:off x="0" y="1071546"/>
            <a:ext cx="9144000" cy="41549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GB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Its Structure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GB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Nodes for research, capacity building and skills development to solve developmental and societal problems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GB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Quality of teaching, learning and research at undergraduate level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240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b="0" i="0" lang="en-GB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Lack of students interest in research and related activities.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Unavailability of funds ( admission criteria)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200"/>
              <a:buFont typeface="Times New Roman"/>
              <a:buNone/>
            </a:pPr>
            <a:r>
              <a:rPr lang="en-GB" sz="3200">
                <a:latin typeface="Times New Roman"/>
                <a:ea typeface="Times New Roman"/>
                <a:cs typeface="Times New Roman"/>
                <a:sym typeface="Times New Roman"/>
              </a:rPr>
              <a:t>THE CHALLENGES CONT’D</a:t>
            </a:r>
            <a:b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>
            <a:off x="0" y="928670"/>
            <a:ext cx="9144000" cy="5929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▪"/>
            </a:pPr>
            <a:r>
              <a:rPr lang="en-GB" sz="2400">
                <a:latin typeface="Times New Roman"/>
                <a:ea typeface="Times New Roman"/>
                <a:cs typeface="Times New Roman"/>
                <a:sym typeface="Times New Roman"/>
              </a:rPr>
              <a:t>The student/ Learner engagement</a:t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sz="2400">
                <a:latin typeface="Times New Roman"/>
                <a:ea typeface="Times New Roman"/>
                <a:cs typeface="Times New Roman"/>
                <a:sym typeface="Times New Roman"/>
              </a:rPr>
              <a:t>Navigating the postgraduate  environment</a:t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sz="2400">
                <a:latin typeface="Times New Roman"/>
                <a:ea typeface="Times New Roman"/>
                <a:cs typeface="Times New Roman"/>
                <a:sym typeface="Times New Roman"/>
              </a:rPr>
              <a:t>Faculty/ student ratio</a:t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sz="2400">
                <a:latin typeface="Times New Roman"/>
                <a:ea typeface="Times New Roman"/>
                <a:cs typeface="Times New Roman"/>
                <a:sym typeface="Times New Roman"/>
              </a:rPr>
              <a:t>Absence of research resource centre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sz="2400">
                <a:latin typeface="Times New Roman"/>
                <a:ea typeface="Times New Roman"/>
                <a:cs typeface="Times New Roman"/>
                <a:sym typeface="Times New Roman"/>
              </a:rPr>
              <a:t>Non-use or poor use of library resources as a result of library illiteracy.</a:t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sz="2400">
                <a:latin typeface="Times New Roman"/>
                <a:ea typeface="Times New Roman"/>
                <a:cs typeface="Times New Roman"/>
                <a:sym typeface="Times New Roman"/>
              </a:rPr>
              <a:t>Absence of data analysis and robust research communication</a:t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sz="2400">
                <a:latin typeface="Times New Roman"/>
                <a:ea typeface="Times New Roman"/>
                <a:cs typeface="Times New Roman"/>
                <a:sym typeface="Times New Roman"/>
              </a:rPr>
              <a:t>Near absence of motivational support to teachers and supervisors</a:t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4" name="Google Shape;13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57766" y="5899218"/>
            <a:ext cx="1086234" cy="958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6318" y="5929330"/>
            <a:ext cx="638268" cy="928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9513" y="6215082"/>
            <a:ext cx="2016224" cy="642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000"/>
              <a:buFont typeface="Times New Roman"/>
              <a:buNone/>
            </a:pPr>
            <a: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  <a:t>THE OPPORTUNITIES</a:t>
            </a:r>
            <a:endParaRPr/>
          </a:p>
        </p:txBody>
      </p:sp>
      <p:sp>
        <p:nvSpPr>
          <p:cNvPr id="142" name="Google Shape;142;p19"/>
          <p:cNvSpPr txBox="1"/>
          <p:nvPr>
            <p:ph idx="1" type="body"/>
          </p:nvPr>
        </p:nvSpPr>
        <p:spPr>
          <a:xfrm>
            <a:off x="0" y="1071546"/>
            <a:ext cx="9144000" cy="57864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</a:pPr>
            <a: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pic>
        <p:nvPicPr>
          <p:cNvPr id="143" name="Google Shape;14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2" y="6143644"/>
            <a:ext cx="2404877" cy="714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6318" y="6143644"/>
            <a:ext cx="638268" cy="548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78253" y="5857892"/>
            <a:ext cx="1086234" cy="1000107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9"/>
          <p:cNvSpPr/>
          <p:nvPr/>
        </p:nvSpPr>
        <p:spPr>
          <a:xfrm>
            <a:off x="0" y="928670"/>
            <a:ext cx="91440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i="0" lang="en-GB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Increased international support for higher order research. </a:t>
            </a:r>
            <a:endParaRPr/>
          </a:p>
          <a:p>
            <a:pPr indent="-30480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b="0" i="0" lang="en-GB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 sources of postgraduate funding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 txBox="1"/>
          <p:nvPr>
            <p:ph type="title"/>
          </p:nvPr>
        </p:nvSpPr>
        <p:spPr>
          <a:xfrm>
            <a:off x="0" y="0"/>
            <a:ext cx="9144000" cy="1000108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000"/>
              <a:buFont typeface="Times New Roman"/>
              <a:buNone/>
            </a:pPr>
            <a:b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  <a:t>STRENTHENING POSTGRADUATE STUDIES</a:t>
            </a:r>
            <a:b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" name="Google Shape;152;p20"/>
          <p:cNvSpPr txBox="1"/>
          <p:nvPr>
            <p:ph idx="1" type="body"/>
          </p:nvPr>
        </p:nvSpPr>
        <p:spPr>
          <a:xfrm>
            <a:off x="0" y="1071546"/>
            <a:ext cx="9144000" cy="57864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</a:pPr>
            <a: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pic>
        <p:nvPicPr>
          <p:cNvPr id="153" name="Google Shape;153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2" y="6215082"/>
            <a:ext cx="2404877" cy="642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6318" y="6072206"/>
            <a:ext cx="638268" cy="619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78253" y="5786454"/>
            <a:ext cx="1086234" cy="1071546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0"/>
          <p:cNvSpPr/>
          <p:nvPr/>
        </p:nvSpPr>
        <p:spPr>
          <a:xfrm>
            <a:off x="0" y="1071546"/>
            <a:ext cx="9144000" cy="32778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has been done.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communication luminaries in the late 1980’s.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Meeting the demands of the job market.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MA, PGD &amp; PhD Programmes respectively.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1"/>
          <p:cNvSpPr txBox="1"/>
          <p:nvPr>
            <p:ph type="title"/>
          </p:nvPr>
        </p:nvSpPr>
        <p:spPr>
          <a:xfrm>
            <a:off x="0" y="0"/>
            <a:ext cx="9144000" cy="785794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000"/>
              <a:buFont typeface="Times New Roman"/>
              <a:buNone/>
            </a:pPr>
            <a:b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  <a:t>STRENTHENING POSTGRADUATE STUDIES CONT’D</a:t>
            </a:r>
            <a:b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21"/>
          <p:cNvSpPr txBox="1"/>
          <p:nvPr>
            <p:ph idx="1" type="body"/>
          </p:nvPr>
        </p:nvSpPr>
        <p:spPr>
          <a:xfrm>
            <a:off x="3857620" y="1071546"/>
            <a:ext cx="3286148" cy="2786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</a:pPr>
            <a:r>
              <a:rPr lang="en-GB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pic>
        <p:nvPicPr>
          <p:cNvPr id="163" name="Google Shape;16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512" y="6143644"/>
            <a:ext cx="2404877" cy="7143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6318" y="6000768"/>
            <a:ext cx="638268" cy="857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78253" y="5715016"/>
            <a:ext cx="1086234" cy="1142983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21"/>
          <p:cNvSpPr/>
          <p:nvPr/>
        </p:nvSpPr>
        <p:spPr>
          <a:xfrm>
            <a:off x="0" y="857232"/>
            <a:ext cx="9144000" cy="5047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future: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 for postgraduate classroom/hall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and thesis topic selection and approval process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– faculty partnership</a:t>
            </a:r>
            <a:endParaRPr/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 and retraining opportunities.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4605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❖"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Attitude to professionalism.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Gill Sans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Thank you for your time. </a:t>
            </a:r>
            <a:endParaRPr b="0" i="0" sz="2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2"/>
          <p:cNvSpPr txBox="1"/>
          <p:nvPr>
            <p:ph idx="1" type="body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1143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1143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228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400"/>
              <a:buNone/>
            </a:pPr>
            <a:r>
              <a:rPr lang="en-GB" sz="740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THANK YOU </a:t>
            </a:r>
            <a:endParaRPr/>
          </a:p>
        </p:txBody>
      </p:sp>
      <p:pic>
        <p:nvPicPr>
          <p:cNvPr id="172" name="Google Shape;17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78253" y="5590535"/>
            <a:ext cx="1086234" cy="958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86318" y="5877272"/>
            <a:ext cx="574245" cy="81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9512" y="6165304"/>
            <a:ext cx="1888383" cy="5265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