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png"/><Relationship Id="rId3"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1.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2" name="Shape 12"/>
        <p:cNvGrpSpPr/>
        <p:nvPr/>
      </p:nvGrpSpPr>
      <p:grpSpPr>
        <a:xfrm>
          <a:off x="0" y="0"/>
          <a:ext cx="0" cy="0"/>
          <a:chOff x="0" y="0"/>
          <a:chExt cx="0" cy="0"/>
        </a:xfrm>
      </p:grpSpPr>
      <p:sp>
        <p:nvSpPr>
          <p:cNvPr id="13" name="Google Shape;13;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 name="Google Shape;14;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5" name="Google Shape;15;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7" name="Google Shape;67;p11"/>
          <p:cNvSpPr/>
          <p:nvPr>
            <p:ph idx="2" type="pic"/>
          </p:nvPr>
        </p:nvSpPr>
        <p:spPr>
          <a:xfrm>
            <a:off x="1792288" y="612775"/>
            <a:ext cx="5486400" cy="4114800"/>
          </a:xfrm>
          <a:prstGeom prst="rect">
            <a:avLst/>
          </a:prstGeom>
          <a:noFill/>
          <a:ln>
            <a:noFill/>
          </a:ln>
        </p:spPr>
      </p:sp>
      <p:sp>
        <p:nvSpPr>
          <p:cNvPr id="68" name="Google Shape;68;p11"/>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lt1"/>
              </a:buClr>
              <a:buSzPts val="1400"/>
              <a:buNone/>
              <a:defRPr sz="1400"/>
            </a:lvl1pPr>
            <a:lvl2pPr indent="-228600" lvl="1" marL="914400" algn="l">
              <a:spcBef>
                <a:spcPts val="240"/>
              </a:spcBef>
              <a:spcAft>
                <a:spcPts val="0"/>
              </a:spcAft>
              <a:buClr>
                <a:schemeClr val="lt1"/>
              </a:buClr>
              <a:buSzPts val="1200"/>
              <a:buNone/>
              <a:defRPr sz="1200"/>
            </a:lvl2pPr>
            <a:lvl3pPr indent="-228600" lvl="2" marL="1371600" algn="l">
              <a:spcBef>
                <a:spcPts val="200"/>
              </a:spcBef>
              <a:spcAft>
                <a:spcPts val="0"/>
              </a:spcAft>
              <a:buClr>
                <a:schemeClr val="lt1"/>
              </a:buClr>
              <a:buSzPts val="1000"/>
              <a:buNone/>
              <a:defRPr sz="1000"/>
            </a:lvl3pPr>
            <a:lvl4pPr indent="-228600" lvl="3" marL="1828800" algn="l">
              <a:spcBef>
                <a:spcPts val="180"/>
              </a:spcBef>
              <a:spcAft>
                <a:spcPts val="0"/>
              </a:spcAft>
              <a:buClr>
                <a:schemeClr val="lt1"/>
              </a:buClr>
              <a:buSzPts val="900"/>
              <a:buNone/>
              <a:defRPr sz="900"/>
            </a:lvl4pPr>
            <a:lvl5pPr indent="-228600" lvl="4" marL="2286000" algn="l">
              <a:spcBef>
                <a:spcPts val="180"/>
              </a:spcBef>
              <a:spcAft>
                <a:spcPts val="0"/>
              </a:spcAft>
              <a:buClr>
                <a:schemeClr val="lt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4" name="Google Shape;74;p12"/>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lt1"/>
              </a:buClr>
              <a:buSzPts val="1800"/>
              <a:buChar char="•"/>
              <a:defRPr/>
            </a:lvl1pPr>
            <a:lvl2pPr indent="-342900" lvl="1" marL="914400" algn="l">
              <a:spcBef>
                <a:spcPts val="360"/>
              </a:spcBef>
              <a:spcAft>
                <a:spcPts val="0"/>
              </a:spcAft>
              <a:buClr>
                <a:schemeClr val="lt1"/>
              </a:buClr>
              <a:buSzPts val="1800"/>
              <a:buChar char="–"/>
              <a:defRPr/>
            </a:lvl2pPr>
            <a:lvl3pPr indent="-342900" lvl="2" marL="1371600" algn="l">
              <a:spcBef>
                <a:spcPts val="360"/>
              </a:spcBef>
              <a:spcAft>
                <a:spcPts val="0"/>
              </a:spcAft>
              <a:buClr>
                <a:schemeClr val="lt1"/>
              </a:buClr>
              <a:buSzPts val="1800"/>
              <a:buChar char="•"/>
              <a:defRPr/>
            </a:lvl3pPr>
            <a:lvl4pPr indent="-342900" lvl="3" marL="1828800" algn="l">
              <a:spcBef>
                <a:spcPts val="360"/>
              </a:spcBef>
              <a:spcAft>
                <a:spcPts val="0"/>
              </a:spcAft>
              <a:buClr>
                <a:schemeClr val="lt1"/>
              </a:buClr>
              <a:buSzPts val="1800"/>
              <a:buChar char="–"/>
              <a:defRPr/>
            </a:lvl4pPr>
            <a:lvl5pPr indent="-342900" lvl="4" marL="2286000" algn="l">
              <a:spcBef>
                <a:spcPts val="360"/>
              </a:spcBef>
              <a:spcAft>
                <a:spcPts val="0"/>
              </a:spcAft>
              <a:buClr>
                <a:schemeClr val="lt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3"/>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13"/>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lt1"/>
              </a:buClr>
              <a:buSzPts val="1800"/>
              <a:buChar char="•"/>
              <a:defRPr/>
            </a:lvl1pPr>
            <a:lvl2pPr indent="-342900" lvl="1" marL="914400" algn="l">
              <a:spcBef>
                <a:spcPts val="360"/>
              </a:spcBef>
              <a:spcAft>
                <a:spcPts val="0"/>
              </a:spcAft>
              <a:buClr>
                <a:schemeClr val="lt1"/>
              </a:buClr>
              <a:buSzPts val="1800"/>
              <a:buChar char="–"/>
              <a:defRPr/>
            </a:lvl2pPr>
            <a:lvl3pPr indent="-342900" lvl="2" marL="1371600" algn="l">
              <a:spcBef>
                <a:spcPts val="360"/>
              </a:spcBef>
              <a:spcAft>
                <a:spcPts val="0"/>
              </a:spcAft>
              <a:buClr>
                <a:schemeClr val="lt1"/>
              </a:buClr>
              <a:buSzPts val="1800"/>
              <a:buChar char="•"/>
              <a:defRPr/>
            </a:lvl3pPr>
            <a:lvl4pPr indent="-342900" lvl="3" marL="1828800" algn="l">
              <a:spcBef>
                <a:spcPts val="360"/>
              </a:spcBef>
              <a:spcAft>
                <a:spcPts val="0"/>
              </a:spcAft>
              <a:buClr>
                <a:schemeClr val="lt1"/>
              </a:buClr>
              <a:buSzPts val="1800"/>
              <a:buChar char="–"/>
              <a:defRPr/>
            </a:lvl4pPr>
            <a:lvl5pPr indent="-342900" lvl="4" marL="2286000" algn="l">
              <a:spcBef>
                <a:spcPts val="360"/>
              </a:spcBef>
              <a:spcAft>
                <a:spcPts val="0"/>
              </a:spcAft>
              <a:buClr>
                <a:schemeClr val="lt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Opening slide" showMasterSp="0">
  <p:cSld name="1_Opening slide">
    <p:spTree>
      <p:nvGrpSpPr>
        <p:cNvPr id="84" name="Shape 84"/>
        <p:cNvGrpSpPr/>
        <p:nvPr/>
      </p:nvGrpSpPr>
      <p:grpSpPr>
        <a:xfrm>
          <a:off x="0" y="0"/>
          <a:ext cx="0" cy="0"/>
          <a:chOff x="0" y="0"/>
          <a:chExt cx="0" cy="0"/>
        </a:xfrm>
      </p:grpSpPr>
      <p:pic>
        <p:nvPicPr>
          <p:cNvPr descr="green.template_graphics2.wmf" id="85" name="Google Shape;85;p14"/>
          <p:cNvPicPr preferRelativeResize="0"/>
          <p:nvPr/>
        </p:nvPicPr>
        <p:blipFill rotWithShape="1">
          <a:blip r:embed="rId2">
            <a:alphaModFix/>
          </a:blip>
          <a:srcRect b="0" l="0" r="0" t="0"/>
          <a:stretch/>
        </p:blipFill>
        <p:spPr>
          <a:xfrm>
            <a:off x="889000" y="2732088"/>
            <a:ext cx="7366000" cy="736600"/>
          </a:xfrm>
          <a:prstGeom prst="rect">
            <a:avLst/>
          </a:prstGeom>
          <a:noFill/>
          <a:ln>
            <a:noFill/>
          </a:ln>
        </p:spPr>
      </p:pic>
      <p:pic>
        <p:nvPicPr>
          <p:cNvPr descr="green.template_graphics3.wmf" id="86" name="Google Shape;86;p14"/>
          <p:cNvPicPr preferRelativeResize="0"/>
          <p:nvPr/>
        </p:nvPicPr>
        <p:blipFill rotWithShape="1">
          <a:blip r:embed="rId3">
            <a:alphaModFix/>
          </a:blip>
          <a:srcRect b="0" l="0" r="0" t="0"/>
          <a:stretch/>
        </p:blipFill>
        <p:spPr>
          <a:xfrm>
            <a:off x="889000" y="5883275"/>
            <a:ext cx="7366000" cy="163513"/>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8" name="Shape 18"/>
        <p:cNvGrpSpPr/>
        <p:nvPr/>
      </p:nvGrpSpPr>
      <p:grpSpPr>
        <a:xfrm>
          <a:off x="0" y="0"/>
          <a:ext cx="0" cy="0"/>
          <a:chOff x="0" y="0"/>
          <a:chExt cx="0" cy="0"/>
        </a:xfrm>
      </p:grpSpPr>
      <p:sp>
        <p:nvSpPr>
          <p:cNvPr id="19" name="Google Shape;19;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0" name="Google Shape;20;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lt1"/>
              </a:buClr>
              <a:buSzPts val="1800"/>
              <a:buChar char="•"/>
              <a:defRPr/>
            </a:lvl1pPr>
            <a:lvl2pPr indent="-342900" lvl="1" marL="914400" algn="l">
              <a:spcBef>
                <a:spcPts val="360"/>
              </a:spcBef>
              <a:spcAft>
                <a:spcPts val="0"/>
              </a:spcAft>
              <a:buClr>
                <a:schemeClr val="lt1"/>
              </a:buClr>
              <a:buSzPts val="1800"/>
              <a:buChar char="–"/>
              <a:defRPr/>
            </a:lvl2pPr>
            <a:lvl3pPr indent="-342900" lvl="2" marL="1371600" algn="l">
              <a:spcBef>
                <a:spcPts val="360"/>
              </a:spcBef>
              <a:spcAft>
                <a:spcPts val="0"/>
              </a:spcAft>
              <a:buClr>
                <a:schemeClr val="lt1"/>
              </a:buClr>
              <a:buSzPts val="1800"/>
              <a:buChar char="•"/>
              <a:defRPr/>
            </a:lvl3pPr>
            <a:lvl4pPr indent="-342900" lvl="3" marL="1828800" algn="l">
              <a:spcBef>
                <a:spcPts val="360"/>
              </a:spcBef>
              <a:spcAft>
                <a:spcPts val="0"/>
              </a:spcAft>
              <a:buClr>
                <a:schemeClr val="lt1"/>
              </a:buClr>
              <a:buSzPts val="1800"/>
              <a:buChar char="–"/>
              <a:defRPr/>
            </a:lvl4pPr>
            <a:lvl5pPr indent="-342900" lvl="4" marL="2286000" algn="l">
              <a:spcBef>
                <a:spcPts val="360"/>
              </a:spcBef>
              <a:spcAft>
                <a:spcPts val="0"/>
              </a:spcAft>
              <a:buClr>
                <a:schemeClr val="lt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1" name="Google Shape;21;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pening slide" showMasterSp="0">
  <p:cSld name="Opening slide">
    <p:spTree>
      <p:nvGrpSpPr>
        <p:cNvPr id="24" name="Shape 24"/>
        <p:cNvGrpSpPr/>
        <p:nvPr/>
      </p:nvGrpSpPr>
      <p:grpSpPr>
        <a:xfrm>
          <a:off x="0" y="0"/>
          <a:ext cx="0" cy="0"/>
          <a:chOff x="0" y="0"/>
          <a:chExt cx="0" cy="0"/>
        </a:xfrm>
      </p:grpSpPr>
      <p:pic>
        <p:nvPicPr>
          <p:cNvPr descr="green.template_graphics3.wmf" id="25" name="Google Shape;25;p4"/>
          <p:cNvPicPr preferRelativeResize="0"/>
          <p:nvPr/>
        </p:nvPicPr>
        <p:blipFill rotWithShape="1">
          <a:blip r:embed="rId2">
            <a:alphaModFix/>
          </a:blip>
          <a:srcRect b="0" l="0" r="0" t="0"/>
          <a:stretch/>
        </p:blipFill>
        <p:spPr>
          <a:xfrm>
            <a:off x="889000" y="5883275"/>
            <a:ext cx="7366000" cy="163513"/>
          </a:xfrm>
          <a:prstGeom prst="rect">
            <a:avLst/>
          </a:prstGeom>
          <a:noFill/>
          <a:ln>
            <a:noFill/>
          </a:ln>
        </p:spPr>
      </p:pic>
      <p:pic>
        <p:nvPicPr>
          <p:cNvPr descr="green1.jpg" id="26" name="Google Shape;26;p4"/>
          <p:cNvPicPr preferRelativeResize="0"/>
          <p:nvPr/>
        </p:nvPicPr>
        <p:blipFill rotWithShape="1">
          <a:blip r:embed="rId3">
            <a:alphaModFix/>
          </a:blip>
          <a:srcRect b="0" l="0" r="0" t="0"/>
          <a:stretch/>
        </p:blipFill>
        <p:spPr>
          <a:xfrm>
            <a:off x="0" y="0"/>
            <a:ext cx="9144000" cy="685800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7F7F7F"/>
              </a:buClr>
              <a:buSzPts val="2000"/>
              <a:buNone/>
              <a:defRPr sz="2000">
                <a:solidFill>
                  <a:srgbClr val="7F7F7F"/>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lt1"/>
              </a:buClr>
              <a:buSzPts val="2800"/>
              <a:buChar char="•"/>
              <a:defRPr sz="2800"/>
            </a:lvl1pPr>
            <a:lvl2pPr indent="-381000" lvl="1" marL="914400" algn="l">
              <a:spcBef>
                <a:spcPts val="480"/>
              </a:spcBef>
              <a:spcAft>
                <a:spcPts val="0"/>
              </a:spcAft>
              <a:buClr>
                <a:schemeClr val="lt1"/>
              </a:buClr>
              <a:buSzPts val="2400"/>
              <a:buChar char="–"/>
              <a:defRPr sz="2400"/>
            </a:lvl2pPr>
            <a:lvl3pPr indent="-355600" lvl="2" marL="1371600" algn="l">
              <a:spcBef>
                <a:spcPts val="400"/>
              </a:spcBef>
              <a:spcAft>
                <a:spcPts val="0"/>
              </a:spcAft>
              <a:buClr>
                <a:schemeClr val="lt1"/>
              </a:buClr>
              <a:buSzPts val="2000"/>
              <a:buChar char="•"/>
              <a:defRPr sz="2000"/>
            </a:lvl3pPr>
            <a:lvl4pPr indent="-342900" lvl="3" marL="1828800" algn="l">
              <a:spcBef>
                <a:spcPts val="360"/>
              </a:spcBef>
              <a:spcAft>
                <a:spcPts val="0"/>
              </a:spcAft>
              <a:buClr>
                <a:schemeClr val="lt1"/>
              </a:buClr>
              <a:buSzPts val="1800"/>
              <a:buChar char="–"/>
              <a:defRPr sz="1800"/>
            </a:lvl4pPr>
            <a:lvl5pPr indent="-342900" lvl="4" marL="2286000" algn="l">
              <a:spcBef>
                <a:spcPts val="360"/>
              </a:spcBef>
              <a:spcAft>
                <a:spcPts val="0"/>
              </a:spcAft>
              <a:buClr>
                <a:schemeClr val="lt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lt1"/>
              </a:buClr>
              <a:buSzPts val="2800"/>
              <a:buChar char="•"/>
              <a:defRPr sz="2800"/>
            </a:lvl1pPr>
            <a:lvl2pPr indent="-381000" lvl="1" marL="914400" algn="l">
              <a:spcBef>
                <a:spcPts val="480"/>
              </a:spcBef>
              <a:spcAft>
                <a:spcPts val="0"/>
              </a:spcAft>
              <a:buClr>
                <a:schemeClr val="lt1"/>
              </a:buClr>
              <a:buSzPts val="2400"/>
              <a:buChar char="–"/>
              <a:defRPr sz="2400"/>
            </a:lvl2pPr>
            <a:lvl3pPr indent="-355600" lvl="2" marL="1371600" algn="l">
              <a:spcBef>
                <a:spcPts val="400"/>
              </a:spcBef>
              <a:spcAft>
                <a:spcPts val="0"/>
              </a:spcAft>
              <a:buClr>
                <a:schemeClr val="lt1"/>
              </a:buClr>
              <a:buSzPts val="2000"/>
              <a:buChar char="•"/>
              <a:defRPr sz="2000"/>
            </a:lvl3pPr>
            <a:lvl4pPr indent="-342900" lvl="3" marL="1828800" algn="l">
              <a:spcBef>
                <a:spcPts val="360"/>
              </a:spcBef>
              <a:spcAft>
                <a:spcPts val="0"/>
              </a:spcAft>
              <a:buClr>
                <a:schemeClr val="lt1"/>
              </a:buClr>
              <a:buSzPts val="1800"/>
              <a:buChar char="–"/>
              <a:defRPr sz="1800"/>
            </a:lvl4pPr>
            <a:lvl5pPr indent="-342900" lvl="4" marL="2286000" algn="l">
              <a:spcBef>
                <a:spcPts val="360"/>
              </a:spcBef>
              <a:spcAft>
                <a:spcPts val="0"/>
              </a:spcAft>
              <a:buClr>
                <a:schemeClr val="lt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7F7F7F"/>
              </a:buClr>
              <a:buSzPts val="2400"/>
              <a:buNone/>
              <a:defRPr b="1" sz="2400">
                <a:solidFill>
                  <a:srgbClr val="7F7F7F"/>
                </a:solidFill>
              </a:defRPr>
            </a:lvl1pPr>
            <a:lvl2pPr indent="-228600" lvl="1" marL="914400" algn="l">
              <a:spcBef>
                <a:spcPts val="400"/>
              </a:spcBef>
              <a:spcAft>
                <a:spcPts val="0"/>
              </a:spcAft>
              <a:buClr>
                <a:schemeClr val="lt1"/>
              </a:buClr>
              <a:buSzPts val="2000"/>
              <a:buNone/>
              <a:defRPr b="1" sz="2000"/>
            </a:lvl2pPr>
            <a:lvl3pPr indent="-228600" lvl="2" marL="1371600" algn="l">
              <a:spcBef>
                <a:spcPts val="360"/>
              </a:spcBef>
              <a:spcAft>
                <a:spcPts val="0"/>
              </a:spcAft>
              <a:buClr>
                <a:schemeClr val="lt1"/>
              </a:buClr>
              <a:buSzPts val="1800"/>
              <a:buNone/>
              <a:defRPr b="1" sz="1800"/>
            </a:lvl3pPr>
            <a:lvl4pPr indent="-228600" lvl="3" marL="1828800" algn="l">
              <a:spcBef>
                <a:spcPts val="320"/>
              </a:spcBef>
              <a:spcAft>
                <a:spcPts val="0"/>
              </a:spcAft>
              <a:buClr>
                <a:schemeClr val="lt1"/>
              </a:buClr>
              <a:buSzPts val="1600"/>
              <a:buNone/>
              <a:defRPr b="1" sz="1600"/>
            </a:lvl4pPr>
            <a:lvl5pPr indent="-228600" lvl="4" marL="2286000" algn="l">
              <a:spcBef>
                <a:spcPts val="320"/>
              </a:spcBef>
              <a:spcAft>
                <a:spcPts val="0"/>
              </a:spcAft>
              <a:buClr>
                <a:schemeClr val="lt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lt1"/>
              </a:buClr>
              <a:buSzPts val="2400"/>
              <a:buChar char="•"/>
              <a:defRPr sz="2400"/>
            </a:lvl1pPr>
            <a:lvl2pPr indent="-355600" lvl="1" marL="914400" algn="l">
              <a:spcBef>
                <a:spcPts val="400"/>
              </a:spcBef>
              <a:spcAft>
                <a:spcPts val="0"/>
              </a:spcAft>
              <a:buClr>
                <a:schemeClr val="lt1"/>
              </a:buClr>
              <a:buSzPts val="2000"/>
              <a:buChar char="–"/>
              <a:defRPr sz="2000"/>
            </a:lvl2pPr>
            <a:lvl3pPr indent="-342900" lvl="2" marL="1371600" algn="l">
              <a:spcBef>
                <a:spcPts val="360"/>
              </a:spcBef>
              <a:spcAft>
                <a:spcPts val="0"/>
              </a:spcAft>
              <a:buClr>
                <a:schemeClr val="lt1"/>
              </a:buClr>
              <a:buSzPts val="1800"/>
              <a:buChar char="•"/>
              <a:defRPr sz="1800"/>
            </a:lvl3pPr>
            <a:lvl4pPr indent="-330200" lvl="3" marL="1828800" algn="l">
              <a:spcBef>
                <a:spcPts val="320"/>
              </a:spcBef>
              <a:spcAft>
                <a:spcPts val="0"/>
              </a:spcAft>
              <a:buClr>
                <a:schemeClr val="lt1"/>
              </a:buClr>
              <a:buSzPts val="1600"/>
              <a:buChar char="–"/>
              <a:defRPr sz="1600"/>
            </a:lvl4pPr>
            <a:lvl5pPr indent="-330200" lvl="4" marL="2286000" algn="l">
              <a:spcBef>
                <a:spcPts val="320"/>
              </a:spcBef>
              <a:spcAft>
                <a:spcPts val="0"/>
              </a:spcAft>
              <a:buClr>
                <a:schemeClr val="lt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7F7F7F"/>
              </a:buClr>
              <a:buSzPts val="2400"/>
              <a:buNone/>
              <a:defRPr b="1" sz="2400">
                <a:solidFill>
                  <a:srgbClr val="7F7F7F"/>
                </a:solidFill>
              </a:defRPr>
            </a:lvl1pPr>
            <a:lvl2pPr indent="-228600" lvl="1" marL="914400" algn="l">
              <a:spcBef>
                <a:spcPts val="400"/>
              </a:spcBef>
              <a:spcAft>
                <a:spcPts val="0"/>
              </a:spcAft>
              <a:buClr>
                <a:schemeClr val="lt1"/>
              </a:buClr>
              <a:buSzPts val="2000"/>
              <a:buNone/>
              <a:defRPr b="1" sz="2000"/>
            </a:lvl2pPr>
            <a:lvl3pPr indent="-228600" lvl="2" marL="1371600" algn="l">
              <a:spcBef>
                <a:spcPts val="360"/>
              </a:spcBef>
              <a:spcAft>
                <a:spcPts val="0"/>
              </a:spcAft>
              <a:buClr>
                <a:schemeClr val="lt1"/>
              </a:buClr>
              <a:buSzPts val="1800"/>
              <a:buNone/>
              <a:defRPr b="1" sz="1800"/>
            </a:lvl3pPr>
            <a:lvl4pPr indent="-228600" lvl="3" marL="1828800" algn="l">
              <a:spcBef>
                <a:spcPts val="320"/>
              </a:spcBef>
              <a:spcAft>
                <a:spcPts val="0"/>
              </a:spcAft>
              <a:buClr>
                <a:schemeClr val="lt1"/>
              </a:buClr>
              <a:buSzPts val="1600"/>
              <a:buNone/>
              <a:defRPr b="1" sz="1600"/>
            </a:lvl4pPr>
            <a:lvl5pPr indent="-228600" lvl="4" marL="2286000" algn="l">
              <a:spcBef>
                <a:spcPts val="320"/>
              </a:spcBef>
              <a:spcAft>
                <a:spcPts val="0"/>
              </a:spcAft>
              <a:buClr>
                <a:schemeClr val="lt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lt1"/>
              </a:buClr>
              <a:buSzPts val="2400"/>
              <a:buChar char="•"/>
              <a:defRPr sz="2400"/>
            </a:lvl1pPr>
            <a:lvl2pPr indent="-355600" lvl="1" marL="914400" algn="l">
              <a:spcBef>
                <a:spcPts val="400"/>
              </a:spcBef>
              <a:spcAft>
                <a:spcPts val="0"/>
              </a:spcAft>
              <a:buClr>
                <a:schemeClr val="lt1"/>
              </a:buClr>
              <a:buSzPts val="2000"/>
              <a:buChar char="–"/>
              <a:defRPr sz="2000"/>
            </a:lvl2pPr>
            <a:lvl3pPr indent="-342900" lvl="2" marL="1371600" algn="l">
              <a:spcBef>
                <a:spcPts val="360"/>
              </a:spcBef>
              <a:spcAft>
                <a:spcPts val="0"/>
              </a:spcAft>
              <a:buClr>
                <a:schemeClr val="lt1"/>
              </a:buClr>
              <a:buSzPts val="1800"/>
              <a:buChar char="•"/>
              <a:defRPr sz="1800"/>
            </a:lvl3pPr>
            <a:lvl4pPr indent="-330200" lvl="3" marL="1828800" algn="l">
              <a:spcBef>
                <a:spcPts val="320"/>
              </a:spcBef>
              <a:spcAft>
                <a:spcPts val="0"/>
              </a:spcAft>
              <a:buClr>
                <a:schemeClr val="lt1"/>
              </a:buClr>
              <a:buSzPts val="1600"/>
              <a:buChar char="–"/>
              <a:defRPr sz="1600"/>
            </a:lvl4pPr>
            <a:lvl5pPr indent="-330200" lvl="4" marL="2286000" algn="l">
              <a:spcBef>
                <a:spcPts val="320"/>
              </a:spcBef>
              <a:spcAft>
                <a:spcPts val="0"/>
              </a:spcAft>
              <a:buClr>
                <a:schemeClr val="lt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0" name="Google Shape;60;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lt1"/>
              </a:buClr>
              <a:buSzPts val="3200"/>
              <a:buChar char="•"/>
              <a:defRPr sz="3200"/>
            </a:lvl1pPr>
            <a:lvl2pPr indent="-406400" lvl="1" marL="914400" algn="l">
              <a:spcBef>
                <a:spcPts val="560"/>
              </a:spcBef>
              <a:spcAft>
                <a:spcPts val="0"/>
              </a:spcAft>
              <a:buClr>
                <a:schemeClr val="lt1"/>
              </a:buClr>
              <a:buSzPts val="2800"/>
              <a:buChar char="–"/>
              <a:defRPr sz="2800"/>
            </a:lvl2pPr>
            <a:lvl3pPr indent="-381000" lvl="2" marL="1371600" algn="l">
              <a:spcBef>
                <a:spcPts val="480"/>
              </a:spcBef>
              <a:spcAft>
                <a:spcPts val="0"/>
              </a:spcAft>
              <a:buClr>
                <a:schemeClr val="lt1"/>
              </a:buClr>
              <a:buSzPts val="2400"/>
              <a:buChar char="•"/>
              <a:defRPr sz="2400"/>
            </a:lvl3pPr>
            <a:lvl4pPr indent="-355600" lvl="3" marL="1828800" algn="l">
              <a:spcBef>
                <a:spcPts val="400"/>
              </a:spcBef>
              <a:spcAft>
                <a:spcPts val="0"/>
              </a:spcAft>
              <a:buClr>
                <a:schemeClr val="lt1"/>
              </a:buClr>
              <a:buSzPts val="2000"/>
              <a:buChar char="–"/>
              <a:defRPr sz="2000"/>
            </a:lvl4pPr>
            <a:lvl5pPr indent="-355600" lvl="4" marL="2286000" algn="l">
              <a:spcBef>
                <a:spcPts val="400"/>
              </a:spcBef>
              <a:spcAft>
                <a:spcPts val="0"/>
              </a:spcAft>
              <a:buClr>
                <a:schemeClr val="lt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lt1"/>
              </a:buClr>
              <a:buSzPts val="1400"/>
              <a:buNone/>
              <a:defRPr sz="1400"/>
            </a:lvl1pPr>
            <a:lvl2pPr indent="-228600" lvl="1" marL="914400" algn="l">
              <a:spcBef>
                <a:spcPts val="240"/>
              </a:spcBef>
              <a:spcAft>
                <a:spcPts val="0"/>
              </a:spcAft>
              <a:buClr>
                <a:schemeClr val="lt1"/>
              </a:buClr>
              <a:buSzPts val="1200"/>
              <a:buNone/>
              <a:defRPr sz="1200"/>
            </a:lvl2pPr>
            <a:lvl3pPr indent="-228600" lvl="2" marL="1371600" algn="l">
              <a:spcBef>
                <a:spcPts val="200"/>
              </a:spcBef>
              <a:spcAft>
                <a:spcPts val="0"/>
              </a:spcAft>
              <a:buClr>
                <a:schemeClr val="lt1"/>
              </a:buClr>
              <a:buSzPts val="1000"/>
              <a:buNone/>
              <a:defRPr sz="1000"/>
            </a:lvl3pPr>
            <a:lvl4pPr indent="-228600" lvl="3" marL="1828800" algn="l">
              <a:spcBef>
                <a:spcPts val="180"/>
              </a:spcBef>
              <a:spcAft>
                <a:spcPts val="0"/>
              </a:spcAft>
              <a:buClr>
                <a:schemeClr val="lt1"/>
              </a:buClr>
              <a:buSzPts val="900"/>
              <a:buNone/>
              <a:defRPr sz="900"/>
            </a:lvl4pPr>
            <a:lvl5pPr indent="-228600" lvl="4" marL="2286000" algn="l">
              <a:spcBef>
                <a:spcPts val="180"/>
              </a:spcBef>
              <a:spcAft>
                <a:spcPts val="0"/>
              </a:spcAft>
              <a:buClr>
                <a:schemeClr val="lt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4.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theme" Target="../theme/theme2.xml"/><Relationship Id="rId14" Type="http://schemas.openxmlformats.org/officeDocument/2006/relationships/slideLayout" Target="../slideLayouts/slideLayout1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rgbClr val="005643"/>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rgbClr val="005643"/>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rgbClr val="005643"/>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rgbClr val="005643"/>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rgbClr val="005643"/>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6pPr>
            <a:lvl7pPr lvl="6"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7pPr>
            <a:lvl8pPr lvl="7"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8pPr>
            <a:lvl9pPr lvl="8"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98989"/>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98989"/>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98989"/>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98989"/>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98989"/>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98989"/>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98989"/>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98989"/>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pic>
        <p:nvPicPr>
          <p:cNvPr descr="white.slide.wmf" id="11" name="Google Shape;11;p1"/>
          <p:cNvPicPr preferRelativeResize="0"/>
          <p:nvPr/>
        </p:nvPicPr>
        <p:blipFill rotWithShape="1">
          <a:blip r:embed="rId1">
            <a:alphaModFix/>
          </a:blip>
          <a:srcRect b="0" l="0" r="0" t="0"/>
          <a:stretch/>
        </p:blipFill>
        <p:spPr>
          <a:xfrm>
            <a:off x="508000" y="6135688"/>
            <a:ext cx="2514600" cy="2571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8.png"/><Relationship Id="rId4"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8.png"/><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8.pn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8.png"/><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8.png"/><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8.png"/><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png"/><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doi.org/10.1177%2F1558689812451792" TargetMode="External"/><Relationship Id="rId4" Type="http://schemas.openxmlformats.org/officeDocument/2006/relationships/hyperlink" Target="https://doi.org/10.1353/pla.2017.0009" TargetMode="External"/><Relationship Id="rId5" Type="http://schemas.openxmlformats.org/officeDocument/2006/relationships/hyperlink" Target="https://doi.org/10.1080/10410236.2019.1673949" TargetMode="External"/><Relationship Id="rId6" Type="http://schemas.openxmlformats.org/officeDocument/2006/relationships/image" Target="../media/image8.png"/><Relationship Id="rId7"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0" name="Shape 90"/>
        <p:cNvGrpSpPr/>
        <p:nvPr/>
      </p:nvGrpSpPr>
      <p:grpSpPr>
        <a:xfrm>
          <a:off x="0" y="0"/>
          <a:ext cx="0" cy="0"/>
          <a:chOff x="0" y="0"/>
          <a:chExt cx="0" cy="0"/>
        </a:xfrm>
      </p:grpSpPr>
      <p:sp>
        <p:nvSpPr>
          <p:cNvPr id="91" name="Google Shape;91;p15"/>
          <p:cNvSpPr txBox="1"/>
          <p:nvPr>
            <p:ph type="ctrTitle"/>
          </p:nvPr>
        </p:nvSpPr>
        <p:spPr>
          <a:xfrm>
            <a:off x="685800" y="200364"/>
            <a:ext cx="7257473" cy="192422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2400"/>
              <a:t> </a:t>
            </a:r>
            <a:endParaRPr/>
          </a:p>
        </p:txBody>
      </p:sp>
      <p:sp>
        <p:nvSpPr>
          <p:cNvPr id="92" name="Google Shape;92;p15"/>
          <p:cNvSpPr txBox="1"/>
          <p:nvPr>
            <p:ph idx="1" type="subTitle"/>
          </p:nvPr>
        </p:nvSpPr>
        <p:spPr>
          <a:xfrm>
            <a:off x="590549" y="3128682"/>
            <a:ext cx="8162925" cy="199913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888888"/>
              </a:buClr>
              <a:buSzPts val="2400"/>
              <a:buNone/>
            </a:pPr>
            <a:r>
              <a:rPr lang="en-US" sz="2400"/>
              <a:t> </a:t>
            </a:r>
            <a:r>
              <a:rPr lang="en-US" sz="2400">
                <a:latin typeface="Times New Roman"/>
                <a:ea typeface="Times New Roman"/>
                <a:cs typeface="Times New Roman"/>
                <a:sym typeface="Times New Roman"/>
              </a:rPr>
              <a:t>Charles C. Okigbo</a:t>
            </a:r>
            <a:endParaRPr/>
          </a:p>
          <a:p>
            <a:pPr indent="0" lvl="0" marL="0" rtl="0" algn="ctr">
              <a:spcBef>
                <a:spcPts val="480"/>
              </a:spcBef>
              <a:spcAft>
                <a:spcPts val="0"/>
              </a:spcAft>
              <a:buClr>
                <a:srgbClr val="888888"/>
              </a:buClr>
              <a:buSzPts val="2400"/>
              <a:buNone/>
            </a:pPr>
            <a:r>
              <a:rPr lang="en-US" sz="2400">
                <a:latin typeface="Times New Roman"/>
                <a:ea typeface="Times New Roman"/>
                <a:cs typeface="Times New Roman"/>
                <a:sym typeface="Times New Roman"/>
              </a:rPr>
              <a:t>Professor Emeritus</a:t>
            </a:r>
            <a:endParaRPr/>
          </a:p>
          <a:p>
            <a:pPr indent="0" lvl="0" marL="0" rtl="0" algn="ctr">
              <a:spcBef>
                <a:spcPts val="480"/>
              </a:spcBef>
              <a:spcAft>
                <a:spcPts val="0"/>
              </a:spcAft>
              <a:buClr>
                <a:srgbClr val="888888"/>
              </a:buClr>
              <a:buSzPts val="2400"/>
              <a:buNone/>
            </a:pPr>
            <a:r>
              <a:rPr lang="en-US" sz="2400">
                <a:latin typeface="Times New Roman"/>
                <a:ea typeface="Times New Roman"/>
                <a:cs typeface="Times New Roman"/>
                <a:sym typeface="Times New Roman"/>
              </a:rPr>
              <a:t>North Dakota State University</a:t>
            </a:r>
            <a:endParaRPr/>
          </a:p>
        </p:txBody>
      </p:sp>
      <p:sp>
        <p:nvSpPr>
          <p:cNvPr id="93" name="Google Shape;93;p15"/>
          <p:cNvSpPr txBox="1"/>
          <p:nvPr/>
        </p:nvSpPr>
        <p:spPr>
          <a:xfrm>
            <a:off x="428626" y="526071"/>
            <a:ext cx="8524874" cy="1598515"/>
          </a:xfrm>
          <a:prstGeom prst="rect">
            <a:avLst/>
          </a:prstGeom>
          <a:noFill/>
          <a:ln>
            <a:noFill/>
          </a:ln>
        </p:spPr>
        <p:txBody>
          <a:bodyPr anchorCtr="0" anchor="t" bIns="45700" lIns="91425" spcFirstLastPara="1" rIns="91425" wrap="square" tIns="45700">
            <a:spAutoFit/>
          </a:bodyPr>
          <a:lstStyle/>
          <a:p>
            <a:pPr indent="0" lvl="0" marL="0" marR="0" rtl="0" algn="ctr">
              <a:lnSpc>
                <a:spcPct val="107000"/>
              </a:lnSpc>
              <a:spcBef>
                <a:spcPts val="0"/>
              </a:spcBef>
              <a:spcAft>
                <a:spcPts val="0"/>
              </a:spcAft>
              <a:buNone/>
            </a:pPr>
            <a:r>
              <a:rPr b="0" i="0" lang="en-US" sz="4000" u="none" cap="none" strike="noStrike">
                <a:solidFill>
                  <a:schemeClr val="dk1"/>
                </a:solidFill>
                <a:latin typeface="Times New Roman"/>
                <a:ea typeface="Times New Roman"/>
                <a:cs typeface="Times New Roman"/>
                <a:sym typeface="Times New Roman"/>
              </a:rPr>
              <a:t>Why Mixed Methods Research?</a:t>
            </a:r>
            <a:endParaRPr/>
          </a:p>
          <a:p>
            <a:pPr indent="0" lvl="0" marL="0" marR="0" rtl="0" algn="ctr">
              <a:lnSpc>
                <a:spcPct val="107000"/>
              </a:lnSpc>
              <a:spcBef>
                <a:spcPts val="800"/>
              </a:spcBef>
              <a:spcAft>
                <a:spcPts val="0"/>
              </a:spcAft>
              <a:buNone/>
            </a:pPr>
            <a:r>
              <a:t/>
            </a:r>
            <a:endParaRPr b="0" i="0" sz="2000" u="none" cap="none" strike="noStrike">
              <a:solidFill>
                <a:schemeClr val="dk1"/>
              </a:solidFill>
              <a:latin typeface="Times New Roman"/>
              <a:ea typeface="Times New Roman"/>
              <a:cs typeface="Times New Roman"/>
              <a:sym typeface="Times New Roman"/>
            </a:endParaRPr>
          </a:p>
          <a:p>
            <a:pPr indent="0" lvl="0" marL="0" marR="0" rtl="0" algn="ctr">
              <a:lnSpc>
                <a:spcPct val="107000"/>
              </a:lnSpc>
              <a:spcBef>
                <a:spcPts val="800"/>
              </a:spcBef>
              <a:spcAft>
                <a:spcPts val="0"/>
              </a:spcAft>
              <a:buNone/>
            </a:pPr>
            <a:r>
              <a:t/>
            </a:r>
            <a:endParaRPr b="0" i="0" sz="2000" u="none" cap="none" strike="noStrike">
              <a:solidFill>
                <a:schemeClr val="dk1"/>
              </a:solidFill>
              <a:latin typeface="Calibri"/>
              <a:ea typeface="Calibri"/>
              <a:cs typeface="Calibri"/>
              <a:sym typeface="Calibri"/>
            </a:endParaRPr>
          </a:p>
        </p:txBody>
      </p:sp>
      <p:sp>
        <p:nvSpPr>
          <p:cNvPr id="94" name="Google Shape;94;p15"/>
          <p:cNvSpPr txBox="1"/>
          <p:nvPr/>
        </p:nvSpPr>
        <p:spPr>
          <a:xfrm>
            <a:off x="6040224" y="-159358"/>
            <a:ext cx="6742546" cy="83099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200" u="none" cap="none" strike="noStrike">
                <a:solidFill>
                  <a:schemeClr val="dk1"/>
                </a:solidFill>
                <a:latin typeface="Calibri"/>
                <a:ea typeface="Calibri"/>
                <a:cs typeface="Calibri"/>
                <a:sym typeface="Calibri"/>
              </a:rPr>
              <a:t> </a:t>
            </a:r>
            <a:endParaRPr/>
          </a:p>
          <a:p>
            <a:pPr indent="0" lvl="0" marL="0" marR="0" rtl="0" algn="ctr">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pic>
        <p:nvPicPr>
          <p:cNvPr id="95" name="Google Shape;95;p15"/>
          <p:cNvPicPr preferRelativeResize="0"/>
          <p:nvPr/>
        </p:nvPicPr>
        <p:blipFill rotWithShape="1">
          <a:blip r:embed="rId3">
            <a:alphaModFix/>
          </a:blip>
          <a:srcRect b="0" l="0" r="0" t="0"/>
          <a:stretch/>
        </p:blipFill>
        <p:spPr>
          <a:xfrm>
            <a:off x="6348597" y="5825293"/>
            <a:ext cx="2404877" cy="670561"/>
          </a:xfrm>
          <a:prstGeom prst="rect">
            <a:avLst/>
          </a:prstGeom>
          <a:noFill/>
          <a:ln>
            <a:noFill/>
          </a:ln>
        </p:spPr>
      </p:pic>
      <p:pic>
        <p:nvPicPr>
          <p:cNvPr id="96" name="Google Shape;96;p15"/>
          <p:cNvPicPr preferRelativeResize="0"/>
          <p:nvPr/>
        </p:nvPicPr>
        <p:blipFill rotWithShape="1">
          <a:blip r:embed="rId4">
            <a:alphaModFix/>
          </a:blip>
          <a:srcRect b="0" l="0" r="0" t="0"/>
          <a:stretch/>
        </p:blipFill>
        <p:spPr>
          <a:xfrm>
            <a:off x="4043050" y="5521199"/>
            <a:ext cx="801144" cy="113643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4"/>
          <p:cNvSpPr txBox="1"/>
          <p:nvPr>
            <p:ph type="title"/>
          </p:nvPr>
        </p:nvSpPr>
        <p:spPr>
          <a:xfrm>
            <a:off x="457200" y="197964"/>
            <a:ext cx="8229600" cy="800256"/>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600">
                <a:latin typeface="Times New Roman"/>
                <a:ea typeface="Times New Roman"/>
                <a:cs typeface="Times New Roman"/>
                <a:sym typeface="Times New Roman"/>
              </a:rPr>
              <a:t>Conclusion</a:t>
            </a:r>
            <a:endParaRPr/>
          </a:p>
        </p:txBody>
      </p:sp>
      <p:sp>
        <p:nvSpPr>
          <p:cNvPr id="166" name="Google Shape;166;p24"/>
          <p:cNvSpPr txBox="1"/>
          <p:nvPr>
            <p:ph idx="1" type="body"/>
          </p:nvPr>
        </p:nvSpPr>
        <p:spPr>
          <a:xfrm>
            <a:off x="1036948" y="1249680"/>
            <a:ext cx="6966409" cy="405384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400"/>
              <a:buNone/>
            </a:pPr>
            <a:r>
              <a:rPr lang="en-US" sz="2400">
                <a:solidFill>
                  <a:schemeClr val="dk1"/>
                </a:solidFill>
                <a:latin typeface="Times New Roman"/>
                <a:ea typeface="Times New Roman"/>
                <a:cs typeface="Times New Roman"/>
                <a:sym typeface="Times New Roman"/>
              </a:rPr>
              <a:t> The mixed methods approach is highly recommended for thesis and dissertation research because it provides results that help us understand the problem situations better and invariably arrive at better solutions than when we use only one type of data – i.e., qualitative alone or quantitative alone.</a:t>
            </a:r>
            <a:endParaRPr/>
          </a:p>
          <a:p>
            <a:pPr indent="0" lvl="0" marL="0" rtl="0" algn="l">
              <a:spcBef>
                <a:spcPts val="480"/>
              </a:spcBef>
              <a:spcAft>
                <a:spcPts val="0"/>
              </a:spcAft>
              <a:buClr>
                <a:schemeClr val="lt1"/>
              </a:buClr>
              <a:buSzPts val="2400"/>
              <a:buNone/>
            </a:pPr>
            <a:r>
              <a:t/>
            </a:r>
            <a:endParaRPr sz="2400">
              <a:solidFill>
                <a:schemeClr val="dk1"/>
              </a:solidFill>
              <a:latin typeface="Times New Roman"/>
              <a:ea typeface="Times New Roman"/>
              <a:cs typeface="Times New Roman"/>
              <a:sym typeface="Times New Roman"/>
            </a:endParaRPr>
          </a:p>
          <a:p>
            <a:pPr indent="0" lvl="0" marL="0" rtl="0" algn="l">
              <a:spcBef>
                <a:spcPts val="480"/>
              </a:spcBef>
              <a:spcAft>
                <a:spcPts val="0"/>
              </a:spcAft>
              <a:buClr>
                <a:schemeClr val="dk1"/>
              </a:buClr>
              <a:buSzPts val="2400"/>
              <a:buNone/>
            </a:pPr>
            <a:r>
              <a:rPr lang="en-US" sz="2400">
                <a:solidFill>
                  <a:schemeClr val="dk1"/>
                </a:solidFill>
                <a:latin typeface="Times New Roman"/>
                <a:ea typeface="Times New Roman"/>
                <a:cs typeface="Times New Roman"/>
                <a:sym typeface="Times New Roman"/>
              </a:rPr>
              <a:t>Mixed methods research is not necessarily more difficult, tedious, or time-consuming.</a:t>
            </a:r>
            <a:endParaRPr/>
          </a:p>
        </p:txBody>
      </p:sp>
      <p:pic>
        <p:nvPicPr>
          <p:cNvPr id="167" name="Google Shape;167;p24"/>
          <p:cNvPicPr preferRelativeResize="0"/>
          <p:nvPr/>
        </p:nvPicPr>
        <p:blipFill rotWithShape="1">
          <a:blip r:embed="rId3">
            <a:alphaModFix/>
          </a:blip>
          <a:srcRect b="0" l="0" r="0" t="0"/>
          <a:stretch/>
        </p:blipFill>
        <p:spPr>
          <a:xfrm>
            <a:off x="6516173" y="5989475"/>
            <a:ext cx="2404877" cy="670561"/>
          </a:xfrm>
          <a:prstGeom prst="rect">
            <a:avLst/>
          </a:prstGeom>
          <a:noFill/>
          <a:ln>
            <a:noFill/>
          </a:ln>
        </p:spPr>
      </p:pic>
      <p:pic>
        <p:nvPicPr>
          <p:cNvPr id="168" name="Google Shape;168;p24"/>
          <p:cNvPicPr preferRelativeResize="0"/>
          <p:nvPr/>
        </p:nvPicPr>
        <p:blipFill rotWithShape="1">
          <a:blip r:embed="rId4">
            <a:alphaModFix/>
          </a:blip>
          <a:srcRect b="0" l="0" r="0" t="0"/>
          <a:stretch/>
        </p:blipFill>
        <p:spPr>
          <a:xfrm>
            <a:off x="4188566" y="5608320"/>
            <a:ext cx="880976" cy="124968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6"/>
          <p:cNvSpPr txBox="1"/>
          <p:nvPr>
            <p:ph type="title"/>
          </p:nvPr>
        </p:nvSpPr>
        <p:spPr>
          <a:xfrm>
            <a:off x="457200" y="179111"/>
            <a:ext cx="8229600" cy="49962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latin typeface="Times New Roman"/>
                <a:ea typeface="Times New Roman"/>
                <a:cs typeface="Times New Roman"/>
                <a:sym typeface="Times New Roman"/>
              </a:rPr>
              <a:t>Outline</a:t>
            </a:r>
            <a:endParaRPr/>
          </a:p>
        </p:txBody>
      </p:sp>
      <p:sp>
        <p:nvSpPr>
          <p:cNvPr id="102" name="Google Shape;102;p16"/>
          <p:cNvSpPr txBox="1"/>
          <p:nvPr>
            <p:ph idx="1" type="body"/>
          </p:nvPr>
        </p:nvSpPr>
        <p:spPr>
          <a:xfrm>
            <a:off x="391211" y="857838"/>
            <a:ext cx="8620813" cy="5222451"/>
          </a:xfrm>
          <a:prstGeom prst="rect">
            <a:avLst/>
          </a:prstGeom>
          <a:noFill/>
          <a:ln>
            <a:noFill/>
          </a:ln>
        </p:spPr>
        <p:txBody>
          <a:bodyPr anchorCtr="0" anchor="t" bIns="45700" lIns="91425" spcFirstLastPara="1" rIns="91425" wrap="square" tIns="45700">
            <a:noAutofit/>
          </a:bodyPr>
          <a:lstStyle/>
          <a:p>
            <a:pPr indent="-514350" lvl="0" marL="514350" rtl="0" algn="l">
              <a:spcBef>
                <a:spcPts val="0"/>
              </a:spcBef>
              <a:spcAft>
                <a:spcPts val="0"/>
              </a:spcAft>
              <a:buClr>
                <a:schemeClr val="dk1"/>
              </a:buClr>
              <a:buSzPts val="2800"/>
              <a:buAutoNum type="arabicPeriod"/>
            </a:pPr>
            <a:r>
              <a:rPr lang="en-US" sz="2800">
                <a:solidFill>
                  <a:schemeClr val="dk1"/>
                </a:solidFill>
                <a:latin typeface="Times New Roman"/>
                <a:ea typeface="Times New Roman"/>
                <a:cs typeface="Times New Roman"/>
                <a:sym typeface="Times New Roman"/>
              </a:rPr>
              <a:t>Rationale/Why?</a:t>
            </a:r>
            <a:endParaRPr/>
          </a:p>
          <a:p>
            <a:pPr indent="-336550" lvl="0" marL="51435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457200" lvl="0" marL="457200" rtl="0" algn="l">
              <a:spcBef>
                <a:spcPts val="560"/>
              </a:spcBef>
              <a:spcAft>
                <a:spcPts val="0"/>
              </a:spcAft>
              <a:buClr>
                <a:schemeClr val="dk1"/>
              </a:buClr>
              <a:buSzPts val="2800"/>
              <a:buAutoNum type="arabicPeriod"/>
            </a:pPr>
            <a:r>
              <a:rPr lang="en-US" sz="2800">
                <a:solidFill>
                  <a:schemeClr val="dk1"/>
                </a:solidFill>
                <a:latin typeface="Times New Roman"/>
                <a:ea typeface="Times New Roman"/>
                <a:cs typeface="Times New Roman"/>
                <a:sym typeface="Times New Roman"/>
              </a:rPr>
              <a:t>What It Is.</a:t>
            </a:r>
            <a:endParaRPr/>
          </a:p>
          <a:p>
            <a:pPr indent="-279400" lvl="0" marL="45720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457200" lvl="0" marL="457200" rtl="0" algn="l">
              <a:spcBef>
                <a:spcPts val="560"/>
              </a:spcBef>
              <a:spcAft>
                <a:spcPts val="0"/>
              </a:spcAft>
              <a:buClr>
                <a:schemeClr val="dk1"/>
              </a:buClr>
              <a:buSzPts val="2800"/>
              <a:buAutoNum type="arabicPeriod"/>
            </a:pPr>
            <a:r>
              <a:rPr lang="en-US" sz="2800">
                <a:solidFill>
                  <a:schemeClr val="dk1"/>
                </a:solidFill>
                <a:latin typeface="Times New Roman"/>
                <a:ea typeface="Times New Roman"/>
                <a:cs typeface="Times New Roman"/>
                <a:sym typeface="Times New Roman"/>
              </a:rPr>
              <a:t>Scope of Mixed Methods.</a:t>
            </a:r>
            <a:endParaRPr/>
          </a:p>
          <a:p>
            <a:pPr indent="-279400" lvl="0" marL="45720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457200" lvl="0" marL="457200" rtl="0" algn="l">
              <a:spcBef>
                <a:spcPts val="560"/>
              </a:spcBef>
              <a:spcAft>
                <a:spcPts val="0"/>
              </a:spcAft>
              <a:buClr>
                <a:schemeClr val="dk1"/>
              </a:buClr>
              <a:buSzPts val="2800"/>
              <a:buAutoNum type="arabicPeriod"/>
            </a:pPr>
            <a:r>
              <a:rPr lang="en-US" sz="2800">
                <a:solidFill>
                  <a:schemeClr val="dk1"/>
                </a:solidFill>
                <a:latin typeface="Times New Roman"/>
                <a:ea typeface="Times New Roman"/>
                <a:cs typeface="Times New Roman"/>
                <a:sym typeface="Times New Roman"/>
              </a:rPr>
              <a:t>How We Do It.</a:t>
            </a:r>
            <a:endParaRPr/>
          </a:p>
          <a:p>
            <a:pPr indent="-279400" lvl="0" marL="45720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457200" lvl="0" marL="457200" rtl="0" algn="l">
              <a:spcBef>
                <a:spcPts val="560"/>
              </a:spcBef>
              <a:spcAft>
                <a:spcPts val="0"/>
              </a:spcAft>
              <a:buClr>
                <a:schemeClr val="dk1"/>
              </a:buClr>
              <a:buSzPts val="2800"/>
              <a:buAutoNum type="arabicPeriod"/>
            </a:pPr>
            <a:r>
              <a:rPr lang="en-US" sz="2800">
                <a:solidFill>
                  <a:schemeClr val="dk1"/>
                </a:solidFill>
                <a:latin typeface="Times New Roman"/>
                <a:ea typeface="Times New Roman"/>
                <a:cs typeface="Times New Roman"/>
                <a:sym typeface="Times New Roman"/>
              </a:rPr>
              <a:t>Some Examples.</a:t>
            </a:r>
            <a:endParaRPr sz="2400">
              <a:solidFill>
                <a:schemeClr val="dk1"/>
              </a:solidFill>
              <a:latin typeface="Times New Roman"/>
              <a:ea typeface="Times New Roman"/>
              <a:cs typeface="Times New Roman"/>
              <a:sym typeface="Times New Roman"/>
            </a:endParaRPr>
          </a:p>
        </p:txBody>
      </p:sp>
      <p:pic>
        <p:nvPicPr>
          <p:cNvPr id="103" name="Google Shape;103;p16"/>
          <p:cNvPicPr preferRelativeResize="0"/>
          <p:nvPr/>
        </p:nvPicPr>
        <p:blipFill rotWithShape="1">
          <a:blip r:embed="rId3">
            <a:alphaModFix/>
          </a:blip>
          <a:srcRect b="0" l="0" r="0" t="0"/>
          <a:stretch/>
        </p:blipFill>
        <p:spPr>
          <a:xfrm>
            <a:off x="6435490" y="6000162"/>
            <a:ext cx="2404877" cy="670561"/>
          </a:xfrm>
          <a:prstGeom prst="rect">
            <a:avLst/>
          </a:prstGeom>
          <a:noFill/>
          <a:ln>
            <a:noFill/>
          </a:ln>
        </p:spPr>
      </p:pic>
      <p:pic>
        <p:nvPicPr>
          <p:cNvPr id="104" name="Google Shape;104;p16"/>
          <p:cNvPicPr preferRelativeResize="0"/>
          <p:nvPr/>
        </p:nvPicPr>
        <p:blipFill rotWithShape="1">
          <a:blip r:embed="rId4">
            <a:alphaModFix/>
          </a:blip>
          <a:srcRect b="0" l="0" r="0" t="0"/>
          <a:stretch/>
        </p:blipFill>
        <p:spPr>
          <a:xfrm>
            <a:off x="4016188" y="5558118"/>
            <a:ext cx="896027" cy="127103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161517"/>
            <a:ext cx="8229600" cy="705749"/>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latin typeface="Times New Roman"/>
                <a:ea typeface="Times New Roman"/>
                <a:cs typeface="Times New Roman"/>
                <a:sym typeface="Times New Roman"/>
              </a:rPr>
              <a:t> 1. Why Mixed Methods?</a:t>
            </a:r>
            <a:endParaRPr/>
          </a:p>
        </p:txBody>
      </p:sp>
      <p:sp>
        <p:nvSpPr>
          <p:cNvPr id="110" name="Google Shape;110;p17"/>
          <p:cNvSpPr txBox="1"/>
          <p:nvPr>
            <p:ph idx="1" type="body"/>
          </p:nvPr>
        </p:nvSpPr>
        <p:spPr>
          <a:xfrm>
            <a:off x="212103" y="970960"/>
            <a:ext cx="8667946" cy="5269583"/>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Newest trend in social research in last 30 years.</a:t>
            </a:r>
            <a:endParaRPr/>
          </a:p>
          <a:p>
            <a:pPr indent="0" lvl="0" marL="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0" lvl="0" marL="0" rtl="0" algn="l">
              <a:spcBef>
                <a:spcPts val="56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Best way to study our complex human behaviors in the age of multiculturalism, multimedia, and interconnectedness of the arts and sciences.</a:t>
            </a:r>
            <a:endParaRPr/>
          </a:p>
          <a:p>
            <a:pPr indent="0" lvl="0" marL="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0" lvl="0" marL="0" rtl="0" algn="l">
              <a:spcBef>
                <a:spcPts val="56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Meets our curiosity for deeper understanding of society and human conduct. </a:t>
            </a:r>
            <a:endParaRPr/>
          </a:p>
          <a:p>
            <a:pPr indent="0" lvl="0" marL="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0" lvl="0" marL="0" rtl="0" algn="l">
              <a:spcBef>
                <a:spcPts val="56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The new language of Management Consulting.</a:t>
            </a:r>
            <a:endParaRPr/>
          </a:p>
          <a:p>
            <a:pPr indent="0" lvl="0" marL="0" rtl="0" algn="l">
              <a:spcBef>
                <a:spcPts val="56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 </a:t>
            </a:r>
            <a:endParaRPr/>
          </a:p>
        </p:txBody>
      </p:sp>
      <p:pic>
        <p:nvPicPr>
          <p:cNvPr id="111" name="Google Shape;111;p17"/>
          <p:cNvPicPr preferRelativeResize="0"/>
          <p:nvPr/>
        </p:nvPicPr>
        <p:blipFill rotWithShape="1">
          <a:blip r:embed="rId3">
            <a:alphaModFix/>
          </a:blip>
          <a:srcRect b="0" l="0" r="0" t="0"/>
          <a:stretch/>
        </p:blipFill>
        <p:spPr>
          <a:xfrm>
            <a:off x="6390667" y="5887040"/>
            <a:ext cx="2404877" cy="670561"/>
          </a:xfrm>
          <a:prstGeom prst="rect">
            <a:avLst/>
          </a:prstGeom>
          <a:noFill/>
          <a:ln>
            <a:noFill/>
          </a:ln>
        </p:spPr>
      </p:pic>
      <p:pic>
        <p:nvPicPr>
          <p:cNvPr id="112" name="Google Shape;112;p17"/>
          <p:cNvPicPr preferRelativeResize="0"/>
          <p:nvPr/>
        </p:nvPicPr>
        <p:blipFill rotWithShape="1">
          <a:blip r:embed="rId4">
            <a:alphaModFix/>
          </a:blip>
          <a:srcRect b="0" l="0" r="0" t="0"/>
          <a:stretch/>
        </p:blipFill>
        <p:spPr>
          <a:xfrm>
            <a:off x="4016189" y="5899156"/>
            <a:ext cx="627529" cy="89016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8"/>
          <p:cNvSpPr txBox="1"/>
          <p:nvPr>
            <p:ph type="title"/>
          </p:nvPr>
        </p:nvSpPr>
        <p:spPr>
          <a:xfrm>
            <a:off x="457200" y="207391"/>
            <a:ext cx="8229600" cy="524446"/>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4400">
                <a:latin typeface="Times New Roman"/>
                <a:ea typeface="Times New Roman"/>
                <a:cs typeface="Times New Roman"/>
                <a:sym typeface="Times New Roman"/>
              </a:rPr>
              <a:t> 2. What It Is.</a:t>
            </a:r>
            <a:endParaRPr>
              <a:latin typeface="Times New Roman"/>
              <a:ea typeface="Times New Roman"/>
              <a:cs typeface="Times New Roman"/>
              <a:sym typeface="Times New Roman"/>
            </a:endParaRPr>
          </a:p>
        </p:txBody>
      </p:sp>
      <p:sp>
        <p:nvSpPr>
          <p:cNvPr id="118" name="Google Shape;118;p18"/>
          <p:cNvSpPr txBox="1"/>
          <p:nvPr>
            <p:ph idx="1" type="body"/>
          </p:nvPr>
        </p:nvSpPr>
        <p:spPr>
          <a:xfrm>
            <a:off x="254524" y="1178351"/>
            <a:ext cx="8766928" cy="475110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 </a:t>
            </a:r>
            <a:endParaRPr/>
          </a:p>
          <a:p>
            <a:pPr indent="0" lvl="0" marL="0" rtl="0" algn="l">
              <a:spcBef>
                <a:spcPts val="56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Simply the measured, reasoned, and strategic combining of qualitative and quantitative research methods in one study or a group of studies to achieve better results than when we use either types of data alone (i.e., either qualitative or quantitative methods alone). </a:t>
            </a:r>
            <a:endParaRPr/>
          </a:p>
          <a:p>
            <a:pPr indent="0" lvl="0" marL="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0" lvl="0" marL="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0" lvl="0" marL="0" rtl="0" algn="l">
              <a:spcBef>
                <a:spcPts val="560"/>
              </a:spcBef>
              <a:spcAft>
                <a:spcPts val="0"/>
              </a:spcAft>
              <a:buClr>
                <a:schemeClr val="lt1"/>
              </a:buClr>
              <a:buSzPts val="2800"/>
              <a:buNone/>
            </a:pPr>
            <a:r>
              <a:t/>
            </a:r>
            <a:endParaRPr sz="2800">
              <a:solidFill>
                <a:srgbClr val="FF0000"/>
              </a:solidFill>
              <a:latin typeface="Times New Roman"/>
              <a:ea typeface="Times New Roman"/>
              <a:cs typeface="Times New Roman"/>
              <a:sym typeface="Times New Roman"/>
            </a:endParaRPr>
          </a:p>
        </p:txBody>
      </p:sp>
      <p:pic>
        <p:nvPicPr>
          <p:cNvPr id="119" name="Google Shape;119;p18"/>
          <p:cNvPicPr preferRelativeResize="0"/>
          <p:nvPr/>
        </p:nvPicPr>
        <p:blipFill rotWithShape="1">
          <a:blip r:embed="rId3">
            <a:alphaModFix/>
          </a:blip>
          <a:srcRect b="0" l="0" r="0" t="0"/>
          <a:stretch/>
        </p:blipFill>
        <p:spPr>
          <a:xfrm>
            <a:off x="6399632" y="5929460"/>
            <a:ext cx="2404877" cy="670561"/>
          </a:xfrm>
          <a:prstGeom prst="rect">
            <a:avLst/>
          </a:prstGeom>
          <a:noFill/>
          <a:ln>
            <a:noFill/>
          </a:ln>
        </p:spPr>
      </p:pic>
      <p:pic>
        <p:nvPicPr>
          <p:cNvPr id="120" name="Google Shape;120;p18"/>
          <p:cNvPicPr preferRelativeResize="0"/>
          <p:nvPr/>
        </p:nvPicPr>
        <p:blipFill rotWithShape="1">
          <a:blip r:embed="rId4">
            <a:alphaModFix/>
          </a:blip>
          <a:srcRect b="0" l="0" r="0" t="0"/>
          <a:stretch/>
        </p:blipFill>
        <p:spPr>
          <a:xfrm>
            <a:off x="4258234" y="5472258"/>
            <a:ext cx="830691" cy="117835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1807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600">
                <a:latin typeface="Times New Roman"/>
                <a:ea typeface="Times New Roman"/>
                <a:cs typeface="Times New Roman"/>
                <a:sym typeface="Times New Roman"/>
              </a:rPr>
              <a:t>Mixed Methods – What It Is</a:t>
            </a:r>
            <a:endParaRPr/>
          </a:p>
        </p:txBody>
      </p:sp>
      <p:sp>
        <p:nvSpPr>
          <p:cNvPr id="126" name="Google Shape;126;p19"/>
          <p:cNvSpPr txBox="1"/>
          <p:nvPr>
            <p:ph idx="1" type="body"/>
          </p:nvPr>
        </p:nvSpPr>
        <p:spPr>
          <a:xfrm>
            <a:off x="641947" y="1545995"/>
            <a:ext cx="7466029" cy="4534293"/>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A methodology and method to research in which we gather both qualitative and quantitative data, integrate or combine the two, and then draw inferences from the integration to provide insight beyond what can be learned from the qualitative or quantitative data alone (Creswell, 2022).</a:t>
            </a:r>
            <a:endParaRPr/>
          </a:p>
          <a:p>
            <a:pPr indent="0" lvl="0" marL="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0" lvl="0" marL="0" rtl="0" algn="l">
              <a:spcBef>
                <a:spcPts val="56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How much weight should we place on the two types of data, qualitative and quantitative?</a:t>
            </a:r>
            <a:endParaRPr>
              <a:solidFill>
                <a:schemeClr val="dk1"/>
              </a:solidFill>
            </a:endParaRPr>
          </a:p>
        </p:txBody>
      </p:sp>
      <p:pic>
        <p:nvPicPr>
          <p:cNvPr id="127" name="Google Shape;127;p19"/>
          <p:cNvPicPr preferRelativeResize="0"/>
          <p:nvPr/>
        </p:nvPicPr>
        <p:blipFill rotWithShape="1">
          <a:blip r:embed="rId3">
            <a:alphaModFix/>
          </a:blip>
          <a:srcRect b="0" l="0" r="0" t="0"/>
          <a:stretch/>
        </p:blipFill>
        <p:spPr>
          <a:xfrm>
            <a:off x="6381702" y="5969361"/>
            <a:ext cx="2404877" cy="670561"/>
          </a:xfrm>
          <a:prstGeom prst="rect">
            <a:avLst/>
          </a:prstGeom>
          <a:noFill/>
          <a:ln>
            <a:noFill/>
          </a:ln>
        </p:spPr>
      </p:pic>
      <p:pic>
        <p:nvPicPr>
          <p:cNvPr id="128" name="Google Shape;128;p19"/>
          <p:cNvPicPr preferRelativeResize="0"/>
          <p:nvPr/>
        </p:nvPicPr>
        <p:blipFill rotWithShape="1">
          <a:blip r:embed="rId4">
            <a:alphaModFix/>
          </a:blip>
          <a:srcRect b="0" l="0" r="0" t="0"/>
          <a:stretch/>
        </p:blipFill>
        <p:spPr>
          <a:xfrm>
            <a:off x="4110563" y="5705597"/>
            <a:ext cx="658662" cy="9343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latin typeface="Times New Roman"/>
                <a:ea typeface="Times New Roman"/>
                <a:cs typeface="Times New Roman"/>
                <a:sym typeface="Times New Roman"/>
              </a:rPr>
              <a:t>Balancing Qualitative and Quantitative Data</a:t>
            </a:r>
            <a:endParaRPr/>
          </a:p>
        </p:txBody>
      </p:sp>
      <p:sp>
        <p:nvSpPr>
          <p:cNvPr id="134" name="Google Shape;134;p20"/>
          <p:cNvSpPr txBox="1"/>
          <p:nvPr>
            <p:ph idx="1" type="body"/>
          </p:nvPr>
        </p:nvSpPr>
        <p:spPr>
          <a:xfrm>
            <a:off x="1112364" y="1772240"/>
            <a:ext cx="6240544" cy="4171362"/>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John Creswell (2022, p. 2): </a:t>
            </a:r>
            <a:endParaRPr/>
          </a:p>
          <a:p>
            <a:pPr indent="0" lvl="0" marL="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0" lvl="0" marL="0" rtl="0" algn="l">
              <a:spcBef>
                <a:spcPts val="56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 my stance is to give equal value to both qualitative and quantitative research and to not privilege one or the other  in conducting a mixed methods study.”</a:t>
            </a:r>
            <a:endParaRPr/>
          </a:p>
        </p:txBody>
      </p:sp>
      <p:pic>
        <p:nvPicPr>
          <p:cNvPr id="135" name="Google Shape;135;p20"/>
          <p:cNvPicPr preferRelativeResize="0"/>
          <p:nvPr/>
        </p:nvPicPr>
        <p:blipFill rotWithShape="1">
          <a:blip r:embed="rId3">
            <a:alphaModFix/>
          </a:blip>
          <a:srcRect b="0" l="0" r="0" t="0"/>
          <a:stretch/>
        </p:blipFill>
        <p:spPr>
          <a:xfrm>
            <a:off x="6281923" y="5912801"/>
            <a:ext cx="2404877" cy="670561"/>
          </a:xfrm>
          <a:prstGeom prst="rect">
            <a:avLst/>
          </a:prstGeom>
          <a:noFill/>
          <a:ln>
            <a:noFill/>
          </a:ln>
        </p:spPr>
      </p:pic>
      <p:pic>
        <p:nvPicPr>
          <p:cNvPr id="136" name="Google Shape;136;p20"/>
          <p:cNvPicPr preferRelativeResize="0"/>
          <p:nvPr/>
        </p:nvPicPr>
        <p:blipFill rotWithShape="1">
          <a:blip r:embed="rId4">
            <a:alphaModFix/>
          </a:blip>
          <a:srcRect b="0" l="0" r="0" t="0"/>
          <a:stretch/>
        </p:blipFill>
        <p:spPr>
          <a:xfrm>
            <a:off x="4139096" y="5483709"/>
            <a:ext cx="865807" cy="122816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1"/>
          <p:cNvSpPr txBox="1"/>
          <p:nvPr>
            <p:ph type="title"/>
          </p:nvPr>
        </p:nvSpPr>
        <p:spPr>
          <a:xfrm>
            <a:off x="457200" y="274638"/>
            <a:ext cx="8229600" cy="790591"/>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latin typeface="Times New Roman"/>
                <a:ea typeface="Times New Roman"/>
                <a:cs typeface="Times New Roman"/>
                <a:sym typeface="Times New Roman"/>
              </a:rPr>
              <a:t>3. Scope of Mixed Methods Research </a:t>
            </a:r>
            <a:endParaRPr/>
          </a:p>
        </p:txBody>
      </p:sp>
      <p:sp>
        <p:nvSpPr>
          <p:cNvPr id="142" name="Google Shape;142;p21"/>
          <p:cNvSpPr txBox="1"/>
          <p:nvPr>
            <p:ph idx="1" type="body"/>
          </p:nvPr>
        </p:nvSpPr>
        <p:spPr>
          <a:xfrm>
            <a:off x="457200" y="1168924"/>
            <a:ext cx="8229600" cy="495724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800"/>
              <a:buNone/>
            </a:pPr>
            <a:r>
              <a:rPr lang="en-US" sz="2800">
                <a:solidFill>
                  <a:schemeClr val="dk1"/>
                </a:solidFill>
                <a:latin typeface="Times New Roman"/>
                <a:ea typeface="Times New Roman"/>
                <a:cs typeface="Times New Roman"/>
                <a:sym typeface="Times New Roman"/>
              </a:rPr>
              <a:t>Very wide scope, covering these areas among others:</a:t>
            </a:r>
            <a:endParaRPr/>
          </a:p>
          <a:p>
            <a:pPr indent="0" lvl="0" marL="0" rtl="0" algn="l">
              <a:spcBef>
                <a:spcPts val="560"/>
              </a:spcBef>
              <a:spcAft>
                <a:spcPts val="0"/>
              </a:spcAft>
              <a:buClr>
                <a:schemeClr val="lt1"/>
              </a:buClr>
              <a:buSzPts val="2800"/>
              <a:buNone/>
            </a:pPr>
            <a:r>
              <a:t/>
            </a:r>
            <a:endParaRPr sz="2800">
              <a:solidFill>
                <a:schemeClr val="dk1"/>
              </a:solidFill>
              <a:latin typeface="Times New Roman"/>
              <a:ea typeface="Times New Roman"/>
              <a:cs typeface="Times New Roman"/>
              <a:sym typeface="Times New Roman"/>
            </a:endParaRPr>
          </a:p>
          <a:p>
            <a:pPr indent="-342900" lvl="0" marL="342900" rtl="0" algn="l">
              <a:spcBef>
                <a:spcPts val="480"/>
              </a:spcBef>
              <a:spcAft>
                <a:spcPts val="0"/>
              </a:spcAft>
              <a:buClr>
                <a:schemeClr val="dk1"/>
              </a:buClr>
              <a:buSzPts val="2400"/>
              <a:buChar char="•"/>
            </a:pPr>
            <a:r>
              <a:rPr lang="en-US" sz="2400">
                <a:solidFill>
                  <a:schemeClr val="dk1"/>
                </a:solidFill>
                <a:latin typeface="Times New Roman"/>
                <a:ea typeface="Times New Roman"/>
                <a:cs typeface="Times New Roman"/>
                <a:sym typeface="Times New Roman"/>
              </a:rPr>
              <a:t>Arts and Humanities, including mass communication.</a:t>
            </a:r>
            <a:endParaRPr/>
          </a:p>
          <a:p>
            <a:pPr indent="-342900" lvl="0" marL="342900" rtl="0" algn="l">
              <a:spcBef>
                <a:spcPts val="480"/>
              </a:spcBef>
              <a:spcAft>
                <a:spcPts val="0"/>
              </a:spcAft>
              <a:buClr>
                <a:schemeClr val="dk1"/>
              </a:buClr>
              <a:buSzPts val="2400"/>
              <a:buChar char="•"/>
            </a:pPr>
            <a:r>
              <a:rPr lang="en-US" sz="2400">
                <a:solidFill>
                  <a:schemeClr val="dk1"/>
                </a:solidFill>
                <a:latin typeface="Times New Roman"/>
                <a:ea typeface="Times New Roman"/>
                <a:cs typeface="Times New Roman"/>
                <a:sym typeface="Times New Roman"/>
              </a:rPr>
              <a:t>Social Sciences, including human communication.</a:t>
            </a:r>
            <a:endParaRPr/>
          </a:p>
          <a:p>
            <a:pPr indent="-342900" lvl="0" marL="342900" rtl="0" algn="l">
              <a:spcBef>
                <a:spcPts val="480"/>
              </a:spcBef>
              <a:spcAft>
                <a:spcPts val="0"/>
              </a:spcAft>
              <a:buClr>
                <a:schemeClr val="dk1"/>
              </a:buClr>
              <a:buSzPts val="2400"/>
              <a:buChar char="•"/>
            </a:pPr>
            <a:r>
              <a:rPr lang="en-US" sz="2400">
                <a:solidFill>
                  <a:schemeClr val="dk1"/>
                </a:solidFill>
                <a:latin typeface="Times New Roman"/>
                <a:ea typeface="Times New Roman"/>
                <a:cs typeface="Times New Roman"/>
                <a:sym typeface="Times New Roman"/>
              </a:rPr>
              <a:t>Education (Teaching and Learning).</a:t>
            </a:r>
            <a:endParaRPr/>
          </a:p>
          <a:p>
            <a:pPr indent="-342900" lvl="0" marL="342900" rtl="0" algn="l">
              <a:spcBef>
                <a:spcPts val="480"/>
              </a:spcBef>
              <a:spcAft>
                <a:spcPts val="0"/>
              </a:spcAft>
              <a:buClr>
                <a:schemeClr val="dk1"/>
              </a:buClr>
              <a:buSzPts val="2400"/>
              <a:buChar char="•"/>
            </a:pPr>
            <a:r>
              <a:rPr lang="en-US" sz="2400">
                <a:solidFill>
                  <a:schemeClr val="dk1"/>
                </a:solidFill>
                <a:latin typeface="Times New Roman"/>
                <a:ea typeface="Times New Roman"/>
                <a:cs typeface="Times New Roman"/>
                <a:sym typeface="Times New Roman"/>
              </a:rPr>
              <a:t>Health Sciences.</a:t>
            </a:r>
            <a:endParaRPr/>
          </a:p>
          <a:p>
            <a:pPr indent="-342900" lvl="0" marL="342900" rtl="0" algn="l">
              <a:spcBef>
                <a:spcPts val="480"/>
              </a:spcBef>
              <a:spcAft>
                <a:spcPts val="0"/>
              </a:spcAft>
              <a:buClr>
                <a:schemeClr val="dk1"/>
              </a:buClr>
              <a:buSzPts val="2400"/>
              <a:buChar char="•"/>
            </a:pPr>
            <a:r>
              <a:rPr lang="en-US" sz="2400">
                <a:solidFill>
                  <a:schemeClr val="dk1"/>
                </a:solidFill>
                <a:latin typeface="Times New Roman"/>
                <a:ea typeface="Times New Roman"/>
                <a:cs typeface="Times New Roman"/>
                <a:sym typeface="Times New Roman"/>
              </a:rPr>
              <a:t>Environmental Studies.</a:t>
            </a:r>
            <a:endParaRPr/>
          </a:p>
          <a:p>
            <a:pPr indent="-342900" lvl="0" marL="342900" rtl="0" algn="l">
              <a:spcBef>
                <a:spcPts val="480"/>
              </a:spcBef>
              <a:spcAft>
                <a:spcPts val="0"/>
              </a:spcAft>
              <a:buClr>
                <a:schemeClr val="dk1"/>
              </a:buClr>
              <a:buSzPts val="2400"/>
              <a:buChar char="•"/>
            </a:pPr>
            <a:r>
              <a:rPr lang="en-US" sz="2400">
                <a:solidFill>
                  <a:schemeClr val="dk1"/>
                </a:solidFill>
                <a:latin typeface="Times New Roman"/>
                <a:ea typeface="Times New Roman"/>
                <a:cs typeface="Times New Roman"/>
                <a:sym typeface="Times New Roman"/>
              </a:rPr>
              <a:t>STEM – Science, Technology, Engineering, and Math/Medicine.</a:t>
            </a:r>
            <a:endParaRPr/>
          </a:p>
          <a:p>
            <a:pPr indent="-342900" lvl="0" marL="342900" rtl="0" algn="l">
              <a:spcBef>
                <a:spcPts val="560"/>
              </a:spcBef>
              <a:spcAft>
                <a:spcPts val="0"/>
              </a:spcAft>
              <a:buClr>
                <a:schemeClr val="dk1"/>
              </a:buClr>
              <a:buSzPts val="2400"/>
              <a:buChar char="•"/>
            </a:pPr>
            <a:r>
              <a:rPr lang="en-US" sz="2400">
                <a:solidFill>
                  <a:schemeClr val="dk1"/>
                </a:solidFill>
                <a:latin typeface="Times New Roman"/>
                <a:ea typeface="Times New Roman"/>
                <a:cs typeface="Times New Roman"/>
                <a:sym typeface="Times New Roman"/>
              </a:rPr>
              <a:t>Others</a:t>
            </a:r>
            <a:r>
              <a:rPr lang="en-US" sz="2800">
                <a:solidFill>
                  <a:schemeClr val="dk1"/>
                </a:solidFill>
                <a:latin typeface="Times New Roman"/>
                <a:ea typeface="Times New Roman"/>
                <a:cs typeface="Times New Roman"/>
                <a:sym typeface="Times New Roman"/>
              </a:rPr>
              <a:t>.</a:t>
            </a:r>
            <a:endParaRPr/>
          </a:p>
        </p:txBody>
      </p:sp>
      <p:pic>
        <p:nvPicPr>
          <p:cNvPr id="143" name="Google Shape;143;p21"/>
          <p:cNvPicPr preferRelativeResize="0"/>
          <p:nvPr/>
        </p:nvPicPr>
        <p:blipFill rotWithShape="1">
          <a:blip r:embed="rId3">
            <a:alphaModFix/>
          </a:blip>
          <a:srcRect b="0" l="0" r="0" t="0"/>
          <a:stretch/>
        </p:blipFill>
        <p:spPr>
          <a:xfrm>
            <a:off x="6453420" y="5872460"/>
            <a:ext cx="2404877" cy="670561"/>
          </a:xfrm>
          <a:prstGeom prst="rect">
            <a:avLst/>
          </a:prstGeom>
          <a:noFill/>
          <a:ln>
            <a:noFill/>
          </a:ln>
        </p:spPr>
      </p:pic>
      <p:pic>
        <p:nvPicPr>
          <p:cNvPr id="144" name="Google Shape;144;p21"/>
          <p:cNvPicPr preferRelativeResize="0"/>
          <p:nvPr/>
        </p:nvPicPr>
        <p:blipFill rotWithShape="1">
          <a:blip r:embed="rId4">
            <a:alphaModFix/>
          </a:blip>
          <a:srcRect b="0" l="0" r="0" t="0"/>
          <a:stretch/>
        </p:blipFill>
        <p:spPr>
          <a:xfrm>
            <a:off x="4141503" y="5576771"/>
            <a:ext cx="860994" cy="122133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2"/>
          <p:cNvSpPr txBox="1"/>
          <p:nvPr>
            <p:ph type="title"/>
          </p:nvPr>
        </p:nvSpPr>
        <p:spPr>
          <a:xfrm>
            <a:off x="457200" y="75414"/>
            <a:ext cx="8229600" cy="970961"/>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latin typeface="Times New Roman"/>
                <a:ea typeface="Times New Roman"/>
                <a:cs typeface="Times New Roman"/>
                <a:sym typeface="Times New Roman"/>
              </a:rPr>
              <a:t> 4. How We Do Mixed Methods Research</a:t>
            </a:r>
            <a:endParaRPr/>
          </a:p>
        </p:txBody>
      </p:sp>
      <p:sp>
        <p:nvSpPr>
          <p:cNvPr id="150" name="Google Shape;150;p22"/>
          <p:cNvSpPr txBox="1"/>
          <p:nvPr>
            <p:ph idx="1" type="body"/>
          </p:nvPr>
        </p:nvSpPr>
        <p:spPr>
          <a:xfrm>
            <a:off x="245097" y="1319754"/>
            <a:ext cx="8441703" cy="4806410"/>
          </a:xfrm>
          <a:prstGeom prst="rect">
            <a:avLst/>
          </a:prstGeom>
          <a:noFill/>
          <a:ln>
            <a:noFill/>
          </a:ln>
        </p:spPr>
        <p:txBody>
          <a:bodyPr anchorCtr="0" anchor="t" bIns="45700" lIns="91425" spcFirstLastPara="1" rIns="91425" wrap="square" tIns="45700">
            <a:noAutofit/>
          </a:bodyPr>
          <a:lstStyle/>
          <a:p>
            <a:pPr indent="-514350" lvl="0" marL="514350" rtl="0" algn="l">
              <a:spcBef>
                <a:spcPts val="0"/>
              </a:spcBef>
              <a:spcAft>
                <a:spcPts val="0"/>
              </a:spcAft>
              <a:buClr>
                <a:schemeClr val="dk1"/>
              </a:buClr>
              <a:buSzPts val="2600"/>
              <a:buAutoNum type="arabicPeriod"/>
            </a:pPr>
            <a:r>
              <a:rPr lang="en-US" sz="2600">
                <a:solidFill>
                  <a:schemeClr val="dk1"/>
                </a:solidFill>
                <a:latin typeface="Times New Roman"/>
                <a:ea typeface="Times New Roman"/>
                <a:cs typeface="Times New Roman"/>
                <a:sym typeface="Times New Roman"/>
              </a:rPr>
              <a:t>Choose a fitting </a:t>
            </a:r>
            <a:r>
              <a:rPr lang="en-US" sz="2600">
                <a:solidFill>
                  <a:srgbClr val="FF0000"/>
                </a:solidFill>
                <a:latin typeface="Times New Roman"/>
                <a:ea typeface="Times New Roman"/>
                <a:cs typeface="Times New Roman"/>
                <a:sym typeface="Times New Roman"/>
              </a:rPr>
              <a:t>Title</a:t>
            </a:r>
            <a:r>
              <a:rPr lang="en-US" sz="2600">
                <a:solidFill>
                  <a:schemeClr val="dk1"/>
                </a:solidFill>
                <a:latin typeface="Times New Roman"/>
                <a:ea typeface="Times New Roman"/>
                <a:cs typeface="Times New Roman"/>
                <a:sym typeface="Times New Roman"/>
              </a:rPr>
              <a:t> (often with Mixed Methods in it).</a:t>
            </a:r>
            <a:endParaRPr/>
          </a:p>
          <a:p>
            <a:pPr indent="-514350" lvl="0" marL="514350" rtl="0" algn="l">
              <a:spcBef>
                <a:spcPts val="520"/>
              </a:spcBef>
              <a:spcAft>
                <a:spcPts val="0"/>
              </a:spcAft>
              <a:buClr>
                <a:schemeClr val="dk1"/>
              </a:buClr>
              <a:buSzPts val="2600"/>
              <a:buAutoNum type="arabicPeriod"/>
            </a:pPr>
            <a:r>
              <a:rPr lang="en-US" sz="2600">
                <a:solidFill>
                  <a:schemeClr val="dk1"/>
                </a:solidFill>
                <a:latin typeface="Times New Roman"/>
                <a:ea typeface="Times New Roman"/>
                <a:cs typeface="Times New Roman"/>
                <a:sym typeface="Times New Roman"/>
              </a:rPr>
              <a:t>Define the </a:t>
            </a:r>
            <a:r>
              <a:rPr lang="en-US" sz="2600">
                <a:solidFill>
                  <a:srgbClr val="FF0000"/>
                </a:solidFill>
                <a:latin typeface="Times New Roman"/>
                <a:ea typeface="Times New Roman"/>
                <a:cs typeface="Times New Roman"/>
                <a:sym typeface="Times New Roman"/>
              </a:rPr>
              <a:t>Problem</a:t>
            </a:r>
            <a:r>
              <a:rPr lang="en-US" sz="2600">
                <a:solidFill>
                  <a:schemeClr val="dk1"/>
                </a:solidFill>
                <a:latin typeface="Times New Roman"/>
                <a:ea typeface="Times New Roman"/>
                <a:cs typeface="Times New Roman"/>
                <a:sym typeface="Times New Roman"/>
              </a:rPr>
              <a:t> clearly (showing the context). </a:t>
            </a:r>
            <a:endParaRPr/>
          </a:p>
          <a:p>
            <a:pPr indent="-514350" lvl="0" marL="514350" rtl="0" algn="l">
              <a:spcBef>
                <a:spcPts val="520"/>
              </a:spcBef>
              <a:spcAft>
                <a:spcPts val="0"/>
              </a:spcAft>
              <a:buClr>
                <a:schemeClr val="dk1"/>
              </a:buClr>
              <a:buSzPts val="2600"/>
              <a:buAutoNum type="arabicPeriod"/>
            </a:pPr>
            <a:r>
              <a:rPr lang="en-US" sz="2600">
                <a:solidFill>
                  <a:schemeClr val="dk1"/>
                </a:solidFill>
                <a:latin typeface="Times New Roman"/>
                <a:ea typeface="Times New Roman"/>
                <a:cs typeface="Times New Roman"/>
                <a:sym typeface="Times New Roman"/>
              </a:rPr>
              <a:t>Clearly state the </a:t>
            </a:r>
            <a:r>
              <a:rPr lang="en-US" sz="2600">
                <a:solidFill>
                  <a:srgbClr val="FF0000"/>
                </a:solidFill>
                <a:latin typeface="Times New Roman"/>
                <a:ea typeface="Times New Roman"/>
                <a:cs typeface="Times New Roman"/>
                <a:sym typeface="Times New Roman"/>
              </a:rPr>
              <a:t>Goal and Objectives </a:t>
            </a:r>
            <a:r>
              <a:rPr lang="en-US" sz="2600">
                <a:solidFill>
                  <a:schemeClr val="dk1"/>
                </a:solidFill>
                <a:latin typeface="Times New Roman"/>
                <a:ea typeface="Times New Roman"/>
                <a:cs typeface="Times New Roman"/>
                <a:sym typeface="Times New Roman"/>
              </a:rPr>
              <a:t>(RQs/Hypotheses).</a:t>
            </a:r>
            <a:endParaRPr/>
          </a:p>
          <a:p>
            <a:pPr indent="-514350" lvl="0" marL="514350" rtl="0" algn="l">
              <a:spcBef>
                <a:spcPts val="520"/>
              </a:spcBef>
              <a:spcAft>
                <a:spcPts val="0"/>
              </a:spcAft>
              <a:buClr>
                <a:schemeClr val="dk1"/>
              </a:buClr>
              <a:buSzPts val="2600"/>
              <a:buAutoNum type="arabicPeriod"/>
            </a:pPr>
            <a:r>
              <a:rPr lang="en-US" sz="2600">
                <a:solidFill>
                  <a:schemeClr val="dk1"/>
                </a:solidFill>
                <a:latin typeface="Times New Roman"/>
                <a:ea typeface="Times New Roman"/>
                <a:cs typeface="Times New Roman"/>
                <a:sym typeface="Times New Roman"/>
              </a:rPr>
              <a:t>Literature </a:t>
            </a:r>
            <a:r>
              <a:rPr lang="en-US" sz="2600">
                <a:solidFill>
                  <a:srgbClr val="FF0000"/>
                </a:solidFill>
                <a:latin typeface="Times New Roman"/>
                <a:ea typeface="Times New Roman"/>
                <a:cs typeface="Times New Roman"/>
                <a:sym typeface="Times New Roman"/>
              </a:rPr>
              <a:t>Review</a:t>
            </a:r>
            <a:r>
              <a:rPr lang="en-US" sz="2600">
                <a:solidFill>
                  <a:schemeClr val="dk1"/>
                </a:solidFill>
                <a:latin typeface="Times New Roman"/>
                <a:ea typeface="Times New Roman"/>
                <a:cs typeface="Times New Roman"/>
                <a:sym typeface="Times New Roman"/>
              </a:rPr>
              <a:t>.</a:t>
            </a:r>
            <a:endParaRPr/>
          </a:p>
          <a:p>
            <a:pPr indent="-514350" lvl="0" marL="514350" rtl="0" algn="l">
              <a:spcBef>
                <a:spcPts val="520"/>
              </a:spcBef>
              <a:spcAft>
                <a:spcPts val="0"/>
              </a:spcAft>
              <a:buClr>
                <a:schemeClr val="dk1"/>
              </a:buClr>
              <a:buSzPts val="2600"/>
              <a:buAutoNum type="arabicPeriod"/>
            </a:pPr>
            <a:r>
              <a:rPr lang="en-US" sz="2600">
                <a:solidFill>
                  <a:schemeClr val="dk1"/>
                </a:solidFill>
                <a:latin typeface="Times New Roman"/>
                <a:ea typeface="Times New Roman"/>
                <a:cs typeface="Times New Roman"/>
                <a:sym typeface="Times New Roman"/>
              </a:rPr>
              <a:t>What Qualitative/What Quantitative </a:t>
            </a:r>
            <a:r>
              <a:rPr lang="en-US" sz="2600">
                <a:solidFill>
                  <a:srgbClr val="FF0000"/>
                </a:solidFill>
                <a:latin typeface="Times New Roman"/>
                <a:ea typeface="Times New Roman"/>
                <a:cs typeface="Times New Roman"/>
                <a:sym typeface="Times New Roman"/>
              </a:rPr>
              <a:t>Data</a:t>
            </a:r>
            <a:r>
              <a:rPr lang="en-US" sz="2600">
                <a:solidFill>
                  <a:schemeClr val="dk1"/>
                </a:solidFill>
                <a:latin typeface="Times New Roman"/>
                <a:ea typeface="Times New Roman"/>
                <a:cs typeface="Times New Roman"/>
                <a:sym typeface="Times New Roman"/>
              </a:rPr>
              <a:t> are needed?</a:t>
            </a:r>
            <a:endParaRPr/>
          </a:p>
          <a:p>
            <a:pPr indent="-514350" lvl="0" marL="514350" rtl="0" algn="l">
              <a:spcBef>
                <a:spcPts val="520"/>
              </a:spcBef>
              <a:spcAft>
                <a:spcPts val="0"/>
              </a:spcAft>
              <a:buClr>
                <a:schemeClr val="dk1"/>
              </a:buClr>
              <a:buSzPts val="2600"/>
              <a:buAutoNum type="arabicPeriod"/>
            </a:pPr>
            <a:r>
              <a:rPr lang="en-US" sz="2600">
                <a:solidFill>
                  <a:schemeClr val="dk1"/>
                </a:solidFill>
                <a:latin typeface="Times New Roman"/>
                <a:ea typeface="Times New Roman"/>
                <a:cs typeface="Times New Roman"/>
                <a:sym typeface="Times New Roman"/>
              </a:rPr>
              <a:t>Collect and analyze the two types of data. </a:t>
            </a:r>
            <a:endParaRPr/>
          </a:p>
          <a:p>
            <a:pPr indent="-514350" lvl="0" marL="514350" rtl="0" algn="l">
              <a:spcBef>
                <a:spcPts val="520"/>
              </a:spcBef>
              <a:spcAft>
                <a:spcPts val="0"/>
              </a:spcAft>
              <a:buClr>
                <a:schemeClr val="dk1"/>
              </a:buClr>
              <a:buSzPts val="2600"/>
              <a:buAutoNum type="arabicPeriod"/>
            </a:pPr>
            <a:r>
              <a:rPr lang="en-US" sz="2600">
                <a:solidFill>
                  <a:schemeClr val="dk1"/>
                </a:solidFill>
                <a:latin typeface="Times New Roman"/>
                <a:ea typeface="Times New Roman"/>
                <a:cs typeface="Times New Roman"/>
                <a:sym typeface="Times New Roman"/>
              </a:rPr>
              <a:t>Interpret and bring in a theoretical explanation.</a:t>
            </a:r>
            <a:endParaRPr/>
          </a:p>
          <a:p>
            <a:pPr indent="-514350" lvl="0" marL="514350" rtl="0" algn="l">
              <a:spcBef>
                <a:spcPts val="520"/>
              </a:spcBef>
              <a:spcAft>
                <a:spcPts val="0"/>
              </a:spcAft>
              <a:buClr>
                <a:schemeClr val="dk1"/>
              </a:buClr>
              <a:buSzPts val="2600"/>
              <a:buAutoNum type="arabicPeriod"/>
            </a:pPr>
            <a:r>
              <a:rPr lang="en-US" sz="2600">
                <a:solidFill>
                  <a:schemeClr val="dk1"/>
                </a:solidFill>
                <a:latin typeface="Times New Roman"/>
                <a:ea typeface="Times New Roman"/>
                <a:cs typeface="Times New Roman"/>
                <a:sym typeface="Times New Roman"/>
              </a:rPr>
              <a:t>Write up the results.</a:t>
            </a:r>
            <a:endParaRPr/>
          </a:p>
          <a:p>
            <a:pPr indent="-514350" lvl="0" marL="514350" rtl="0" algn="l">
              <a:spcBef>
                <a:spcPts val="520"/>
              </a:spcBef>
              <a:spcAft>
                <a:spcPts val="0"/>
              </a:spcAft>
              <a:buClr>
                <a:schemeClr val="dk1"/>
              </a:buClr>
              <a:buSzPts val="2600"/>
              <a:buAutoNum type="arabicPeriod"/>
            </a:pPr>
            <a:r>
              <a:rPr lang="en-US" sz="2600">
                <a:solidFill>
                  <a:schemeClr val="dk1"/>
                </a:solidFill>
                <a:latin typeface="Times New Roman"/>
                <a:ea typeface="Times New Roman"/>
                <a:cs typeface="Times New Roman"/>
                <a:sym typeface="Times New Roman"/>
              </a:rPr>
              <a:t>Disseminate the findings. </a:t>
            </a:r>
            <a:endParaRPr/>
          </a:p>
          <a:p>
            <a:pPr indent="0" lvl="0" marL="0" rtl="0" algn="l">
              <a:spcBef>
                <a:spcPts val="520"/>
              </a:spcBef>
              <a:spcAft>
                <a:spcPts val="0"/>
              </a:spcAft>
              <a:buClr>
                <a:schemeClr val="lt1"/>
              </a:buClr>
              <a:buSzPts val="2600"/>
              <a:buNone/>
            </a:pPr>
            <a:r>
              <a:t/>
            </a:r>
            <a:endParaRPr sz="2600">
              <a:solidFill>
                <a:schemeClr val="dk1"/>
              </a:solidFill>
              <a:latin typeface="Times New Roman"/>
              <a:ea typeface="Times New Roman"/>
              <a:cs typeface="Times New Roman"/>
              <a:sym typeface="Times New Roman"/>
            </a:endParaRPr>
          </a:p>
          <a:p>
            <a:pPr indent="-107950" lvl="1" marL="742950" rtl="0" algn="l">
              <a:spcBef>
                <a:spcPts val="560"/>
              </a:spcBef>
              <a:spcAft>
                <a:spcPts val="0"/>
              </a:spcAft>
              <a:buClr>
                <a:schemeClr val="lt1"/>
              </a:buClr>
              <a:buSzPts val="2800"/>
              <a:buNone/>
            </a:pPr>
            <a:r>
              <a:t/>
            </a:r>
            <a:endParaRPr>
              <a:solidFill>
                <a:schemeClr val="dk1"/>
              </a:solidFill>
            </a:endParaRPr>
          </a:p>
        </p:txBody>
      </p:sp>
      <p:pic>
        <p:nvPicPr>
          <p:cNvPr id="151" name="Google Shape;151;p22"/>
          <p:cNvPicPr preferRelativeResize="0"/>
          <p:nvPr/>
        </p:nvPicPr>
        <p:blipFill rotWithShape="1">
          <a:blip r:embed="rId3">
            <a:alphaModFix/>
          </a:blip>
          <a:srcRect b="0" l="0" r="0" t="0"/>
          <a:stretch/>
        </p:blipFill>
        <p:spPr>
          <a:xfrm>
            <a:off x="6380262" y="5808214"/>
            <a:ext cx="2404877" cy="670561"/>
          </a:xfrm>
          <a:prstGeom prst="rect">
            <a:avLst/>
          </a:prstGeom>
          <a:noFill/>
          <a:ln>
            <a:noFill/>
          </a:ln>
        </p:spPr>
      </p:pic>
      <p:pic>
        <p:nvPicPr>
          <p:cNvPr id="152" name="Google Shape;152;p22"/>
          <p:cNvPicPr preferRelativeResize="0"/>
          <p:nvPr/>
        </p:nvPicPr>
        <p:blipFill rotWithShape="1">
          <a:blip r:embed="rId4">
            <a:alphaModFix/>
          </a:blip>
          <a:srcRect b="0" l="0" r="0" t="0"/>
          <a:stretch/>
        </p:blipFill>
        <p:spPr>
          <a:xfrm>
            <a:off x="4183423" y="5680179"/>
            <a:ext cx="777154" cy="110240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3"/>
          <p:cNvSpPr txBox="1"/>
          <p:nvPr>
            <p:ph type="title"/>
          </p:nvPr>
        </p:nvSpPr>
        <p:spPr>
          <a:xfrm>
            <a:off x="457200" y="169682"/>
            <a:ext cx="8229600" cy="867266"/>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latin typeface="Times New Roman"/>
                <a:ea typeface="Times New Roman"/>
                <a:cs typeface="Times New Roman"/>
                <a:sym typeface="Times New Roman"/>
              </a:rPr>
              <a:t> 5. Some Examples </a:t>
            </a:r>
            <a:endParaRPr/>
          </a:p>
        </p:txBody>
      </p:sp>
      <p:sp>
        <p:nvSpPr>
          <p:cNvPr id="158" name="Google Shape;158;p23"/>
          <p:cNvSpPr txBox="1"/>
          <p:nvPr>
            <p:ph idx="1" type="body"/>
          </p:nvPr>
        </p:nvSpPr>
        <p:spPr>
          <a:xfrm>
            <a:off x="65987" y="1129554"/>
            <a:ext cx="8974317" cy="4996609"/>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000"/>
              <a:buNone/>
            </a:pPr>
            <a:r>
              <a:rPr i="1" lang="en-US" sz="2000">
                <a:solidFill>
                  <a:schemeClr val="dk1"/>
                </a:solidFill>
                <a:latin typeface="Times New Roman"/>
                <a:ea typeface="Times New Roman"/>
                <a:cs typeface="Times New Roman"/>
                <a:sym typeface="Times New Roman"/>
              </a:rPr>
              <a:t>The Journal of Mixed Methods Research </a:t>
            </a:r>
            <a:r>
              <a:rPr lang="en-US" sz="2000">
                <a:solidFill>
                  <a:schemeClr val="dk1"/>
                </a:solidFill>
                <a:latin typeface="Times New Roman"/>
                <a:ea typeface="Times New Roman"/>
                <a:cs typeface="Times New Roman"/>
                <a:sym typeface="Times New Roman"/>
              </a:rPr>
              <a:t>(started in 2007) is dedicated to publishing mixed and multiple methods research articles, and so other journals too. Here are some examples:</a:t>
            </a:r>
            <a:endParaRPr/>
          </a:p>
          <a:p>
            <a:pPr indent="0" lvl="0" marL="0" rtl="0" algn="l">
              <a:spcBef>
                <a:spcPts val="360"/>
              </a:spcBef>
              <a:spcAft>
                <a:spcPts val="0"/>
              </a:spcAft>
              <a:buClr>
                <a:schemeClr val="dk1"/>
              </a:buClr>
              <a:buSzPts val="1800"/>
              <a:buNone/>
            </a:pPr>
            <a:r>
              <a:rPr lang="en-US" sz="1800">
                <a:solidFill>
                  <a:schemeClr val="dk1"/>
                </a:solidFill>
                <a:latin typeface="Times New Roman"/>
                <a:ea typeface="Times New Roman"/>
                <a:cs typeface="Times New Roman"/>
                <a:sym typeface="Times New Roman"/>
              </a:rPr>
              <a:t>Eric Crede and Maura Borrego (2013) From Ethnography to Items: A Mixed Methods Approach to Developing a Survey to Examine Graduate Engineering Student Retention. </a:t>
            </a:r>
            <a:r>
              <a:rPr i="1" lang="en-US" sz="1800">
                <a:solidFill>
                  <a:schemeClr val="dk1"/>
                </a:solidFill>
                <a:latin typeface="Times New Roman"/>
                <a:ea typeface="Times New Roman"/>
                <a:cs typeface="Times New Roman"/>
                <a:sym typeface="Times New Roman"/>
              </a:rPr>
              <a:t>Journal of Mixed Methods Research</a:t>
            </a:r>
            <a:r>
              <a:rPr lang="en-US" sz="1800">
                <a:solidFill>
                  <a:schemeClr val="dk1"/>
                </a:solidFill>
                <a:latin typeface="Times New Roman"/>
                <a:ea typeface="Times New Roman"/>
                <a:cs typeface="Times New Roman"/>
                <a:sym typeface="Times New Roman"/>
              </a:rPr>
              <a:t>, Vol 7 (1), 62-80. </a:t>
            </a:r>
            <a:r>
              <a:rPr lang="en-US" sz="1800" u="sng">
                <a:solidFill>
                  <a:schemeClr val="hlink"/>
                </a:solidFill>
                <a:latin typeface="Times New Roman"/>
                <a:ea typeface="Times New Roman"/>
                <a:cs typeface="Times New Roman"/>
                <a:sym typeface="Times New Roman"/>
                <a:hlinkClick r:id="rId3"/>
              </a:rPr>
              <a:t>https://doi.org/10.1177%2F1558689812451792</a:t>
            </a:r>
            <a:endParaRPr sz="1800">
              <a:solidFill>
                <a:schemeClr val="dk1"/>
              </a:solidFill>
              <a:latin typeface="Times New Roman"/>
              <a:ea typeface="Times New Roman"/>
              <a:cs typeface="Times New Roman"/>
              <a:sym typeface="Times New Roman"/>
            </a:endParaRPr>
          </a:p>
          <a:p>
            <a:pPr indent="0" lvl="0" marL="0" rtl="0" algn="l">
              <a:spcBef>
                <a:spcPts val="360"/>
              </a:spcBef>
              <a:spcAft>
                <a:spcPts val="0"/>
              </a:spcAft>
              <a:buClr>
                <a:schemeClr val="lt1"/>
              </a:buClr>
              <a:buSzPts val="1800"/>
              <a:buNone/>
            </a:pPr>
            <a:r>
              <a:t/>
            </a:r>
            <a:endParaRPr sz="1800">
              <a:solidFill>
                <a:schemeClr val="dk1"/>
              </a:solidFill>
              <a:latin typeface="Times New Roman"/>
              <a:ea typeface="Times New Roman"/>
              <a:cs typeface="Times New Roman"/>
              <a:sym typeface="Times New Roman"/>
            </a:endParaRPr>
          </a:p>
          <a:p>
            <a:pPr indent="0" lvl="0" marL="0" rtl="0" algn="l">
              <a:spcBef>
                <a:spcPts val="360"/>
              </a:spcBef>
              <a:spcAft>
                <a:spcPts val="0"/>
              </a:spcAft>
              <a:buClr>
                <a:schemeClr val="dk1"/>
              </a:buClr>
              <a:buSzPts val="1800"/>
              <a:buNone/>
            </a:pPr>
            <a:r>
              <a:rPr lang="en-US" sz="1800">
                <a:solidFill>
                  <a:schemeClr val="dk1"/>
                </a:solidFill>
                <a:latin typeface="Times New Roman"/>
                <a:ea typeface="Times New Roman"/>
                <a:cs typeface="Times New Roman"/>
                <a:sym typeface="Times New Roman"/>
              </a:rPr>
              <a:t>Catherine Fraser Riehle, Merinda Kaye Hensley (2017) What Do Undergraduate Students Know about Scholarly Communication?: A Mixed Methods Study. </a:t>
            </a:r>
            <a:r>
              <a:rPr i="1" lang="en-US" sz="1800">
                <a:solidFill>
                  <a:schemeClr val="dk1"/>
                </a:solidFill>
                <a:latin typeface="Times New Roman"/>
                <a:ea typeface="Times New Roman"/>
                <a:cs typeface="Times New Roman"/>
                <a:sym typeface="Times New Roman"/>
              </a:rPr>
              <a:t>Libraries and the Academy,</a:t>
            </a:r>
            <a:r>
              <a:rPr lang="en-US" sz="1800">
                <a:solidFill>
                  <a:schemeClr val="dk1"/>
                </a:solidFill>
                <a:latin typeface="Times New Roman"/>
                <a:ea typeface="Times New Roman"/>
                <a:cs typeface="Times New Roman"/>
                <a:sym typeface="Times New Roman"/>
              </a:rPr>
              <a:t> 17 (1), 145-178. </a:t>
            </a:r>
            <a:r>
              <a:rPr lang="en-US" sz="1800" u="sng">
                <a:solidFill>
                  <a:schemeClr val="hlink"/>
                </a:solidFill>
                <a:latin typeface="Times New Roman"/>
                <a:ea typeface="Times New Roman"/>
                <a:cs typeface="Times New Roman"/>
                <a:sym typeface="Times New Roman"/>
                <a:hlinkClick r:id="rId4"/>
              </a:rPr>
              <a:t>https://doi.org/10.1353/pla.2017.0009</a:t>
            </a:r>
            <a:endParaRPr sz="1800">
              <a:solidFill>
                <a:schemeClr val="dk1"/>
              </a:solidFill>
              <a:latin typeface="Times New Roman"/>
              <a:ea typeface="Times New Roman"/>
              <a:cs typeface="Times New Roman"/>
              <a:sym typeface="Times New Roman"/>
            </a:endParaRPr>
          </a:p>
          <a:p>
            <a:pPr indent="0" lvl="0" marL="0" rtl="0" algn="l">
              <a:spcBef>
                <a:spcPts val="360"/>
              </a:spcBef>
              <a:spcAft>
                <a:spcPts val="0"/>
              </a:spcAft>
              <a:buClr>
                <a:schemeClr val="lt1"/>
              </a:buClr>
              <a:buSzPts val="1800"/>
              <a:buNone/>
            </a:pPr>
            <a:r>
              <a:t/>
            </a:r>
            <a:endParaRPr sz="1800">
              <a:solidFill>
                <a:schemeClr val="dk1"/>
              </a:solidFill>
              <a:latin typeface="Times New Roman"/>
              <a:ea typeface="Times New Roman"/>
              <a:cs typeface="Times New Roman"/>
              <a:sym typeface="Times New Roman"/>
            </a:endParaRPr>
          </a:p>
          <a:p>
            <a:pPr indent="0" lvl="0" marL="0" rtl="0" algn="l">
              <a:spcBef>
                <a:spcPts val="360"/>
              </a:spcBef>
              <a:spcAft>
                <a:spcPts val="0"/>
              </a:spcAft>
              <a:buClr>
                <a:schemeClr val="dk1"/>
              </a:buClr>
              <a:buSzPts val="1800"/>
              <a:buNone/>
            </a:pPr>
            <a:r>
              <a:rPr lang="en-US" sz="1800">
                <a:solidFill>
                  <a:schemeClr val="dk1"/>
                </a:solidFill>
                <a:latin typeface="Times New Roman"/>
                <a:ea typeface="Times New Roman"/>
                <a:cs typeface="Times New Roman"/>
                <a:sym typeface="Times New Roman"/>
              </a:rPr>
              <a:t>Diane B. Francis, Carina M. Zelaya, Deborah A. Fortune, and Seth M. Noar (2021). Black College Women’s Interpersonal Communication in Response to a Sexual Health Intervention: A Mixed Methods Study. </a:t>
            </a:r>
            <a:r>
              <a:rPr i="1" lang="en-US" sz="1800">
                <a:solidFill>
                  <a:schemeClr val="dk1"/>
                </a:solidFill>
                <a:latin typeface="Times New Roman"/>
                <a:ea typeface="Times New Roman"/>
                <a:cs typeface="Times New Roman"/>
                <a:sym typeface="Times New Roman"/>
              </a:rPr>
              <a:t>Health Communication</a:t>
            </a:r>
            <a:r>
              <a:rPr lang="en-US" sz="1800">
                <a:solidFill>
                  <a:schemeClr val="dk1"/>
                </a:solidFill>
                <a:latin typeface="Times New Roman"/>
                <a:ea typeface="Times New Roman"/>
                <a:cs typeface="Times New Roman"/>
                <a:sym typeface="Times New Roman"/>
              </a:rPr>
              <a:t>, 36 (2), 217-225. </a:t>
            </a:r>
            <a:r>
              <a:rPr lang="en-US" sz="1800" u="sng">
                <a:solidFill>
                  <a:schemeClr val="hlink"/>
                </a:solidFill>
                <a:latin typeface="Times New Roman"/>
                <a:ea typeface="Times New Roman"/>
                <a:cs typeface="Times New Roman"/>
                <a:sym typeface="Times New Roman"/>
                <a:hlinkClick r:id="rId5"/>
              </a:rPr>
              <a:t>https://doi.org/10.1080/10410236.2019.1673949</a:t>
            </a:r>
            <a:endParaRPr sz="1800">
              <a:solidFill>
                <a:schemeClr val="dk1"/>
              </a:solidFill>
              <a:latin typeface="Times New Roman"/>
              <a:ea typeface="Times New Roman"/>
              <a:cs typeface="Times New Roman"/>
              <a:sym typeface="Times New Roman"/>
            </a:endParaRPr>
          </a:p>
          <a:p>
            <a:pPr indent="0" lvl="0" marL="0" rtl="0" algn="l">
              <a:spcBef>
                <a:spcPts val="400"/>
              </a:spcBef>
              <a:spcAft>
                <a:spcPts val="0"/>
              </a:spcAft>
              <a:buClr>
                <a:schemeClr val="lt1"/>
              </a:buClr>
              <a:buSzPts val="2000"/>
              <a:buNone/>
            </a:pPr>
            <a:r>
              <a:t/>
            </a:r>
            <a:endParaRPr sz="2000">
              <a:solidFill>
                <a:schemeClr val="dk1"/>
              </a:solidFill>
              <a:latin typeface="Times New Roman"/>
              <a:ea typeface="Times New Roman"/>
              <a:cs typeface="Times New Roman"/>
              <a:sym typeface="Times New Roman"/>
            </a:endParaRPr>
          </a:p>
        </p:txBody>
      </p:sp>
      <p:pic>
        <p:nvPicPr>
          <p:cNvPr id="159" name="Google Shape;159;p23"/>
          <p:cNvPicPr preferRelativeResize="0"/>
          <p:nvPr/>
        </p:nvPicPr>
        <p:blipFill rotWithShape="1">
          <a:blip r:embed="rId6">
            <a:alphaModFix/>
          </a:blip>
          <a:srcRect b="0" l="0" r="0" t="0"/>
          <a:stretch/>
        </p:blipFill>
        <p:spPr>
          <a:xfrm>
            <a:off x="7028329" y="6126163"/>
            <a:ext cx="1739154" cy="484935"/>
          </a:xfrm>
          <a:prstGeom prst="rect">
            <a:avLst/>
          </a:prstGeom>
          <a:noFill/>
          <a:ln>
            <a:noFill/>
          </a:ln>
        </p:spPr>
      </p:pic>
      <p:pic>
        <p:nvPicPr>
          <p:cNvPr id="160" name="Google Shape;160;p23"/>
          <p:cNvPicPr preferRelativeResize="0"/>
          <p:nvPr/>
        </p:nvPicPr>
        <p:blipFill rotWithShape="1">
          <a:blip r:embed="rId7">
            <a:alphaModFix/>
          </a:blip>
          <a:srcRect b="0" l="0" r="0" t="0"/>
          <a:stretch/>
        </p:blipFill>
        <p:spPr>
          <a:xfrm>
            <a:off x="4226858" y="5955240"/>
            <a:ext cx="690283" cy="82678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ndsu-template5">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