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sz="1200">
              <a:solidFill>
                <a:schemeClr val="dk1"/>
              </a:solidFill>
              <a:latin typeface="Calibri"/>
              <a:ea typeface="Calibri"/>
              <a:cs typeface="Calibri"/>
              <a:sym typeface="Calibri"/>
            </a:endParaRPr>
          </a:p>
        </p:txBody>
      </p:sp>
      <p:sp>
        <p:nvSpPr>
          <p:cNvPr id="87" name="Google Shape;87;p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0: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1" name="Google Shape;141;p1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3" name="Google Shape;93;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4: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5" name="Google Shape;105;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p5: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1" name="Google Shape;111;p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p6: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7" name="Google Shape;117;p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7: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3" name="Google Shape;123;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8: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p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9:notes"/>
          <p:cNvSpPr txBox="1"/>
          <p:nvPr>
            <p:ph idx="1" type="body"/>
          </p:nvPr>
        </p:nvSpPr>
        <p:spPr>
          <a:xfrm>
            <a:off x="685800" y="4343400"/>
            <a:ext cx="5486400" cy="41148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5" name="Google Shape;135;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4" name="Google Shape;24;p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4"/>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4"/>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0" name="Google Shape;30;p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5"/>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6" name="Google Shape;36;p5"/>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37" name="Google Shape;37;p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2" name="Google Shape;42;p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3" name="Google Shape;43;p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4" name="Google Shape;44;p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5" name="Google Shape;45;p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6" name="Google Shape;46;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1792288" y="612775"/>
            <a:ext cx="5486400" cy="4114800"/>
          </a:xfrm>
          <a:prstGeom prst="rect">
            <a:avLst/>
          </a:prstGeom>
          <a:noFill/>
          <a:ln>
            <a:noFill/>
          </a:ln>
        </p:spPr>
      </p:sp>
      <p:sp>
        <p:nvSpPr>
          <p:cNvPr id="68" name="Google Shape;68;p10"/>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3"/>
          <p:cNvSpPr txBox="1"/>
          <p:nvPr>
            <p:ph type="ctrTitle"/>
          </p:nvPr>
        </p:nvSpPr>
        <p:spPr>
          <a:xfrm>
            <a:off x="685800" y="228600"/>
            <a:ext cx="7772400" cy="24384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Calibri"/>
              <a:buNone/>
            </a:pPr>
            <a:br>
              <a:rPr b="1" lang="en-US" sz="2700"/>
            </a:br>
            <a:r>
              <a:rPr b="1" lang="en-US" sz="2000"/>
              <a:t>MASS COMMUNICATION, UNIVERSITY OF NIGERIA, NSUKKA: A HISTORIOGRAPHY</a:t>
            </a:r>
            <a:br>
              <a:rPr b="1" lang="en-US" sz="2000"/>
            </a:br>
            <a:r>
              <a:rPr b="1" lang="en-US" sz="2000"/>
              <a:t>BY</a:t>
            </a:r>
            <a:br>
              <a:rPr lang="en-US" sz="2000"/>
            </a:br>
            <a:r>
              <a:rPr b="1" lang="en-US" sz="2000"/>
              <a:t>PROFESSOR JOSEPH O. WOGU AND UCHECHUKWU JONATHAN EZE</a:t>
            </a:r>
            <a:br>
              <a:rPr lang="en-US" sz="2000"/>
            </a:br>
            <a:r>
              <a:rPr b="1" lang="en-US" sz="2000"/>
              <a:t>1</a:t>
            </a:r>
            <a:r>
              <a:rPr b="1" baseline="30000" lang="en-US" sz="2000"/>
              <a:t>ST</a:t>
            </a:r>
            <a:r>
              <a:rPr b="1" lang="en-US" sz="2000"/>
              <a:t> JULY, 2022</a:t>
            </a:r>
            <a:r>
              <a:rPr b="1" lang="en-US" sz="3600"/>
              <a:t>.</a:t>
            </a:r>
            <a:br>
              <a:rPr lang="en-US" sz="3600"/>
            </a:br>
            <a:endParaRPr/>
          </a:p>
        </p:txBody>
      </p:sp>
      <p:sp>
        <p:nvSpPr>
          <p:cNvPr id="90" name="Google Shape;90;p13"/>
          <p:cNvSpPr txBox="1"/>
          <p:nvPr>
            <p:ph idx="1" type="subTitle"/>
          </p:nvPr>
        </p:nvSpPr>
        <p:spPr>
          <a:xfrm>
            <a:off x="685800" y="2590800"/>
            <a:ext cx="8077200" cy="3124200"/>
          </a:xfrm>
          <a:prstGeom prst="rect">
            <a:avLst/>
          </a:prstGeom>
          <a:noFill/>
          <a:ln>
            <a:noFill/>
          </a:ln>
        </p:spPr>
        <p:txBody>
          <a:bodyPr anchorCtr="0" anchor="t" bIns="45700" lIns="91425" spcFirstLastPara="1" rIns="91425" wrap="square" tIns="45700">
            <a:normAutofit fontScale="68966" lnSpcReduction="20000"/>
          </a:bodyPr>
          <a:lstStyle/>
          <a:p>
            <a:pPr indent="0" lvl="0" marL="0" rtl="0" algn="just">
              <a:spcBef>
                <a:spcPts val="0"/>
              </a:spcBef>
              <a:spcAft>
                <a:spcPts val="0"/>
              </a:spcAft>
              <a:buClr>
                <a:srgbClr val="888888"/>
              </a:buClr>
              <a:buSzPct val="100000"/>
              <a:buNone/>
            </a:pPr>
            <a:r>
              <a:t/>
            </a:r>
            <a:endParaRPr b="1">
              <a:solidFill>
                <a:schemeClr val="dk1"/>
              </a:solidFill>
            </a:endParaRPr>
          </a:p>
          <a:p>
            <a:pPr indent="0" lvl="0" marL="0" rtl="0" algn="just">
              <a:spcBef>
                <a:spcPts val="441"/>
              </a:spcBef>
              <a:spcAft>
                <a:spcPts val="0"/>
              </a:spcAft>
              <a:buClr>
                <a:srgbClr val="888888"/>
              </a:buClr>
              <a:buSzPct val="100000"/>
              <a:buNone/>
            </a:pPr>
            <a:r>
              <a:t/>
            </a:r>
            <a:endParaRPr b="1">
              <a:solidFill>
                <a:schemeClr val="dk1"/>
              </a:solidFill>
            </a:endParaRPr>
          </a:p>
          <a:p>
            <a:pPr indent="0" lvl="0" marL="0" rtl="0" algn="just">
              <a:spcBef>
                <a:spcPts val="400"/>
              </a:spcBef>
              <a:spcAft>
                <a:spcPts val="0"/>
              </a:spcAft>
              <a:buClr>
                <a:schemeClr val="dk1"/>
              </a:buClr>
              <a:buSzPct val="100000"/>
              <a:buNone/>
            </a:pPr>
            <a:r>
              <a:rPr b="1" lang="en-US" sz="2900">
                <a:solidFill>
                  <a:schemeClr val="dk1"/>
                </a:solidFill>
              </a:rPr>
              <a:t>INTRODUCTION</a:t>
            </a:r>
            <a:endParaRPr/>
          </a:p>
          <a:p>
            <a:pPr indent="0" lvl="0" marL="0" rtl="0" algn="just">
              <a:spcBef>
                <a:spcPts val="400"/>
              </a:spcBef>
              <a:spcAft>
                <a:spcPts val="0"/>
              </a:spcAft>
              <a:buClr>
                <a:srgbClr val="888888"/>
              </a:buClr>
              <a:buSzPct val="100000"/>
              <a:buNone/>
            </a:pPr>
            <a:r>
              <a:rPr b="1" lang="en-US" sz="2900"/>
              <a:t>  </a:t>
            </a:r>
            <a:endParaRPr/>
          </a:p>
          <a:p>
            <a:pPr indent="0" lvl="0" marL="0" rtl="0" algn="just">
              <a:spcBef>
                <a:spcPts val="400"/>
              </a:spcBef>
              <a:spcAft>
                <a:spcPts val="0"/>
              </a:spcAft>
              <a:buClr>
                <a:schemeClr val="dk1"/>
              </a:buClr>
              <a:buSzPct val="100000"/>
              <a:buNone/>
            </a:pPr>
            <a:r>
              <a:rPr b="1" lang="en-US" sz="2900">
                <a:solidFill>
                  <a:schemeClr val="dk1"/>
                </a:solidFill>
              </a:rPr>
              <a:t>CHAPTER ONE:</a:t>
            </a:r>
            <a:endParaRPr/>
          </a:p>
          <a:p>
            <a:pPr indent="0" lvl="0" marL="0" rtl="0" algn="just">
              <a:spcBef>
                <a:spcPts val="400"/>
              </a:spcBef>
              <a:spcAft>
                <a:spcPts val="0"/>
              </a:spcAft>
              <a:buClr>
                <a:schemeClr val="dk1"/>
              </a:buClr>
              <a:buSzPct val="100000"/>
              <a:buNone/>
            </a:pPr>
            <a:r>
              <a:rPr b="1" lang="en-US" sz="2900">
                <a:solidFill>
                  <a:schemeClr val="dk1"/>
                </a:solidFill>
              </a:rPr>
              <a:t>*Filling the gap</a:t>
            </a:r>
            <a:endParaRPr/>
          </a:p>
          <a:p>
            <a:pPr indent="0" lvl="0" marL="0" rtl="0" algn="just">
              <a:spcBef>
                <a:spcPts val="400"/>
              </a:spcBef>
              <a:spcAft>
                <a:spcPts val="0"/>
              </a:spcAft>
              <a:buClr>
                <a:schemeClr val="dk1"/>
              </a:buClr>
              <a:buSzPct val="100000"/>
              <a:buNone/>
            </a:pPr>
            <a:r>
              <a:rPr b="1" lang="en-US" sz="2900">
                <a:solidFill>
                  <a:schemeClr val="dk1"/>
                </a:solidFill>
              </a:rPr>
              <a:t> *Mr. Earle O. Roe</a:t>
            </a:r>
            <a:endParaRPr/>
          </a:p>
          <a:p>
            <a:pPr indent="0" lvl="0" marL="0" rtl="0" algn="just">
              <a:spcBef>
                <a:spcPts val="400"/>
              </a:spcBef>
              <a:spcAft>
                <a:spcPts val="0"/>
              </a:spcAft>
              <a:buClr>
                <a:schemeClr val="dk1"/>
              </a:buClr>
              <a:buSzPct val="100000"/>
              <a:buNone/>
            </a:pPr>
            <a:r>
              <a:rPr b="1" lang="en-US" sz="2900">
                <a:solidFill>
                  <a:schemeClr val="dk1"/>
                </a:solidFill>
              </a:rPr>
              <a:t> *The Nsukka Record</a:t>
            </a:r>
            <a:endParaRPr/>
          </a:p>
          <a:p>
            <a:pPr indent="0" lvl="0" marL="0" rtl="0" algn="just">
              <a:spcBef>
                <a:spcPts val="400"/>
              </a:spcBef>
              <a:spcAft>
                <a:spcPts val="0"/>
              </a:spcAft>
              <a:buClr>
                <a:schemeClr val="dk1"/>
              </a:buClr>
              <a:buSzPct val="100000"/>
              <a:buNone/>
            </a:pPr>
            <a:r>
              <a:rPr b="1" lang="en-US" sz="2900">
                <a:solidFill>
                  <a:schemeClr val="dk1"/>
                </a:solidFill>
              </a:rPr>
              <a:t> *First graduates</a:t>
            </a:r>
            <a:endParaRPr/>
          </a:p>
          <a:p>
            <a:pPr indent="0" lvl="0" marL="0" rtl="0" algn="just">
              <a:spcBef>
                <a:spcPts val="400"/>
              </a:spcBef>
              <a:spcAft>
                <a:spcPts val="0"/>
              </a:spcAft>
              <a:buClr>
                <a:schemeClr val="dk1"/>
              </a:buClr>
              <a:buSzPct val="100000"/>
              <a:buNone/>
            </a:pPr>
            <a:r>
              <a:rPr b="1" lang="en-US" sz="2900">
                <a:solidFill>
                  <a:schemeClr val="dk1"/>
                </a:solidFill>
              </a:rPr>
              <a:t> *From four to thousands</a:t>
            </a:r>
            <a:endParaRPr/>
          </a:p>
          <a:p>
            <a:pPr indent="0" lvl="0" marL="0" rtl="0" algn="just">
              <a:spcBef>
                <a:spcPts val="441"/>
              </a:spcBef>
              <a:spcAft>
                <a:spcPts val="0"/>
              </a:spcAft>
              <a:buClr>
                <a:srgbClr val="888888"/>
              </a:buClr>
              <a:buSzPct val="100000"/>
              <a:buNone/>
            </a:pPr>
            <a:r>
              <a:t/>
            </a:r>
            <a:endParaRPr b="1">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a:p>
            <a:pPr indent="0" lvl="0" marL="0" rtl="0" algn="just">
              <a:spcBef>
                <a:spcPts val="441"/>
              </a:spcBef>
              <a:spcAft>
                <a:spcPts val="0"/>
              </a:spcAft>
              <a:buClr>
                <a:srgbClr val="888888"/>
              </a:buClr>
              <a:buSzPct val="100000"/>
              <a:buNone/>
            </a:pPr>
            <a:r>
              <a:t/>
            </a:r>
            <a:endParaRPr>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2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fontScale="90000"/>
          </a:bodyPr>
          <a:lstStyle/>
          <a:p>
            <a:pPr indent="0" lvl="0" marL="0" rtl="0" algn="ctr">
              <a:spcBef>
                <a:spcPts val="0"/>
              </a:spcBef>
              <a:spcAft>
                <a:spcPts val="0"/>
              </a:spcAft>
              <a:buClr>
                <a:schemeClr val="dk1"/>
              </a:buClr>
              <a:buSzPct val="100000"/>
              <a:buFont typeface="Algerian"/>
              <a:buNone/>
            </a:pPr>
            <a:r>
              <a:rPr b="1" lang="en-US">
                <a:latin typeface="Algerian"/>
                <a:ea typeface="Algerian"/>
                <a:cs typeface="Algerian"/>
                <a:sym typeface="Algerian"/>
              </a:rPr>
              <a:t>THANK YOU.</a:t>
            </a:r>
            <a:br>
              <a:rPr lang="en-US">
                <a:latin typeface="Algerian"/>
                <a:ea typeface="Algerian"/>
                <a:cs typeface="Algerian"/>
                <a:sym typeface="Algerian"/>
              </a:rPr>
            </a:br>
            <a:endParaRPr/>
          </a:p>
        </p:txBody>
      </p:sp>
      <p:sp>
        <p:nvSpPr>
          <p:cNvPr id="144" name="Google Shape;144;p2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p>
            <a:pPr indent="-139700" lvl="0" marL="342900" rtl="0" algn="l">
              <a:spcBef>
                <a:spcPts val="0"/>
              </a:spcBef>
              <a:spcAft>
                <a:spcPts val="0"/>
              </a:spcAft>
              <a:buClr>
                <a:schemeClr val="dk1"/>
              </a:buClr>
              <a:buSzPts val="32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type="title"/>
          </p:nvPr>
        </p:nvSpPr>
        <p:spPr>
          <a:xfrm>
            <a:off x="381000" y="152400"/>
            <a:ext cx="8229600" cy="33528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800"/>
              <a:buFont typeface="Calibri"/>
              <a:buNone/>
            </a:pPr>
            <a:r>
              <a:rPr b="1" lang="en-US" sz="1800"/>
              <a:t>FILLIING THE GAP</a:t>
            </a:r>
            <a:br>
              <a:rPr lang="en-US" sz="1800"/>
            </a:br>
            <a:r>
              <a:rPr i="1" lang="en-US" sz="1800"/>
              <a:t> </a:t>
            </a:r>
            <a:br>
              <a:rPr lang="en-US" sz="1800"/>
            </a:br>
            <a:r>
              <a:rPr lang="en-US" sz="1800"/>
              <a:t>The Jackson College of Journalism, University of Nigeria, Nsukka, was born in 1961.</a:t>
            </a:r>
            <a:br>
              <a:rPr lang="en-US" sz="1800"/>
            </a:br>
            <a:r>
              <a:rPr lang="en-US" sz="1800"/>
              <a:t>The college came at the inception of the university to fill the gap created by the departure of some foreign journalists and the need to sustain social communication in the then burgeoning political landscape.</a:t>
            </a:r>
            <a:br>
              <a:rPr lang="en-US" sz="1800"/>
            </a:br>
            <a:r>
              <a:rPr lang="en-US" sz="1800"/>
              <a:t>It is the first journalism training institution in sub-Saharan Africa and was named after the Jackson College of Journalism as a tribute to John Payne Jackson, a courageous newspaper editor who founded the ‘’The Lagos Weekly Record’’ in 1891.</a:t>
            </a:r>
            <a:br>
              <a:rPr lang="en-US" sz="1800"/>
            </a:br>
            <a:r>
              <a:rPr lang="en-US" sz="1800"/>
              <a:t>Up till date, students and graduates of the department are called </a:t>
            </a:r>
            <a:r>
              <a:rPr i="1" lang="en-US" sz="1800"/>
              <a:t>Jacksonites</a:t>
            </a:r>
            <a:br>
              <a:rPr lang="en-US" sz="1800"/>
            </a:br>
            <a:endParaRPr sz="1800"/>
          </a:p>
        </p:txBody>
      </p:sp>
      <p:sp>
        <p:nvSpPr>
          <p:cNvPr id="96" name="Google Shape;96;p14"/>
          <p:cNvSpPr txBox="1"/>
          <p:nvPr>
            <p:ph idx="1" type="body"/>
          </p:nvPr>
        </p:nvSpPr>
        <p:spPr>
          <a:xfrm>
            <a:off x="457200" y="3657600"/>
            <a:ext cx="8229600" cy="2666999"/>
          </a:xfrm>
          <a:prstGeom prst="rect">
            <a:avLst/>
          </a:prstGeom>
          <a:noFill/>
          <a:ln>
            <a:noFill/>
          </a:ln>
        </p:spPr>
        <p:txBody>
          <a:bodyPr anchorCtr="0" anchor="t" bIns="45700" lIns="91425" spcFirstLastPara="1" rIns="91425" wrap="square" tIns="45700">
            <a:noAutofit/>
          </a:bodyPr>
          <a:lstStyle/>
          <a:p>
            <a:pPr indent="0" lvl="0" marL="0" rtl="0" algn="just">
              <a:spcBef>
                <a:spcPts val="0"/>
              </a:spcBef>
              <a:spcAft>
                <a:spcPts val="0"/>
              </a:spcAft>
              <a:buClr>
                <a:schemeClr val="dk1"/>
              </a:buClr>
              <a:buSzPts val="2000"/>
              <a:buNone/>
            </a:pPr>
            <a:r>
              <a:t/>
            </a:r>
            <a:endParaRPr b="1" sz="2000"/>
          </a:p>
          <a:p>
            <a:pPr indent="-342900" lvl="0" marL="342900" rtl="0" algn="just">
              <a:spcBef>
                <a:spcPts val="360"/>
              </a:spcBef>
              <a:spcAft>
                <a:spcPts val="0"/>
              </a:spcAft>
              <a:buClr>
                <a:schemeClr val="dk1"/>
              </a:buClr>
              <a:buSzPts val="1800"/>
              <a:buChar char="•"/>
            </a:pPr>
            <a:r>
              <a:rPr b="1" lang="en-US" sz="1800"/>
              <a:t>MR. EARL ROE</a:t>
            </a:r>
            <a:endParaRPr sz="1800"/>
          </a:p>
          <a:p>
            <a:pPr indent="-342900" lvl="0" marL="342900" rtl="0" algn="just">
              <a:spcBef>
                <a:spcPts val="360"/>
              </a:spcBef>
              <a:spcAft>
                <a:spcPts val="0"/>
              </a:spcAft>
              <a:buClr>
                <a:schemeClr val="dk1"/>
              </a:buClr>
              <a:buSzPts val="1800"/>
              <a:buChar char="•"/>
            </a:pPr>
            <a:r>
              <a:rPr lang="en-US" sz="1800"/>
              <a:t>At its inception, the College had Mr. Earl O. Roe as both the head of department and the only academic staff to teach the students who qualified for admission at the time.</a:t>
            </a:r>
            <a:endParaRPr/>
          </a:p>
          <a:p>
            <a:pPr indent="-215900" lvl="0" marL="342900" rtl="0" algn="just">
              <a:spcBef>
                <a:spcPts val="400"/>
              </a:spcBef>
              <a:spcAft>
                <a:spcPts val="0"/>
              </a:spcAft>
              <a:buClr>
                <a:schemeClr val="dk1"/>
              </a:buClr>
              <a:buSzPts val="2000"/>
              <a:buNone/>
            </a:pPr>
            <a:r>
              <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15"/>
          <p:cNvSpPr txBox="1"/>
          <p:nvPr>
            <p:ph type="title"/>
          </p:nvPr>
        </p:nvSpPr>
        <p:spPr>
          <a:xfrm>
            <a:off x="304800" y="228600"/>
            <a:ext cx="8534400" cy="51054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800"/>
              <a:buFont typeface="Calibri"/>
              <a:buNone/>
            </a:pPr>
            <a:r>
              <a:rPr lang="en-US" sz="1800"/>
              <a:t>THE NSUKKA RECORD</a:t>
            </a:r>
            <a:br>
              <a:rPr lang="en-US" sz="1800"/>
            </a:br>
            <a:r>
              <a:rPr lang="en-US" sz="1800"/>
              <a:t>The Jackson College launched the </a:t>
            </a:r>
            <a:r>
              <a:rPr i="1" lang="en-US" sz="1800"/>
              <a:t>Nsukka Record</a:t>
            </a:r>
            <a:r>
              <a:rPr lang="en-US" sz="1800"/>
              <a:t> as a weekly publication in 1962. </a:t>
            </a:r>
            <a:br>
              <a:rPr lang="en-US" sz="1800"/>
            </a:br>
            <a:r>
              <a:rPr lang="en-US" sz="1800"/>
              <a:t>The journalism industry and training institutions were lined with the products of this university in the immediate pre- and post – war era.</a:t>
            </a:r>
            <a:br>
              <a:rPr lang="en-US" sz="1800"/>
            </a:br>
            <a:r>
              <a:rPr lang="en-US" sz="1800"/>
              <a:t>The international orientations of broadcasting may have led to a change in the name – Nsukka Record to just </a:t>
            </a:r>
            <a:r>
              <a:rPr i="1" lang="en-US" sz="1800"/>
              <a:t>Record. </a:t>
            </a:r>
            <a:br>
              <a:rPr lang="en-US" sz="1800"/>
            </a:br>
            <a:r>
              <a:rPr lang="en-US" sz="1800"/>
              <a:t>Th</a:t>
            </a:r>
            <a:r>
              <a:rPr i="1" lang="en-US" sz="1800"/>
              <a:t>e </a:t>
            </a:r>
            <a:r>
              <a:rPr lang="en-US" sz="1800"/>
              <a:t>publication nevertheless remained an unassailable flagship of journalism and information in the University.</a:t>
            </a:r>
            <a:br>
              <a:rPr lang="en-US" sz="1800"/>
            </a:br>
            <a:r>
              <a:rPr lang="en-US" sz="1800"/>
              <a:t>Crusading journalism quaked the roots of the Southeast region as it deed in 2000 and 2010 with thoroughbred political muckraking propelled by first-class student journalists, Mr. Mayor Ikoroha and now Dr. C. Nwachukwu respectively as the then editors-in-chief.</a:t>
            </a:r>
            <a:br>
              <a:rPr lang="en-US" sz="1800"/>
            </a:br>
            <a:r>
              <a:rPr lang="en-US" sz="1800"/>
              <a:t>Journalists from across Nigeria sought to get copies of the editions, with a copy selling as high as N1000 in 2010.</a:t>
            </a:r>
            <a:br>
              <a:rPr lang="en-US" sz="1800"/>
            </a:br>
            <a:endParaRPr sz="1800"/>
          </a:p>
        </p:txBody>
      </p:sp>
      <p:sp>
        <p:nvSpPr>
          <p:cNvPr id="102" name="Google Shape;102;p15"/>
          <p:cNvSpPr txBox="1"/>
          <p:nvPr>
            <p:ph idx="1" type="body"/>
          </p:nvPr>
        </p:nvSpPr>
        <p:spPr>
          <a:xfrm>
            <a:off x="457200" y="5562600"/>
            <a:ext cx="8229600" cy="990600"/>
          </a:xfrm>
          <a:prstGeom prst="rect">
            <a:avLst/>
          </a:prstGeom>
          <a:noFill/>
          <a:ln>
            <a:noFill/>
          </a:ln>
        </p:spPr>
        <p:txBody>
          <a:bodyPr anchorCtr="0" anchor="t" bIns="45700" lIns="91425" spcFirstLastPara="1" rIns="91425" wrap="square" tIns="45700">
            <a:normAutofit/>
          </a:bodyPr>
          <a:lstStyle/>
          <a:p>
            <a:pPr indent="-228600" lvl="0" marL="342900" rtl="0" algn="l">
              <a:spcBef>
                <a:spcPts val="0"/>
              </a:spcBef>
              <a:spcAft>
                <a:spcPts val="0"/>
              </a:spcAft>
              <a:buClr>
                <a:schemeClr val="dk1"/>
              </a:buClr>
              <a:buSzPts val="1800"/>
              <a:buNone/>
            </a:pPr>
            <a:r>
              <a:t/>
            </a:r>
            <a:endParaRPr sz="18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16"/>
          <p:cNvSpPr txBox="1"/>
          <p:nvPr>
            <p:ph type="title"/>
          </p:nvPr>
        </p:nvSpPr>
        <p:spPr>
          <a:xfrm>
            <a:off x="457200" y="304800"/>
            <a:ext cx="8229600" cy="4267200"/>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1800"/>
              <a:buFont typeface="Calibri"/>
              <a:buNone/>
            </a:pPr>
            <a:r>
              <a:rPr b="1" lang="en-US" sz="1800"/>
              <a:t>FIRST GRADUATES</a:t>
            </a:r>
            <a:br>
              <a:rPr lang="en-US" sz="1800"/>
            </a:br>
            <a:br>
              <a:rPr lang="en-US" sz="1800"/>
            </a:br>
            <a:r>
              <a:rPr lang="en-US" sz="1800"/>
              <a:t>In 1964, Sub-Saharan Africa welcomed the delivery of four freshly baked graduates of the Jackson College.</a:t>
            </a:r>
            <a:br>
              <a:rPr lang="en-US" sz="1800"/>
            </a:br>
            <a:r>
              <a:rPr lang="en-US" sz="1800"/>
              <a:t>Dr. Nnamdi Azkiwe, the then College egghead and chancellor of the University of Nigeria, honored the prospective graduates of the Jackson College of Journalism</a:t>
            </a:r>
            <a:br>
              <a:rPr lang="en-US" sz="1800"/>
            </a:br>
            <a:r>
              <a:rPr lang="en-US" sz="1800"/>
              <a:t>Also important to note are some of the pioneer students and graduates of the pre-1967 era which include</a:t>
            </a:r>
            <a:r>
              <a:rPr b="1" i="1" lang="en-US" sz="1800"/>
              <a:t>:</a:t>
            </a:r>
            <a:r>
              <a:rPr lang="en-US" sz="1800"/>
              <a:t> Sylvanus Ekwelie, Chineme Aguomba, John Anamaleze, Roy Ezeabasili, Tony Momoh, Chris Doghudje, Ralph Onyejekwe, etc.</a:t>
            </a:r>
            <a:br>
              <a:rPr lang="en-US" sz="1800"/>
            </a:br>
            <a:br>
              <a:rPr lang="en-US" sz="1800"/>
            </a:br>
            <a:endParaRPr sz="1800"/>
          </a:p>
        </p:txBody>
      </p:sp>
      <p:sp>
        <p:nvSpPr>
          <p:cNvPr id="108" name="Google Shape;108;p16"/>
          <p:cNvSpPr txBox="1"/>
          <p:nvPr>
            <p:ph idx="1" type="body"/>
          </p:nvPr>
        </p:nvSpPr>
        <p:spPr>
          <a:xfrm>
            <a:off x="609600" y="4724400"/>
            <a:ext cx="8229600" cy="1523999"/>
          </a:xfrm>
          <a:prstGeom prst="rect">
            <a:avLst/>
          </a:prstGeom>
          <a:noFill/>
          <a:ln>
            <a:noFill/>
          </a:ln>
        </p:spPr>
        <p:txBody>
          <a:bodyPr anchorCtr="0" anchor="t" bIns="45700" lIns="91425" spcFirstLastPara="1" rIns="91425" wrap="square" tIns="45700">
            <a:normAutofit fontScale="94444" lnSpcReduction="20000"/>
          </a:bodyPr>
          <a:lstStyle/>
          <a:p>
            <a:pPr indent="0" lvl="0" marL="0" rtl="0" algn="l">
              <a:spcBef>
                <a:spcPts val="0"/>
              </a:spcBef>
              <a:spcAft>
                <a:spcPts val="0"/>
              </a:spcAft>
              <a:buClr>
                <a:schemeClr val="dk1"/>
              </a:buClr>
              <a:buSzPct val="100000"/>
              <a:buNone/>
            </a:pPr>
            <a:r>
              <a:t/>
            </a:r>
            <a:endParaRPr b="1" sz="1800"/>
          </a:p>
          <a:p>
            <a:pPr indent="-235013" lvl="0" marL="342900" rtl="0" algn="l">
              <a:spcBef>
                <a:spcPts val="340"/>
              </a:spcBef>
              <a:spcAft>
                <a:spcPts val="0"/>
              </a:spcAft>
              <a:buClr>
                <a:schemeClr val="dk1"/>
              </a:buClr>
              <a:buSzPct val="100000"/>
              <a:buNone/>
            </a:pPr>
            <a:r>
              <a:t/>
            </a:r>
            <a:endParaRPr b="1" sz="1800"/>
          </a:p>
          <a:p>
            <a:pPr indent="0" lvl="0" marL="0" rtl="0" algn="l">
              <a:spcBef>
                <a:spcPts val="340"/>
              </a:spcBef>
              <a:spcAft>
                <a:spcPts val="0"/>
              </a:spcAft>
              <a:buClr>
                <a:schemeClr val="dk1"/>
              </a:buClr>
              <a:buSzPct val="100000"/>
              <a:buNone/>
            </a:pPr>
            <a:r>
              <a:rPr b="1" lang="en-US" sz="1800"/>
              <a:t>FROM FOUR TO THOUSANDS</a:t>
            </a:r>
            <a:br>
              <a:rPr lang="en-US" sz="1800"/>
            </a:br>
            <a:r>
              <a:rPr lang="en-US" sz="1800"/>
              <a:t>Following the historic convocation in 1964 has been the birthing of millions more, beginning with trickles of 12 graduates in 1965, 12 in 1966 and 15 in 1967.</a:t>
            </a:r>
            <a:br>
              <a:rPr lang="en-US" sz="1800"/>
            </a:br>
            <a:r>
              <a:rPr lang="en-US" sz="1800"/>
              <a: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17"/>
          <p:cNvSpPr txBox="1"/>
          <p:nvPr>
            <p:ph type="title"/>
          </p:nvPr>
        </p:nvSpPr>
        <p:spPr>
          <a:xfrm>
            <a:off x="457200" y="274638"/>
            <a:ext cx="8229600" cy="22399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600"/>
              <a:buFont typeface="Calibri"/>
              <a:buNone/>
            </a:pPr>
            <a:r>
              <a:rPr b="1" lang="en-US" sz="1600"/>
              <a:t> CHAPTER TWO:</a:t>
            </a:r>
            <a:br>
              <a:rPr lang="en-US" sz="1600"/>
            </a:br>
            <a:r>
              <a:rPr b="1" lang="en-US" sz="1600"/>
              <a:t> *POST-WAR STORIES</a:t>
            </a:r>
            <a:br>
              <a:rPr lang="en-US" sz="1600"/>
            </a:br>
            <a:r>
              <a:rPr b="1" lang="en-US" sz="1600"/>
              <a:t> *GRADUATES</a:t>
            </a:r>
            <a:br>
              <a:rPr lang="en-US" sz="1600"/>
            </a:br>
            <a:r>
              <a:rPr b="1" lang="en-US" sz="1600"/>
              <a:t> *THE GRADUATE PROGRAM </a:t>
            </a:r>
            <a:br>
              <a:rPr lang="en-US" sz="1600"/>
            </a:br>
            <a:r>
              <a:rPr b="1" lang="en-US" sz="1600"/>
              <a:t>*PH.D: FROM ZERO TO HERO</a:t>
            </a:r>
            <a:br>
              <a:rPr lang="en-US" sz="1600"/>
            </a:br>
            <a:r>
              <a:rPr b="1" lang="en-US" sz="1600"/>
              <a:t> *THE NUC, CURRICULUM REVIEW, &amp; UNBUNDLING </a:t>
            </a:r>
            <a:br>
              <a:rPr lang="en-US" sz="1600"/>
            </a:br>
            <a:r>
              <a:rPr b="1" lang="en-US" sz="1600"/>
              <a:t> </a:t>
            </a:r>
            <a:endParaRPr sz="1600"/>
          </a:p>
        </p:txBody>
      </p:sp>
      <p:sp>
        <p:nvSpPr>
          <p:cNvPr id="114" name="Google Shape;114;p17"/>
          <p:cNvSpPr txBox="1"/>
          <p:nvPr>
            <p:ph idx="1" type="body"/>
          </p:nvPr>
        </p:nvSpPr>
        <p:spPr>
          <a:xfrm>
            <a:off x="457200" y="2438400"/>
            <a:ext cx="8229600" cy="3916363"/>
          </a:xfrm>
          <a:prstGeom prst="rect">
            <a:avLst/>
          </a:prstGeom>
          <a:noFill/>
          <a:ln>
            <a:noFill/>
          </a:ln>
        </p:spPr>
        <p:txBody>
          <a:bodyPr anchorCtr="0" anchor="t" bIns="45700" lIns="91425" spcFirstLastPara="1" rIns="91425" wrap="square" tIns="45700">
            <a:normAutofit fontScale="93750" lnSpcReduction="20000"/>
          </a:bodyPr>
          <a:lstStyle/>
          <a:p>
            <a:pPr indent="-342915" lvl="0" marL="342900" rtl="0" algn="l">
              <a:spcBef>
                <a:spcPts val="0"/>
              </a:spcBef>
              <a:spcAft>
                <a:spcPts val="0"/>
              </a:spcAft>
              <a:buClr>
                <a:schemeClr val="dk1"/>
              </a:buClr>
              <a:buSzPct val="100000"/>
              <a:buChar char="•"/>
            </a:pPr>
            <a:r>
              <a:rPr b="1" lang="en-US" sz="1900"/>
              <a:t>POST-WAR STORIES</a:t>
            </a:r>
            <a:endParaRPr sz="1900"/>
          </a:p>
          <a:p>
            <a:pPr indent="-342915" lvl="0" marL="342900" rtl="0" algn="l">
              <a:spcBef>
                <a:spcPts val="356"/>
              </a:spcBef>
              <a:spcAft>
                <a:spcPts val="0"/>
              </a:spcAft>
              <a:buClr>
                <a:schemeClr val="dk1"/>
              </a:buClr>
              <a:buSzPct val="100000"/>
              <a:buChar char="•"/>
            </a:pPr>
            <a:r>
              <a:rPr lang="en-US" sz="1900"/>
              <a:t>It was in the year 1971 that the production of the first batch of the department’s post-war graduates emerged after the wreckage of the war.</a:t>
            </a:r>
            <a:endParaRPr/>
          </a:p>
          <a:p>
            <a:pPr indent="-342915" lvl="0" marL="342900" rtl="0" algn="l">
              <a:spcBef>
                <a:spcPts val="356"/>
              </a:spcBef>
              <a:spcAft>
                <a:spcPts val="0"/>
              </a:spcAft>
              <a:buClr>
                <a:schemeClr val="dk1"/>
              </a:buClr>
              <a:buSzPct val="100000"/>
              <a:buChar char="•"/>
            </a:pPr>
            <a:r>
              <a:rPr lang="en-US" sz="1900"/>
              <a:t>That time also, the department started its masters of Arts programme in mass communication.</a:t>
            </a:r>
            <a:endParaRPr/>
          </a:p>
          <a:p>
            <a:pPr indent="-342915" lvl="0" marL="342900" rtl="0" algn="l">
              <a:spcBef>
                <a:spcPts val="356"/>
              </a:spcBef>
              <a:spcAft>
                <a:spcPts val="0"/>
              </a:spcAft>
              <a:buClr>
                <a:schemeClr val="dk1"/>
              </a:buClr>
              <a:buSzPct val="100000"/>
              <a:buChar char="•"/>
            </a:pPr>
            <a:r>
              <a:rPr lang="en-US" sz="1900"/>
              <a:t>The National University Commission (NUC) in the late 1980’s set new standards for departments of mass communication in Nigeria. </a:t>
            </a:r>
            <a:endParaRPr/>
          </a:p>
          <a:p>
            <a:pPr indent="-342915" lvl="0" marL="342900" rtl="0" algn="l">
              <a:spcBef>
                <a:spcPts val="356"/>
              </a:spcBef>
              <a:spcAft>
                <a:spcPts val="0"/>
              </a:spcAft>
              <a:buClr>
                <a:schemeClr val="dk1"/>
              </a:buClr>
              <a:buSzPct val="100000"/>
              <a:buChar char="•"/>
            </a:pPr>
            <a:r>
              <a:rPr lang="en-US" sz="1900"/>
              <a:t>Print journalism being in the kitty, the standard laid emphasis on electronic journalism, marketing communication, philosophy of communication, history and development of the mass media systems, mass communication research and theories, and photojournalism.</a:t>
            </a:r>
            <a:endParaRPr/>
          </a:p>
          <a:p>
            <a:pPr indent="-342915" lvl="0" marL="342900" rtl="0" algn="l">
              <a:spcBef>
                <a:spcPts val="356"/>
              </a:spcBef>
              <a:spcAft>
                <a:spcPts val="0"/>
              </a:spcAft>
              <a:buClr>
                <a:schemeClr val="dk1"/>
              </a:buClr>
              <a:buSzPct val="100000"/>
              <a:buChar char="•"/>
            </a:pPr>
            <a:r>
              <a:rPr lang="en-US" sz="1900"/>
              <a:t>These formed the fulcrum of a curriculum review in 1990, which was widened even the more in another curriculum review in 1998 to cover new media based platforms, digital reporting, and information and communication technologies(ICTs) in general.</a:t>
            </a:r>
            <a:endParaRPr/>
          </a:p>
          <a:p>
            <a:pPr indent="-247650" lvl="0" marL="342900" rtl="0" algn="l">
              <a:spcBef>
                <a:spcPts val="300"/>
              </a:spcBef>
              <a:spcAft>
                <a:spcPts val="0"/>
              </a:spcAft>
              <a:buClr>
                <a:schemeClr val="dk1"/>
              </a:buClr>
              <a:buSzPct val="100000"/>
              <a:buNone/>
            </a:pPr>
            <a:r>
              <a:t/>
            </a:r>
            <a:endParaRPr sz="1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18"/>
          <p:cNvSpPr txBox="1"/>
          <p:nvPr>
            <p:ph type="title"/>
          </p:nvPr>
        </p:nvSpPr>
        <p:spPr>
          <a:xfrm>
            <a:off x="457200" y="152400"/>
            <a:ext cx="8229600" cy="4038600"/>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200"/>
              <a:buFont typeface="Calibri"/>
              <a:buNone/>
            </a:pPr>
            <a:br>
              <a:rPr b="1" lang="en-US" sz="1200"/>
            </a:br>
            <a:r>
              <a:rPr b="1" lang="en-US" sz="1400"/>
              <a:t>THE GRADUATE PROGRAM</a:t>
            </a:r>
            <a:br>
              <a:rPr lang="en-US" sz="1400"/>
            </a:br>
            <a:r>
              <a:rPr lang="en-US" sz="1500"/>
              <a:t>The postgraduate degree programme was established in the department in 1983. The pioneer students were:</a:t>
            </a:r>
            <a:br>
              <a:rPr lang="en-US" sz="1500"/>
            </a:br>
            <a:r>
              <a:rPr lang="en-US" sz="1500"/>
              <a:t>Dan Okolo – CEO Madol Press Limited, Abuja</a:t>
            </a:r>
            <a:br>
              <a:rPr lang="en-US" sz="1500"/>
            </a:br>
            <a:r>
              <a:rPr lang="en-US" sz="1500"/>
              <a:t>Mrs. Angela Agada-Uyah – Retired Director of Federal Civil Service. Lives in Abuja now.</a:t>
            </a:r>
            <a:br>
              <a:rPr lang="en-US" sz="1500"/>
            </a:br>
            <a:r>
              <a:rPr lang="en-US" sz="1500"/>
              <a:t>Uche Agbu – Corporate Affairs Department, NDDC, Port Harcourt</a:t>
            </a:r>
            <a:br>
              <a:rPr lang="en-US" sz="1500"/>
            </a:br>
            <a:r>
              <a:rPr lang="en-US" sz="1500"/>
              <a:t>Abdlkarim Amosun</a:t>
            </a:r>
            <a:br>
              <a:rPr lang="en-US" sz="1500"/>
            </a:br>
            <a:r>
              <a:rPr lang="en-US" sz="1500"/>
              <a:t>Abdulraheem Abdulrahaman - Founder/CEO Gerin FM, 95.5 llorin </a:t>
            </a:r>
            <a:br>
              <a:rPr lang="en-US" sz="1500"/>
            </a:br>
            <a:r>
              <a:rPr lang="en-US" sz="1500"/>
              <a:t>Onyebuchi Onyenkpa</a:t>
            </a:r>
            <a:br>
              <a:rPr lang="en-US" sz="1500"/>
            </a:br>
            <a:r>
              <a:rPr lang="en-US" sz="1500"/>
              <a:t>Interestingly, their teachers then were:</a:t>
            </a:r>
            <a:br>
              <a:rPr lang="en-US" sz="1500"/>
            </a:br>
            <a:r>
              <a:rPr lang="en-US" sz="1500"/>
              <a:t>Professor Ekwelie</a:t>
            </a:r>
            <a:br>
              <a:rPr lang="en-US" sz="1500"/>
            </a:br>
            <a:r>
              <a:rPr lang="en-US" sz="1500"/>
              <a:t>Professor Idemili</a:t>
            </a:r>
            <a:br>
              <a:rPr lang="en-US" sz="1500"/>
            </a:br>
            <a:r>
              <a:rPr lang="en-US" sz="1500"/>
              <a:t>Professor Chude Okonkwo</a:t>
            </a:r>
            <a:br>
              <a:rPr lang="en-US" sz="1500"/>
            </a:br>
            <a:r>
              <a:rPr lang="en-US" sz="1500"/>
              <a:t>Professor Charles Okigbo</a:t>
            </a:r>
            <a:br>
              <a:rPr lang="en-US" sz="1500"/>
            </a:br>
            <a:r>
              <a:rPr lang="en-US" sz="1500"/>
              <a:t>Dr P.C Agba</a:t>
            </a:r>
            <a:br>
              <a:rPr lang="en-US" sz="1500"/>
            </a:br>
            <a:r>
              <a:rPr lang="en-US" sz="1500"/>
              <a:t>Mr T.N Ogbodoh</a:t>
            </a:r>
            <a:br>
              <a:rPr lang="en-US" sz="1500"/>
            </a:br>
            <a:r>
              <a:rPr lang="en-US" sz="1500"/>
              <a:t> </a:t>
            </a:r>
            <a:br>
              <a:rPr lang="en-US" sz="1500"/>
            </a:br>
            <a:endParaRPr sz="1500"/>
          </a:p>
        </p:txBody>
      </p:sp>
      <p:sp>
        <p:nvSpPr>
          <p:cNvPr id="120" name="Google Shape;120;p18"/>
          <p:cNvSpPr txBox="1"/>
          <p:nvPr>
            <p:ph idx="1" type="body"/>
          </p:nvPr>
        </p:nvSpPr>
        <p:spPr>
          <a:xfrm>
            <a:off x="276225" y="3657600"/>
            <a:ext cx="8715375" cy="3048000"/>
          </a:xfrm>
          <a:prstGeom prst="rect">
            <a:avLst/>
          </a:prstGeom>
          <a:noFill/>
          <a:ln>
            <a:noFill/>
          </a:ln>
        </p:spPr>
        <p:txBody>
          <a:bodyPr anchorCtr="0" anchor="t" bIns="45700" lIns="91425" spcFirstLastPara="1" rIns="91425" wrap="square" tIns="45700">
            <a:normAutofit fontScale="25000" lnSpcReduction="20000"/>
          </a:bodyPr>
          <a:lstStyle/>
          <a:p>
            <a:pPr indent="-323850" lvl="0" marL="342900" rtl="0" algn="l">
              <a:spcBef>
                <a:spcPts val="0"/>
              </a:spcBef>
              <a:spcAft>
                <a:spcPts val="0"/>
              </a:spcAft>
              <a:buClr>
                <a:schemeClr val="dk1"/>
              </a:buClr>
              <a:buSzPct val="100000"/>
              <a:buNone/>
            </a:pPr>
            <a:r>
              <a:t/>
            </a:r>
            <a:endParaRPr b="1" sz="1200"/>
          </a:p>
          <a:p>
            <a:pPr indent="-323850" lvl="0" marL="342900" rtl="0" algn="l">
              <a:spcBef>
                <a:spcPts val="60"/>
              </a:spcBef>
              <a:spcAft>
                <a:spcPts val="0"/>
              </a:spcAft>
              <a:buClr>
                <a:schemeClr val="dk1"/>
              </a:buClr>
              <a:buSzPct val="100000"/>
              <a:buNone/>
            </a:pPr>
            <a:r>
              <a:t/>
            </a:r>
            <a:endParaRPr b="1" sz="1200"/>
          </a:p>
          <a:p>
            <a:pPr indent="-260350" lvl="0" marL="342900" rtl="0" algn="just">
              <a:spcBef>
                <a:spcPts val="260"/>
              </a:spcBef>
              <a:spcAft>
                <a:spcPts val="0"/>
              </a:spcAft>
              <a:buClr>
                <a:schemeClr val="dk1"/>
              </a:buClr>
              <a:buSzPct val="100000"/>
              <a:buNone/>
            </a:pPr>
            <a:r>
              <a:t/>
            </a:r>
            <a:endParaRPr b="1" sz="5200"/>
          </a:p>
          <a:p>
            <a:pPr indent="-260350" lvl="0" marL="342900" rtl="0" algn="just">
              <a:spcBef>
                <a:spcPts val="260"/>
              </a:spcBef>
              <a:spcAft>
                <a:spcPts val="0"/>
              </a:spcAft>
              <a:buClr>
                <a:schemeClr val="dk1"/>
              </a:buClr>
              <a:buSzPct val="100000"/>
              <a:buNone/>
            </a:pPr>
            <a:r>
              <a:t/>
            </a:r>
            <a:endParaRPr b="1" sz="5200"/>
          </a:p>
          <a:p>
            <a:pPr indent="-342900" lvl="0" marL="342900" rtl="0" algn="just">
              <a:spcBef>
                <a:spcPts val="360"/>
              </a:spcBef>
              <a:spcAft>
                <a:spcPts val="0"/>
              </a:spcAft>
              <a:buClr>
                <a:schemeClr val="dk1"/>
              </a:buClr>
              <a:buSzPct val="100000"/>
              <a:buChar char="•"/>
            </a:pPr>
            <a:r>
              <a:rPr b="1" lang="en-US" sz="7200"/>
              <a:t>PhD: FROM ZERO TO HERO</a:t>
            </a:r>
            <a:endParaRPr sz="7200"/>
          </a:p>
          <a:p>
            <a:pPr indent="-342900" lvl="0" marL="342900" rtl="0" algn="just">
              <a:spcBef>
                <a:spcPts val="360"/>
              </a:spcBef>
              <a:spcAft>
                <a:spcPts val="0"/>
              </a:spcAft>
              <a:buClr>
                <a:schemeClr val="dk1"/>
              </a:buClr>
              <a:buSzPct val="100000"/>
              <a:buChar char="•"/>
            </a:pPr>
            <a:r>
              <a:rPr lang="en-US" sz="7200"/>
              <a:t>There were high expectations from every zone in Nigeria for the department to float a doctoral programme in mass communication.</a:t>
            </a:r>
            <a:endParaRPr/>
          </a:p>
          <a:p>
            <a:pPr indent="-342900" lvl="0" marL="342900" rtl="0" algn="just">
              <a:spcBef>
                <a:spcPts val="360"/>
              </a:spcBef>
              <a:spcAft>
                <a:spcPts val="0"/>
              </a:spcAft>
              <a:buClr>
                <a:schemeClr val="dk1"/>
              </a:buClr>
              <a:buSzPct val="100000"/>
              <a:buChar char="•"/>
            </a:pPr>
            <a:r>
              <a:rPr lang="en-US" sz="7200"/>
              <a:t>First, the department was the first in the country and the natural feeder to virtually all the others after it across the nation.</a:t>
            </a:r>
            <a:endParaRPr/>
          </a:p>
          <a:p>
            <a:pPr indent="-342900" lvl="0" marL="342900" rtl="0" algn="just">
              <a:spcBef>
                <a:spcPts val="360"/>
              </a:spcBef>
              <a:spcAft>
                <a:spcPts val="0"/>
              </a:spcAft>
              <a:buClr>
                <a:schemeClr val="dk1"/>
              </a:buClr>
              <a:buSzPct val="100000"/>
              <a:buChar char="•"/>
            </a:pPr>
            <a:r>
              <a:rPr lang="en-US" sz="7200"/>
              <a:t>Secondly, the department boasted of Ph.D. holders by the 1980s up until the early 2000s when it even had a professor, some of who helped to mount the programme elsewhere leaving us as doctoral orphans.</a:t>
            </a:r>
            <a:endParaRPr/>
          </a:p>
          <a:p>
            <a:pPr indent="-342900" lvl="0" marL="342900" rtl="0" algn="just">
              <a:spcBef>
                <a:spcPts val="360"/>
              </a:spcBef>
              <a:spcAft>
                <a:spcPts val="0"/>
              </a:spcAft>
              <a:buClr>
                <a:schemeClr val="dk1"/>
              </a:buClr>
              <a:buSzPct val="100000"/>
              <a:buChar char="•"/>
            </a:pPr>
            <a:r>
              <a:rPr lang="en-US" sz="7200"/>
              <a:t>Mr. Nnanyelugo Okoro fought like an agitated great lion and selflessly roared a PhD programme back into life.</a:t>
            </a:r>
            <a:endParaRPr/>
          </a:p>
          <a:p>
            <a:pPr indent="-342900" lvl="0" marL="342900" rtl="0" algn="just">
              <a:spcBef>
                <a:spcPts val="360"/>
              </a:spcBef>
              <a:spcAft>
                <a:spcPts val="0"/>
              </a:spcAft>
              <a:buClr>
                <a:schemeClr val="dk1"/>
              </a:buClr>
              <a:buSzPct val="100000"/>
              <a:buChar char="•"/>
            </a:pPr>
            <a:r>
              <a:rPr lang="en-US" sz="7200"/>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26971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800"/>
              <a:buFont typeface="Calibri"/>
              <a:buNone/>
            </a:pPr>
            <a:br>
              <a:rPr lang="en-US" sz="1800"/>
            </a:br>
            <a:r>
              <a:rPr lang="en-US" sz="1600"/>
              <a:t>To date, the department has graduated over 40 doctoral candidates since 2012 when it broke the bugaboo of PhD production.</a:t>
            </a:r>
            <a:br>
              <a:rPr lang="en-US" sz="1600"/>
            </a:br>
            <a:r>
              <a:rPr lang="en-US" sz="1600"/>
              <a:t>The seeds of selfless service have yielded bountiful rewards, with Nnanyelugo having grown through the ranks to a professor and the first PhD in mass communication east of the Niger.</a:t>
            </a:r>
            <a:br>
              <a:rPr lang="en-US" sz="1600"/>
            </a:br>
            <a:r>
              <a:rPr lang="en-US" sz="1600"/>
              <a:t>A department without a PhD holder in 2003 now has two professors, with four more left with salt to fully cook.</a:t>
            </a:r>
            <a:br>
              <a:rPr lang="en-US" sz="1600"/>
            </a:br>
            <a:r>
              <a:rPr lang="en-US" sz="1600"/>
              <a:t>We have a series of programmes such as Dialogue on Media and Communication, and an Annual Jackson Lecture series, both legacies of Pof Nnanyelugo Okoro</a:t>
            </a:r>
            <a:br>
              <a:rPr lang="en-US" sz="1600"/>
            </a:br>
            <a:r>
              <a:rPr lang="en-US" sz="1600"/>
              <a:t>The department offers three- and four-year first degree programmes in Mass Communication</a:t>
            </a:r>
            <a:r>
              <a:rPr lang="en-US" sz="2000"/>
              <a:t>.</a:t>
            </a:r>
            <a:br>
              <a:rPr lang="en-US" sz="2000"/>
            </a:br>
            <a:endParaRPr sz="1600"/>
          </a:p>
        </p:txBody>
      </p:sp>
      <p:sp>
        <p:nvSpPr>
          <p:cNvPr id="126" name="Google Shape;126;p19"/>
          <p:cNvSpPr txBox="1"/>
          <p:nvPr>
            <p:ph idx="1" type="body"/>
          </p:nvPr>
        </p:nvSpPr>
        <p:spPr>
          <a:xfrm>
            <a:off x="457200" y="2971800"/>
            <a:ext cx="8229600" cy="3733800"/>
          </a:xfrm>
          <a:prstGeom prst="rect">
            <a:avLst/>
          </a:prstGeom>
          <a:noFill/>
          <a:ln>
            <a:noFill/>
          </a:ln>
        </p:spPr>
        <p:txBody>
          <a:bodyPr anchorCtr="0" anchor="t" bIns="45700" lIns="91425" spcFirstLastPara="1" rIns="91425" wrap="square" tIns="45700">
            <a:noAutofit/>
          </a:bodyPr>
          <a:lstStyle/>
          <a:p>
            <a:pPr indent="-228600" lvl="0" marL="342900" rtl="0" algn="l">
              <a:spcBef>
                <a:spcPts val="0"/>
              </a:spcBef>
              <a:spcAft>
                <a:spcPts val="0"/>
              </a:spcAft>
              <a:buClr>
                <a:schemeClr val="dk1"/>
              </a:buClr>
              <a:buSzPts val="1800"/>
              <a:buNone/>
            </a:pPr>
            <a:r>
              <a:t/>
            </a:r>
            <a:endParaRPr sz="1800"/>
          </a:p>
          <a:p>
            <a:pPr indent="-342900" lvl="0" marL="342900" rtl="0" algn="l">
              <a:spcBef>
                <a:spcPts val="360"/>
              </a:spcBef>
              <a:spcAft>
                <a:spcPts val="0"/>
              </a:spcAft>
              <a:buClr>
                <a:schemeClr val="dk1"/>
              </a:buClr>
              <a:buSzPts val="1800"/>
              <a:buChar char="•"/>
            </a:pPr>
            <a:r>
              <a:rPr lang="en-US" sz="1800"/>
              <a:t>The professional courses in Mass Communication provide the student with an understanding of the principles of mass communication and an opportunity to develop techniques in written and audio-visual communication</a:t>
            </a:r>
            <a:r>
              <a:rPr lang="en-US" sz="1400"/>
              <a:t>.</a:t>
            </a:r>
            <a:br>
              <a:rPr lang="en-US" sz="1600"/>
            </a:br>
            <a:r>
              <a:rPr lang="en-US" sz="1800"/>
              <a:t>The required and elective courses give the student the essential background knowledge required for effective communication in modern society.</a:t>
            </a:r>
            <a:br>
              <a:rPr lang="en-US" sz="1800"/>
            </a:br>
            <a:r>
              <a:rPr lang="en-US" sz="1800"/>
              <a:t>The department provides practical training in newspaper and magazine reporting, editing and publishing as well as in broadcasting.</a:t>
            </a:r>
            <a:br>
              <a:rPr lang="en-US" sz="1800"/>
            </a:br>
            <a:r>
              <a:rPr lang="en-US" sz="1800"/>
              <a:t>In 2020, the NUC further directed universities to unbundle mass communication to make it a faculty, school/college of communication and media studies.</a:t>
            </a:r>
            <a:br>
              <a:rPr lang="en-US" sz="1800"/>
            </a:br>
            <a:r>
              <a:rPr lang="en-US" sz="1800"/>
              <a:t>There was a ‘’Strategic Stakeholders Workshops on Implementing the unbundling of Mass Communication Curriculum in Nigeria in Abuja on May 25, and Lagos on May 31, 2022, by the Association of Communication Scholars &amp; Professionals of </a:t>
            </a:r>
            <a:r>
              <a:rPr b="1" lang="en-US" sz="1600"/>
              <a:t> </a:t>
            </a:r>
            <a:br>
              <a:rPr lang="en-US" sz="1600"/>
            </a:br>
            <a:endParaRPr sz="18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20"/>
          <p:cNvSpPr txBox="1"/>
          <p:nvPr>
            <p:ph type="title"/>
          </p:nvPr>
        </p:nvSpPr>
        <p:spPr>
          <a:xfrm>
            <a:off x="457200" y="274638"/>
            <a:ext cx="8229600" cy="3230562"/>
          </a:xfrm>
          <a:prstGeom prst="rect">
            <a:avLst/>
          </a:prstGeom>
          <a:noFill/>
          <a:ln>
            <a:noFill/>
          </a:ln>
        </p:spPr>
        <p:txBody>
          <a:bodyPr anchorCtr="0" anchor="ctr" bIns="45700" lIns="91425" spcFirstLastPara="1" rIns="91425" wrap="square" tIns="45700">
            <a:normAutofit/>
          </a:bodyPr>
          <a:lstStyle/>
          <a:p>
            <a:pPr indent="0" lvl="0" marL="0" rtl="0" algn="ctr">
              <a:spcBef>
                <a:spcPts val="0"/>
              </a:spcBef>
              <a:spcAft>
                <a:spcPts val="0"/>
              </a:spcAft>
              <a:buClr>
                <a:schemeClr val="dk1"/>
              </a:buClr>
              <a:buSzPts val="1800"/>
              <a:buFont typeface="Calibri"/>
              <a:buNone/>
            </a:pPr>
            <a:r>
              <a:rPr lang="en-US" sz="1800"/>
              <a:t>Nigeria(ACSPN).</a:t>
            </a:r>
            <a:br>
              <a:rPr lang="en-US" sz="1800"/>
            </a:br>
            <a:r>
              <a:rPr lang="en-US" sz="1800"/>
              <a:t>The body’s effort was supported by MacArthur foundation.</a:t>
            </a:r>
            <a:br>
              <a:rPr lang="en-US" sz="1800"/>
            </a:br>
            <a:r>
              <a:rPr lang="en-US" sz="1800"/>
              <a:t>As of 2022, 7 universities, led by Bayero University have taken the lead in establishing a faculty of communication.</a:t>
            </a:r>
            <a:br>
              <a:rPr lang="en-US" sz="1800"/>
            </a:br>
            <a:r>
              <a:rPr lang="en-US" sz="1800"/>
              <a:t>UNN is still operating within the window granted by the NUC to continue running mass communication programmes.</a:t>
            </a:r>
            <a:br>
              <a:rPr lang="en-US" sz="1800"/>
            </a:br>
            <a:r>
              <a:rPr lang="en-US" sz="1800"/>
              <a:t> </a:t>
            </a:r>
            <a:br>
              <a:rPr lang="en-US" sz="1800"/>
            </a:br>
            <a:br>
              <a:rPr lang="en-US" sz="2400"/>
            </a:br>
            <a:endParaRPr sz="2400"/>
          </a:p>
        </p:txBody>
      </p:sp>
      <p:sp>
        <p:nvSpPr>
          <p:cNvPr id="132" name="Google Shape;132;p20"/>
          <p:cNvSpPr txBox="1"/>
          <p:nvPr>
            <p:ph idx="1" type="body"/>
          </p:nvPr>
        </p:nvSpPr>
        <p:spPr>
          <a:xfrm>
            <a:off x="457200" y="4114800"/>
            <a:ext cx="8229600" cy="2011363"/>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Clr>
                <a:schemeClr val="dk1"/>
              </a:buClr>
              <a:buSzPts val="1600"/>
              <a:buNone/>
            </a:pPr>
            <a:r>
              <a:t/>
            </a:r>
            <a:endParaRPr b="1" sz="1600"/>
          </a:p>
          <a:p>
            <a:pPr indent="-342900" lvl="0" marL="342900" rtl="0" algn="ctr">
              <a:spcBef>
                <a:spcPts val="360"/>
              </a:spcBef>
              <a:spcAft>
                <a:spcPts val="0"/>
              </a:spcAft>
              <a:buClr>
                <a:schemeClr val="dk1"/>
              </a:buClr>
              <a:buSzPts val="1800"/>
              <a:buChar char="•"/>
            </a:pPr>
            <a:r>
              <a:rPr b="1" lang="en-US" sz="1800"/>
              <a:t>CHAPTER THREE:</a:t>
            </a:r>
            <a:br>
              <a:rPr lang="en-US" sz="1800"/>
            </a:br>
            <a:r>
              <a:rPr b="1" lang="en-US" sz="1800"/>
              <a:t> THE JACKSONITE PROFESSIONAL DEVELOPMENT SERIES</a:t>
            </a:r>
            <a:br>
              <a:rPr lang="en-US" sz="1800"/>
            </a:br>
            <a:r>
              <a:rPr b="1" lang="en-US" sz="1800"/>
              <a:t> *THE BUILDING PROJECT – THE NEW JACKSON HOME </a:t>
            </a:r>
            <a:br>
              <a:rPr lang="en-US" sz="1800"/>
            </a:br>
            <a:endParaRPr sz="18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1"/>
          <p:cNvSpPr txBox="1"/>
          <p:nvPr>
            <p:ph type="title"/>
          </p:nvPr>
        </p:nvSpPr>
        <p:spPr>
          <a:xfrm>
            <a:off x="457200" y="274638"/>
            <a:ext cx="8229600" cy="3611562"/>
          </a:xfrm>
          <a:prstGeom prst="rect">
            <a:avLst/>
          </a:prstGeom>
          <a:noFill/>
          <a:ln>
            <a:noFill/>
          </a:ln>
        </p:spPr>
        <p:txBody>
          <a:bodyPr anchorCtr="0" anchor="ctr" bIns="45700" lIns="91425" spcFirstLastPara="1" rIns="91425" wrap="square" tIns="45700">
            <a:noAutofit/>
          </a:bodyPr>
          <a:lstStyle/>
          <a:p>
            <a:pPr indent="0" lvl="0" marL="0" rtl="0" algn="ctr">
              <a:spcBef>
                <a:spcPts val="0"/>
              </a:spcBef>
              <a:spcAft>
                <a:spcPts val="0"/>
              </a:spcAft>
              <a:buClr>
                <a:schemeClr val="dk1"/>
              </a:buClr>
              <a:buSzPts val="1800"/>
              <a:buFont typeface="Calibri"/>
              <a:buNone/>
            </a:pPr>
            <a:r>
              <a:rPr b="1" lang="en-US" sz="1800"/>
              <a:t>THE JACKSONITE PROFESSIONAL DEVELOPMENT SERIES</a:t>
            </a:r>
            <a:br>
              <a:rPr lang="en-US" sz="1800"/>
            </a:br>
            <a:r>
              <a:rPr lang="en-US" sz="1800"/>
              <a:t>Indeed, we have grappled with problems of facilities and high-profile staff over the years, but we have confronted them gracefully, especially the latter. As we make this move we call on all involved to show us support. The Jacksonite Association Worldwide, ably led by Professor Pat Utomi, are leaving ineffaceable footprints in this regard.</a:t>
            </a:r>
            <a:br>
              <a:rPr lang="en-US" sz="1800"/>
            </a:br>
            <a:r>
              <a:rPr lang="en-US" sz="1800"/>
              <a:t>There is still a gapping shortfall in facilities for teaching and learning. </a:t>
            </a:r>
            <a:br>
              <a:rPr lang="en-US" sz="1800"/>
            </a:br>
            <a:r>
              <a:rPr b="1" lang="en-US" sz="1800"/>
              <a:t> </a:t>
            </a:r>
            <a:br>
              <a:rPr lang="en-US" sz="1800"/>
            </a:br>
            <a:br>
              <a:rPr b="1" lang="en-US" sz="2400"/>
            </a:br>
            <a:endParaRPr sz="2400"/>
          </a:p>
        </p:txBody>
      </p:sp>
      <p:sp>
        <p:nvSpPr>
          <p:cNvPr id="138" name="Google Shape;138;p21"/>
          <p:cNvSpPr txBox="1"/>
          <p:nvPr>
            <p:ph idx="1" type="body"/>
          </p:nvPr>
        </p:nvSpPr>
        <p:spPr>
          <a:xfrm>
            <a:off x="457200" y="3962400"/>
            <a:ext cx="8229600" cy="2438400"/>
          </a:xfrm>
          <a:prstGeom prst="rect">
            <a:avLst/>
          </a:prstGeom>
          <a:noFill/>
          <a:ln>
            <a:noFill/>
          </a:ln>
        </p:spPr>
        <p:txBody>
          <a:bodyPr anchorCtr="0" anchor="t" bIns="45700" lIns="91425" spcFirstLastPara="1" rIns="91425" wrap="square" tIns="45700">
            <a:noAutofit/>
          </a:bodyPr>
          <a:lstStyle/>
          <a:p>
            <a:pPr indent="-342900" lvl="0" marL="342900" rtl="0" algn="l">
              <a:spcBef>
                <a:spcPts val="0"/>
              </a:spcBef>
              <a:spcAft>
                <a:spcPts val="0"/>
              </a:spcAft>
              <a:buClr>
                <a:schemeClr val="dk1"/>
              </a:buClr>
              <a:buSzPts val="1800"/>
              <a:buChar char="•"/>
            </a:pPr>
            <a:r>
              <a:rPr b="1" lang="en-US" sz="1800"/>
              <a:t>THE BUILDING PROJECT – THE NEW JACKSON HOME</a:t>
            </a:r>
            <a:br>
              <a:rPr lang="en-US" sz="1800"/>
            </a:br>
            <a:r>
              <a:rPr lang="en-US" sz="1800"/>
              <a:t>We have secured a land to build our faculty of communication, while a committee has been set up for the attendant designing of new programmes toward unbundling. As we move on, we keep seeing hope and  fulfilment on the horizon.</a:t>
            </a:r>
            <a:br>
              <a:rPr lang="en-US" sz="1800"/>
            </a:br>
            <a:r>
              <a:rPr lang="en-US" sz="1800"/>
              <a:t> </a:t>
            </a:r>
            <a:br>
              <a:rPr lang="en-US" sz="1800"/>
            </a:br>
            <a:endParaRPr sz="2400"/>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