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2"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y="6858000" cx="9144000"/>
  <p:notesSz cx="6954825"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3" roundtripDataSignature="AMtx7miRypcxHuI/qvAbHw1RHTf9mkJG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E76E1F-E182-4B34-8B26-73F4A129280E}">
  <a:tblStyle styleId="{40E76E1F-E182-4B34-8B26-73F4A129280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customschemas.google.com/relationships/presentationmetadata" Target="metadata"/><Relationship Id="rId52" Type="http://schemas.openxmlformats.org/officeDocument/2006/relationships/slide" Target="slides/slide44.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475" y="4421800"/>
            <a:ext cx="5563850" cy="41890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0: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1: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2: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2: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7: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9: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2: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3: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4: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4: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6: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7: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8: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9: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9: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0: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1: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2: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3: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4: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5: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5: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6: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6: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7: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7: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8: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9: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9: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0: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1: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1: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2: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2: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3: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3: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4: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4: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txBox="1"/>
          <p:nvPr>
            <p:ph idx="1" type="body"/>
          </p:nvPr>
        </p:nvSpPr>
        <p:spPr>
          <a:xfrm>
            <a:off x="695475" y="4421800"/>
            <a:ext cx="5563850"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notes"/>
          <p:cNvSpPr/>
          <p:nvPr>
            <p:ph idx="2" type="sldImg"/>
          </p:nvPr>
        </p:nvSpPr>
        <p:spPr>
          <a:xfrm>
            <a:off x="1159350" y="698175"/>
            <a:ext cx="4636775"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 name="Google Shape;14;p4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 name="Google Shape;1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9"/>
          <p:cNvSpPr/>
          <p:nvPr>
            <p:ph idx="2" type="pic"/>
          </p:nvPr>
        </p:nvSpPr>
        <p:spPr>
          <a:xfrm>
            <a:off x="1792288" y="612775"/>
            <a:ext cx="5486400" cy="4114800"/>
          </a:xfrm>
          <a:prstGeom prst="rect">
            <a:avLst/>
          </a:prstGeom>
          <a:noFill/>
          <a:ln>
            <a:noFill/>
          </a:ln>
        </p:spPr>
      </p:sp>
      <p:sp>
        <p:nvSpPr>
          <p:cNvPr id="68" name="Google Shape;68;p5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6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6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pening slide" showMasterSp="0">
  <p:cSld name="1_Opening slide">
    <p:spTree>
      <p:nvGrpSpPr>
        <p:cNvPr id="84" name="Shape 84"/>
        <p:cNvGrpSpPr/>
        <p:nvPr/>
      </p:nvGrpSpPr>
      <p:grpSpPr>
        <a:xfrm>
          <a:off x="0" y="0"/>
          <a:ext cx="0" cy="0"/>
          <a:chOff x="0" y="0"/>
          <a:chExt cx="0" cy="0"/>
        </a:xfrm>
      </p:grpSpPr>
      <p:pic>
        <p:nvPicPr>
          <p:cNvPr descr="green.template_graphics2.wmf" id="85" name="Google Shape;85;p62"/>
          <p:cNvPicPr preferRelativeResize="0"/>
          <p:nvPr/>
        </p:nvPicPr>
        <p:blipFill rotWithShape="1">
          <a:blip r:embed="rId2">
            <a:alphaModFix/>
          </a:blip>
          <a:srcRect b="0" l="0" r="0" t="0"/>
          <a:stretch/>
        </p:blipFill>
        <p:spPr>
          <a:xfrm>
            <a:off x="889000" y="2732088"/>
            <a:ext cx="7366000" cy="736600"/>
          </a:xfrm>
          <a:prstGeom prst="rect">
            <a:avLst/>
          </a:prstGeom>
          <a:noFill/>
          <a:ln>
            <a:noFill/>
          </a:ln>
        </p:spPr>
      </p:pic>
      <p:pic>
        <p:nvPicPr>
          <p:cNvPr descr="green.template_graphics3.wmf" id="86" name="Google Shape;86;p62"/>
          <p:cNvPicPr preferRelativeResize="0"/>
          <p:nvPr/>
        </p:nvPicPr>
        <p:blipFill rotWithShape="1">
          <a:blip r:embed="rId3">
            <a:alphaModFix/>
          </a:blip>
          <a:srcRect b="0" l="0" r="0" t="0"/>
          <a:stretch/>
        </p:blipFill>
        <p:spPr>
          <a:xfrm>
            <a:off x="889000" y="5883275"/>
            <a:ext cx="7366000" cy="1635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7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7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2" name="Google Shape;102;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7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7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8" name="Google Shape;108;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7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4" name="Google Shape;114;p7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7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7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7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3" name="Google Shape;123;p7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4" name="Google Shape;124;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7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7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9" name="Google Shape;139;p7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0" name="Google Shape;140;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8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80"/>
          <p:cNvSpPr/>
          <p:nvPr>
            <p:ph idx="2" type="pic"/>
          </p:nvPr>
        </p:nvSpPr>
        <p:spPr>
          <a:xfrm>
            <a:off x="1792288" y="612775"/>
            <a:ext cx="5486400" cy="4114800"/>
          </a:xfrm>
          <a:prstGeom prst="rect">
            <a:avLst/>
          </a:prstGeom>
          <a:noFill/>
          <a:ln>
            <a:noFill/>
          </a:ln>
        </p:spPr>
      </p:sp>
      <p:sp>
        <p:nvSpPr>
          <p:cNvPr id="146" name="Google Shape;146;p8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7" name="Google Shape;147;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8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6" name="Shape 156"/>
        <p:cNvGrpSpPr/>
        <p:nvPr/>
      </p:nvGrpSpPr>
      <p:grpSpPr>
        <a:xfrm>
          <a:off x="0" y="0"/>
          <a:ext cx="0" cy="0"/>
          <a:chOff x="0" y="0"/>
          <a:chExt cx="0" cy="0"/>
        </a:xfrm>
      </p:grpSpPr>
      <p:sp>
        <p:nvSpPr>
          <p:cNvPr id="157" name="Google Shape;157;p8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8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8" name="Shape 168"/>
        <p:cNvGrpSpPr/>
        <p:nvPr/>
      </p:nvGrpSpPr>
      <p:grpSpPr>
        <a:xfrm>
          <a:off x="0" y="0"/>
          <a:ext cx="0" cy="0"/>
          <a:chOff x="0" y="0"/>
          <a:chExt cx="0" cy="0"/>
        </a:xfrm>
      </p:grpSpPr>
      <p:sp>
        <p:nvSpPr>
          <p:cNvPr id="169" name="Google Shape;169;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1" name="Google Shape;171;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 name="Shape 174"/>
        <p:cNvGrpSpPr/>
        <p:nvPr/>
      </p:nvGrpSpPr>
      <p:grpSpPr>
        <a:xfrm>
          <a:off x="0" y="0"/>
          <a:ext cx="0" cy="0"/>
          <a:chOff x="0" y="0"/>
          <a:chExt cx="0" cy="0"/>
        </a:xfrm>
      </p:grpSpPr>
      <p:sp>
        <p:nvSpPr>
          <p:cNvPr id="175" name="Google Shape;175;p63"/>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6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77" name="Google Shape;177;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 name="Shape 180"/>
        <p:cNvGrpSpPr/>
        <p:nvPr/>
      </p:nvGrpSpPr>
      <p:grpSpPr>
        <a:xfrm>
          <a:off x="0" y="0"/>
          <a:ext cx="0" cy="0"/>
          <a:chOff x="0" y="0"/>
          <a:chExt cx="0" cy="0"/>
        </a:xfrm>
      </p:grpSpPr>
      <p:sp>
        <p:nvSpPr>
          <p:cNvPr id="181" name="Google Shape;181;p6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6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83" name="Google Shape;183;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6" name="Shape 186"/>
        <p:cNvGrpSpPr/>
        <p:nvPr/>
      </p:nvGrpSpPr>
      <p:grpSpPr>
        <a:xfrm>
          <a:off x="0" y="0"/>
          <a:ext cx="0" cy="0"/>
          <a:chOff x="0" y="0"/>
          <a:chExt cx="0" cy="0"/>
        </a:xfrm>
      </p:grpSpPr>
      <p:sp>
        <p:nvSpPr>
          <p:cNvPr id="187" name="Google Shape;187;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6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9" name="Google Shape;189;p6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3" name="Shape 193"/>
        <p:cNvGrpSpPr/>
        <p:nvPr/>
      </p:nvGrpSpPr>
      <p:grpSpPr>
        <a:xfrm>
          <a:off x="0" y="0"/>
          <a:ext cx="0" cy="0"/>
          <a:chOff x="0" y="0"/>
          <a:chExt cx="0" cy="0"/>
        </a:xfrm>
      </p:grpSpPr>
      <p:sp>
        <p:nvSpPr>
          <p:cNvPr id="194" name="Google Shape;194;p6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6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6" name="Google Shape;196;p6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7" name="Google Shape;197;p6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8" name="Google Shape;198;p6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7F7F7F"/>
              </a:buClr>
              <a:buSzPts val="2000"/>
              <a:buNone/>
              <a:defRPr sz="2000">
                <a:solidFill>
                  <a:srgbClr val="7F7F7F"/>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7" name="Google Shape;27;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1" name="Shape 211"/>
        <p:cNvGrpSpPr/>
        <p:nvPr/>
      </p:nvGrpSpPr>
      <p:grpSpPr>
        <a:xfrm>
          <a:off x="0" y="0"/>
          <a:ext cx="0" cy="0"/>
          <a:chOff x="0" y="0"/>
          <a:chExt cx="0" cy="0"/>
        </a:xfrm>
      </p:grpSpPr>
      <p:sp>
        <p:nvSpPr>
          <p:cNvPr id="212" name="Google Shape;212;p6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6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4" name="Google Shape;214;p6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5" name="Google Shape;215;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8" name="Shape 218"/>
        <p:cNvGrpSpPr/>
        <p:nvPr/>
      </p:nvGrpSpPr>
      <p:grpSpPr>
        <a:xfrm>
          <a:off x="0" y="0"/>
          <a:ext cx="0" cy="0"/>
          <a:chOff x="0" y="0"/>
          <a:chExt cx="0" cy="0"/>
        </a:xfrm>
      </p:grpSpPr>
      <p:sp>
        <p:nvSpPr>
          <p:cNvPr id="219" name="Google Shape;219;p7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70"/>
          <p:cNvSpPr/>
          <p:nvPr>
            <p:ph idx="2" type="pic"/>
          </p:nvPr>
        </p:nvSpPr>
        <p:spPr>
          <a:xfrm>
            <a:off x="3887391" y="987426"/>
            <a:ext cx="4629150" cy="4873625"/>
          </a:xfrm>
          <a:prstGeom prst="rect">
            <a:avLst/>
          </a:prstGeom>
          <a:noFill/>
          <a:ln>
            <a:noFill/>
          </a:ln>
        </p:spPr>
      </p:sp>
      <p:sp>
        <p:nvSpPr>
          <p:cNvPr id="221" name="Google Shape;221;p7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2" name="Google Shape;222;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7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8" name="Google Shape;228;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1" name="Shape 231"/>
        <p:cNvGrpSpPr/>
        <p:nvPr/>
      </p:nvGrpSpPr>
      <p:grpSpPr>
        <a:xfrm>
          <a:off x="0" y="0"/>
          <a:ext cx="0" cy="0"/>
          <a:chOff x="0" y="0"/>
          <a:chExt cx="0" cy="0"/>
        </a:xfrm>
      </p:grpSpPr>
      <p:sp>
        <p:nvSpPr>
          <p:cNvPr id="232" name="Google Shape;232;p7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7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4" name="Google Shape;234;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showMasterSp="0">
  <p:cSld name="Opening slide">
    <p:spTree>
      <p:nvGrpSpPr>
        <p:cNvPr id="30" name="Shape 30"/>
        <p:cNvGrpSpPr/>
        <p:nvPr/>
      </p:nvGrpSpPr>
      <p:grpSpPr>
        <a:xfrm>
          <a:off x="0" y="0"/>
          <a:ext cx="0" cy="0"/>
          <a:chOff x="0" y="0"/>
          <a:chExt cx="0" cy="0"/>
        </a:xfrm>
      </p:grpSpPr>
      <p:pic>
        <p:nvPicPr>
          <p:cNvPr descr="green.template_graphics3.wmf" id="31" name="Google Shape;31;p53"/>
          <p:cNvPicPr preferRelativeResize="0"/>
          <p:nvPr/>
        </p:nvPicPr>
        <p:blipFill rotWithShape="1">
          <a:blip r:embed="rId2">
            <a:alphaModFix/>
          </a:blip>
          <a:srcRect b="0" l="0" r="0" t="0"/>
          <a:stretch/>
        </p:blipFill>
        <p:spPr>
          <a:xfrm>
            <a:off x="889000" y="5883275"/>
            <a:ext cx="7366000" cy="163513"/>
          </a:xfrm>
          <a:prstGeom prst="rect">
            <a:avLst/>
          </a:prstGeom>
          <a:noFill/>
          <a:ln>
            <a:noFill/>
          </a:ln>
        </p:spPr>
      </p:pic>
      <p:pic>
        <p:nvPicPr>
          <p:cNvPr descr="green1.jpg" id="32" name="Google Shape;32;p5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Char char="•"/>
              <a:defRPr sz="2800"/>
            </a:lvl1pPr>
            <a:lvl2pPr indent="-381000" lvl="1" marL="914400" algn="l">
              <a:spcBef>
                <a:spcPts val="480"/>
              </a:spcBef>
              <a:spcAft>
                <a:spcPts val="0"/>
              </a:spcAft>
              <a:buClr>
                <a:schemeClr val="lt1"/>
              </a:buClr>
              <a:buSzPts val="2400"/>
              <a:buChar char="–"/>
              <a:defRPr sz="2400"/>
            </a:lvl2pPr>
            <a:lvl3pPr indent="-355600" lvl="2" marL="1371600" algn="l">
              <a:spcBef>
                <a:spcPts val="400"/>
              </a:spcBef>
              <a:spcAft>
                <a:spcPts val="0"/>
              </a:spcAft>
              <a:buClr>
                <a:schemeClr val="lt1"/>
              </a:buClr>
              <a:buSzPts val="2000"/>
              <a:buChar char="•"/>
              <a:defRPr sz="2000"/>
            </a:lvl3pPr>
            <a:lvl4pPr indent="-342900" lvl="3" marL="1828800" algn="l">
              <a:spcBef>
                <a:spcPts val="360"/>
              </a:spcBef>
              <a:spcAft>
                <a:spcPts val="0"/>
              </a:spcAft>
              <a:buClr>
                <a:schemeClr val="lt1"/>
              </a:buClr>
              <a:buSzPts val="1800"/>
              <a:buChar char="–"/>
              <a:defRPr sz="1800"/>
            </a:lvl4pPr>
            <a:lvl5pPr indent="-342900" lvl="4" marL="2286000" algn="l">
              <a:spcBef>
                <a:spcPts val="360"/>
              </a:spcBef>
              <a:spcAft>
                <a:spcPts val="0"/>
              </a:spcAft>
              <a:buClr>
                <a:schemeClr val="lt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7F7F7F"/>
              </a:buClr>
              <a:buSzPts val="2400"/>
              <a:buNone/>
              <a:defRPr b="1" sz="2400">
                <a:solidFill>
                  <a:srgbClr val="7F7F7F"/>
                </a:solidFill>
              </a:defRPr>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7F7F7F"/>
              </a:buClr>
              <a:buSzPts val="2400"/>
              <a:buNone/>
              <a:defRPr b="1" sz="2400">
                <a:solidFill>
                  <a:srgbClr val="7F7F7F"/>
                </a:solidFill>
              </a:defRPr>
            </a:lvl1pPr>
            <a:lvl2pPr indent="-228600" lvl="1" marL="914400" algn="l">
              <a:spcBef>
                <a:spcPts val="400"/>
              </a:spcBef>
              <a:spcAft>
                <a:spcPts val="0"/>
              </a:spcAft>
              <a:buClr>
                <a:schemeClr val="lt1"/>
              </a:buClr>
              <a:buSzPts val="2000"/>
              <a:buNone/>
              <a:defRPr b="1" sz="2000"/>
            </a:lvl2pPr>
            <a:lvl3pPr indent="-228600" lvl="2" marL="1371600" algn="l">
              <a:spcBef>
                <a:spcPts val="360"/>
              </a:spcBef>
              <a:spcAft>
                <a:spcPts val="0"/>
              </a:spcAft>
              <a:buClr>
                <a:schemeClr val="lt1"/>
              </a:buClr>
              <a:buSzPts val="1800"/>
              <a:buNone/>
              <a:defRPr b="1" sz="1800"/>
            </a:lvl3pPr>
            <a:lvl4pPr indent="-228600" lvl="3" marL="1828800" algn="l">
              <a:spcBef>
                <a:spcPts val="320"/>
              </a:spcBef>
              <a:spcAft>
                <a:spcPts val="0"/>
              </a:spcAft>
              <a:buClr>
                <a:schemeClr val="lt1"/>
              </a:buClr>
              <a:buSzPts val="1600"/>
              <a:buNone/>
              <a:defRPr b="1" sz="1600"/>
            </a:lvl4pPr>
            <a:lvl5pPr indent="-228600" lvl="4" marL="2286000" algn="l">
              <a:spcBef>
                <a:spcPts val="320"/>
              </a:spcBef>
              <a:spcAft>
                <a:spcPts val="0"/>
              </a:spcAft>
              <a:buClr>
                <a:schemeClr val="lt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Char char="•"/>
              <a:defRPr sz="2400"/>
            </a:lvl1pPr>
            <a:lvl2pPr indent="-355600" lvl="1" marL="914400" algn="l">
              <a:spcBef>
                <a:spcPts val="400"/>
              </a:spcBef>
              <a:spcAft>
                <a:spcPts val="0"/>
              </a:spcAft>
              <a:buClr>
                <a:schemeClr val="lt1"/>
              </a:buClr>
              <a:buSzPts val="2000"/>
              <a:buChar char="–"/>
              <a:defRPr sz="2000"/>
            </a:lvl2pPr>
            <a:lvl3pPr indent="-342900" lvl="2" marL="1371600" algn="l">
              <a:spcBef>
                <a:spcPts val="360"/>
              </a:spcBef>
              <a:spcAft>
                <a:spcPts val="0"/>
              </a:spcAft>
              <a:buClr>
                <a:schemeClr val="lt1"/>
              </a:buClr>
              <a:buSzPts val="1800"/>
              <a:buChar char="•"/>
              <a:defRPr sz="1800"/>
            </a:lvl3pPr>
            <a:lvl4pPr indent="-330200" lvl="3" marL="1828800" algn="l">
              <a:spcBef>
                <a:spcPts val="320"/>
              </a:spcBef>
              <a:spcAft>
                <a:spcPts val="0"/>
              </a:spcAft>
              <a:buClr>
                <a:schemeClr val="lt1"/>
              </a:buClr>
              <a:buSzPts val="1600"/>
              <a:buChar char="–"/>
              <a:defRPr sz="1600"/>
            </a:lvl4pPr>
            <a:lvl5pPr indent="-330200" lvl="4" marL="2286000" algn="l">
              <a:spcBef>
                <a:spcPts val="320"/>
              </a:spcBef>
              <a:spcAft>
                <a:spcPts val="0"/>
              </a:spcAft>
              <a:buClr>
                <a:schemeClr val="lt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Char char="•"/>
              <a:defRPr sz="3200"/>
            </a:lvl1pPr>
            <a:lvl2pPr indent="-406400" lvl="1" marL="914400" algn="l">
              <a:spcBef>
                <a:spcPts val="560"/>
              </a:spcBef>
              <a:spcAft>
                <a:spcPts val="0"/>
              </a:spcAft>
              <a:buClr>
                <a:schemeClr val="lt1"/>
              </a:buClr>
              <a:buSzPts val="2800"/>
              <a:buChar char="–"/>
              <a:defRPr sz="2800"/>
            </a:lvl2pPr>
            <a:lvl3pPr indent="-381000" lvl="2" marL="1371600" algn="l">
              <a:spcBef>
                <a:spcPts val="480"/>
              </a:spcBef>
              <a:spcAft>
                <a:spcPts val="0"/>
              </a:spcAft>
              <a:buClr>
                <a:schemeClr val="lt1"/>
              </a:buClr>
              <a:buSzPts val="2400"/>
              <a:buChar char="•"/>
              <a:defRPr sz="2400"/>
            </a:lvl3pPr>
            <a:lvl4pPr indent="-355600" lvl="3" marL="1828800" algn="l">
              <a:spcBef>
                <a:spcPts val="400"/>
              </a:spcBef>
              <a:spcAft>
                <a:spcPts val="0"/>
              </a:spcAft>
              <a:buClr>
                <a:schemeClr val="lt1"/>
              </a:buClr>
              <a:buSzPts val="2000"/>
              <a:buChar char="–"/>
              <a:defRPr sz="2000"/>
            </a:lvl4pPr>
            <a:lvl5pPr indent="-355600" lvl="4" marL="2286000" algn="l">
              <a:spcBef>
                <a:spcPts val="400"/>
              </a:spcBef>
              <a:spcAft>
                <a:spcPts val="0"/>
              </a:spcAft>
              <a:buClr>
                <a:schemeClr val="lt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None/>
              <a:defRPr sz="1400"/>
            </a:lvl1pPr>
            <a:lvl2pPr indent="-228600" lvl="1" marL="914400" algn="l">
              <a:spcBef>
                <a:spcPts val="240"/>
              </a:spcBef>
              <a:spcAft>
                <a:spcPts val="0"/>
              </a:spcAft>
              <a:buClr>
                <a:schemeClr val="lt1"/>
              </a:buClr>
              <a:buSzPts val="1200"/>
              <a:buNone/>
              <a:defRPr sz="1200"/>
            </a:lvl2pPr>
            <a:lvl3pPr indent="-228600" lvl="2" marL="1371600" algn="l">
              <a:spcBef>
                <a:spcPts val="200"/>
              </a:spcBef>
              <a:spcAft>
                <a:spcPts val="0"/>
              </a:spcAft>
              <a:buClr>
                <a:schemeClr val="lt1"/>
              </a:buClr>
              <a:buSzPts val="1000"/>
              <a:buNone/>
              <a:defRPr sz="1000"/>
            </a:lvl3pPr>
            <a:lvl4pPr indent="-228600" lvl="3" marL="1828800" algn="l">
              <a:spcBef>
                <a:spcPts val="180"/>
              </a:spcBef>
              <a:spcAft>
                <a:spcPts val="0"/>
              </a:spcAft>
              <a:buClr>
                <a:schemeClr val="lt1"/>
              </a:buClr>
              <a:buSzPts val="900"/>
              <a:buNone/>
              <a:defRPr sz="900"/>
            </a:lvl4pPr>
            <a:lvl5pPr indent="-228600" lvl="4" marL="2286000" algn="l">
              <a:spcBef>
                <a:spcPts val="180"/>
              </a:spcBef>
              <a:spcAft>
                <a:spcPts val="0"/>
              </a:spcAft>
              <a:buClr>
                <a:schemeClr val="lt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005643"/>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5643"/>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5643"/>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5643"/>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5643"/>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white.slide.wmf" id="11" name="Google Shape;11;p45"/>
          <p:cNvPicPr preferRelativeResize="0"/>
          <p:nvPr/>
        </p:nvPicPr>
        <p:blipFill rotWithShape="1">
          <a:blip r:embed="rId1">
            <a:alphaModFix/>
          </a:blip>
          <a:srcRect b="0" l="0" r="0" t="0"/>
          <a:stretch/>
        </p:blipFill>
        <p:spPr>
          <a:xfrm>
            <a:off x="508000" y="6135688"/>
            <a:ext cx="2514600" cy="257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5" name="Google Shape;165;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2.jp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33.png"/><Relationship Id="rId4" Type="http://schemas.openxmlformats.org/officeDocument/2006/relationships/image" Target="../media/image6.png"/><Relationship Id="rId5"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6.png"/><Relationship Id="rId5"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doi.org/10.1177%2F2046147X211014072" TargetMode="External"/><Relationship Id="rId4" Type="http://schemas.openxmlformats.org/officeDocument/2006/relationships/hyperlink" Target="https://revistas.unav.edu/index.php/communication-and-society/article/view/39350" TargetMode="External"/><Relationship Id="rId5" Type="http://schemas.openxmlformats.org/officeDocument/2006/relationships/hyperlink" Target="https://communicationculturesinafrica.com/articles/abstract/10.21039/cca.24/" TargetMode="External"/><Relationship Id="rId6" Type="http://schemas.openxmlformats.org/officeDocument/2006/relationships/image" Target="../media/image21.png"/><Relationship Id="rId7" Type="http://schemas.openxmlformats.org/officeDocument/2006/relationships/image" Target="../media/image11.png"/><Relationship Id="rId8"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9.png"/><Relationship Id="rId7" Type="http://schemas.openxmlformats.org/officeDocument/2006/relationships/image" Target="../media/image5.png"/><Relationship Id="rId8"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5.png"/><Relationship Id="rId7" Type="http://schemas.openxmlformats.org/officeDocument/2006/relationships/image" Target="../media/image33.png"/><Relationship Id="rId8"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
          <p:cNvSpPr txBox="1"/>
          <p:nvPr>
            <p:ph type="ctrTitle"/>
          </p:nvPr>
        </p:nvSpPr>
        <p:spPr>
          <a:xfrm>
            <a:off x="685800" y="200364"/>
            <a:ext cx="7257473" cy="118198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400"/>
              <a:t> </a:t>
            </a:r>
            <a:endParaRPr/>
          </a:p>
        </p:txBody>
      </p:sp>
      <p:sp>
        <p:nvSpPr>
          <p:cNvPr id="242" name="Google Shape;242;p1"/>
          <p:cNvSpPr txBox="1"/>
          <p:nvPr>
            <p:ph idx="1" type="subTitle"/>
          </p:nvPr>
        </p:nvSpPr>
        <p:spPr>
          <a:xfrm>
            <a:off x="590549" y="1855369"/>
            <a:ext cx="8162925" cy="374424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1400"/>
              <a:buNone/>
            </a:pPr>
            <a:r>
              <a:rPr lang="en-US" sz="1400"/>
              <a:t> </a:t>
            </a:r>
            <a:r>
              <a:rPr lang="en-US" sz="1400">
                <a:latin typeface="Times New Roman"/>
                <a:ea typeface="Times New Roman"/>
                <a:cs typeface="Times New Roman"/>
                <a:sym typeface="Times New Roman"/>
              </a:rPr>
              <a:t>Charles C. Okigbo</a:t>
            </a:r>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North Dakota State University.</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Mustafa Malan</a:t>
            </a:r>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Bayero University.</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Bellarmine Ezumah</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Murray State University.</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Raheemat Adeniran, </a:t>
            </a:r>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Lagos State University.</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Nuhu Gapsiso</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University of Maiduguri.</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a:p>
            <a:pPr indent="0" lvl="0" marL="0" rtl="0" algn="ctr">
              <a:spcBef>
                <a:spcPts val="280"/>
              </a:spcBef>
              <a:spcAft>
                <a:spcPts val="0"/>
              </a:spcAft>
              <a:buClr>
                <a:srgbClr val="888888"/>
              </a:buClr>
              <a:buSzPts val="1400"/>
              <a:buNone/>
            </a:pPr>
            <a:r>
              <a:rPr lang="en-US" sz="1400">
                <a:latin typeface="Times New Roman"/>
                <a:ea typeface="Times New Roman"/>
                <a:cs typeface="Times New Roman"/>
                <a:sym typeface="Times New Roman"/>
              </a:rPr>
              <a:t> .</a:t>
            </a:r>
            <a:endParaRPr/>
          </a:p>
          <a:p>
            <a:pPr indent="0" lvl="0" marL="0" rtl="0" algn="ctr">
              <a:spcBef>
                <a:spcPts val="280"/>
              </a:spcBef>
              <a:spcAft>
                <a:spcPts val="0"/>
              </a:spcAft>
              <a:buClr>
                <a:srgbClr val="888888"/>
              </a:buClr>
              <a:buSzPts val="1400"/>
              <a:buNone/>
            </a:pPr>
            <a:r>
              <a:t/>
            </a:r>
            <a:endParaRPr sz="1400">
              <a:latin typeface="Times New Roman"/>
              <a:ea typeface="Times New Roman"/>
              <a:cs typeface="Times New Roman"/>
              <a:sym typeface="Times New Roman"/>
            </a:endParaRPr>
          </a:p>
        </p:txBody>
      </p:sp>
      <p:sp>
        <p:nvSpPr>
          <p:cNvPr id="243" name="Google Shape;243;p1"/>
          <p:cNvSpPr txBox="1"/>
          <p:nvPr/>
        </p:nvSpPr>
        <p:spPr>
          <a:xfrm>
            <a:off x="428626" y="551353"/>
            <a:ext cx="8524874" cy="59330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Qualitative Research Methods</a:t>
            </a:r>
            <a:endParaRPr b="1" i="0" sz="3200" u="none" cap="none" strike="noStrike">
              <a:solidFill>
                <a:srgbClr val="005643"/>
              </a:solidFill>
              <a:latin typeface="Calibri"/>
              <a:ea typeface="Calibri"/>
              <a:cs typeface="Calibri"/>
              <a:sym typeface="Calibri"/>
            </a:endParaRPr>
          </a:p>
        </p:txBody>
      </p:sp>
      <p:sp>
        <p:nvSpPr>
          <p:cNvPr id="244" name="Google Shape;244;p1"/>
          <p:cNvSpPr txBox="1"/>
          <p:nvPr/>
        </p:nvSpPr>
        <p:spPr>
          <a:xfrm>
            <a:off x="6040224" y="-159358"/>
            <a:ext cx="674254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pic>
        <p:nvPicPr>
          <p:cNvPr id="245" name="Google Shape;245;p1"/>
          <p:cNvPicPr preferRelativeResize="0"/>
          <p:nvPr/>
        </p:nvPicPr>
        <p:blipFill rotWithShape="1">
          <a:blip r:embed="rId3">
            <a:alphaModFix/>
          </a:blip>
          <a:srcRect b="0" l="0" r="0" t="0"/>
          <a:stretch/>
        </p:blipFill>
        <p:spPr>
          <a:xfrm>
            <a:off x="6548623" y="6047862"/>
            <a:ext cx="2404877" cy="670561"/>
          </a:xfrm>
          <a:prstGeom prst="rect">
            <a:avLst/>
          </a:prstGeom>
          <a:noFill/>
          <a:ln>
            <a:noFill/>
          </a:ln>
        </p:spPr>
      </p:pic>
      <p:pic>
        <p:nvPicPr>
          <p:cNvPr id="246" name="Google Shape;246;p1"/>
          <p:cNvPicPr preferRelativeResize="0"/>
          <p:nvPr/>
        </p:nvPicPr>
        <p:blipFill rotWithShape="1">
          <a:blip r:embed="rId4">
            <a:alphaModFix/>
          </a:blip>
          <a:srcRect b="0" l="0" r="0" t="0"/>
          <a:stretch/>
        </p:blipFill>
        <p:spPr>
          <a:xfrm>
            <a:off x="106946" y="3119112"/>
            <a:ext cx="794268" cy="714841"/>
          </a:xfrm>
          <a:prstGeom prst="rect">
            <a:avLst/>
          </a:prstGeom>
          <a:noFill/>
          <a:ln>
            <a:noFill/>
          </a:ln>
        </p:spPr>
      </p:pic>
      <p:pic>
        <p:nvPicPr>
          <p:cNvPr id="247" name="Google Shape;247;p1"/>
          <p:cNvPicPr preferRelativeResize="0"/>
          <p:nvPr/>
        </p:nvPicPr>
        <p:blipFill rotWithShape="1">
          <a:blip r:embed="rId5">
            <a:alphaModFix/>
          </a:blip>
          <a:srcRect b="0" l="0" r="0" t="0"/>
          <a:stretch/>
        </p:blipFill>
        <p:spPr>
          <a:xfrm>
            <a:off x="7932910" y="1592909"/>
            <a:ext cx="676804" cy="960058"/>
          </a:xfrm>
          <a:prstGeom prst="rect">
            <a:avLst/>
          </a:prstGeom>
          <a:noFill/>
          <a:ln>
            <a:noFill/>
          </a:ln>
        </p:spPr>
      </p:pic>
      <p:pic>
        <p:nvPicPr>
          <p:cNvPr id="248" name="Google Shape;248;p1"/>
          <p:cNvPicPr preferRelativeResize="0"/>
          <p:nvPr/>
        </p:nvPicPr>
        <p:blipFill rotWithShape="1">
          <a:blip r:embed="rId6">
            <a:alphaModFix/>
          </a:blip>
          <a:srcRect b="0" l="0" r="0" t="0"/>
          <a:stretch/>
        </p:blipFill>
        <p:spPr>
          <a:xfrm>
            <a:off x="144029" y="4620398"/>
            <a:ext cx="707798" cy="702435"/>
          </a:xfrm>
          <a:prstGeom prst="rect">
            <a:avLst/>
          </a:prstGeom>
          <a:noFill/>
          <a:ln>
            <a:noFill/>
          </a:ln>
        </p:spPr>
      </p:pic>
      <p:pic>
        <p:nvPicPr>
          <p:cNvPr id="249" name="Google Shape;249;p1"/>
          <p:cNvPicPr preferRelativeResize="0"/>
          <p:nvPr/>
        </p:nvPicPr>
        <p:blipFill rotWithShape="1">
          <a:blip r:embed="rId7">
            <a:alphaModFix/>
          </a:blip>
          <a:srcRect b="0" l="0" r="0" t="0"/>
          <a:stretch/>
        </p:blipFill>
        <p:spPr>
          <a:xfrm>
            <a:off x="238680" y="1766754"/>
            <a:ext cx="707799" cy="638581"/>
          </a:xfrm>
          <a:prstGeom prst="rect">
            <a:avLst/>
          </a:prstGeom>
          <a:noFill/>
          <a:ln>
            <a:noFill/>
          </a:ln>
        </p:spPr>
      </p:pic>
      <p:pic>
        <p:nvPicPr>
          <p:cNvPr id="250" name="Google Shape;250;p1"/>
          <p:cNvPicPr preferRelativeResize="0"/>
          <p:nvPr/>
        </p:nvPicPr>
        <p:blipFill rotWithShape="1">
          <a:blip r:embed="rId8">
            <a:alphaModFix/>
          </a:blip>
          <a:srcRect b="0" l="0" r="0" t="0"/>
          <a:stretch/>
        </p:blipFill>
        <p:spPr>
          <a:xfrm>
            <a:off x="8198820" y="3165800"/>
            <a:ext cx="410894" cy="552751"/>
          </a:xfrm>
          <a:prstGeom prst="rect">
            <a:avLst/>
          </a:prstGeom>
          <a:noFill/>
          <a:ln>
            <a:noFill/>
          </a:ln>
        </p:spPr>
      </p:pic>
      <p:pic>
        <p:nvPicPr>
          <p:cNvPr id="251" name="Google Shape;251;p1"/>
          <p:cNvPicPr preferRelativeResize="0"/>
          <p:nvPr/>
        </p:nvPicPr>
        <p:blipFill rotWithShape="1">
          <a:blip r:embed="rId9">
            <a:alphaModFix/>
          </a:blip>
          <a:srcRect b="0" l="0" r="0" t="0"/>
          <a:stretch/>
        </p:blipFill>
        <p:spPr>
          <a:xfrm>
            <a:off x="8044810" y="4418865"/>
            <a:ext cx="601262" cy="552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0"/>
          <p:cNvSpPr txBox="1"/>
          <p:nvPr>
            <p:ph type="title"/>
          </p:nvPr>
        </p:nvSpPr>
        <p:spPr>
          <a:xfrm>
            <a:off x="457200" y="241918"/>
            <a:ext cx="8229600" cy="60580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 </a:t>
            </a:r>
            <a:r>
              <a:rPr lang="en-US" sz="3200">
                <a:latin typeface="Times New Roman"/>
                <a:ea typeface="Times New Roman"/>
                <a:cs typeface="Times New Roman"/>
                <a:sym typeface="Times New Roman"/>
              </a:rPr>
              <a:t>More on Scope/Variety of Methods</a:t>
            </a:r>
            <a:endParaRPr>
              <a:latin typeface="Times New Roman"/>
              <a:ea typeface="Times New Roman"/>
              <a:cs typeface="Times New Roman"/>
              <a:sym typeface="Times New Roman"/>
            </a:endParaRPr>
          </a:p>
        </p:txBody>
      </p:sp>
      <p:sp>
        <p:nvSpPr>
          <p:cNvPr id="321" name="Google Shape;321;p10"/>
          <p:cNvSpPr txBox="1"/>
          <p:nvPr>
            <p:ph idx="1" type="body"/>
          </p:nvPr>
        </p:nvSpPr>
        <p:spPr>
          <a:xfrm>
            <a:off x="386499" y="1133476"/>
            <a:ext cx="8300301" cy="49926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Case study types</a:t>
            </a:r>
            <a:r>
              <a:rPr lang="en-US" sz="2000">
                <a:solidFill>
                  <a:schemeClr val="dk1"/>
                </a:solidFill>
                <a:latin typeface="Times New Roman"/>
                <a:ea typeface="Times New Roman"/>
                <a:cs typeface="Times New Roman"/>
                <a:sym typeface="Times New Roman"/>
              </a:rPr>
              <a:t>: Single case or multiple cases. Comparative case study.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Historical organizational case study </a:t>
            </a:r>
            <a:r>
              <a:rPr lang="en-US" sz="2000">
                <a:solidFill>
                  <a:schemeClr val="dk1"/>
                </a:solidFill>
                <a:latin typeface="Times New Roman"/>
                <a:ea typeface="Times New Roman"/>
                <a:cs typeface="Times New Roman"/>
                <a:sym typeface="Times New Roman"/>
              </a:rPr>
              <a:t>– tracing the historical development of an institution or agency.</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Community case study </a:t>
            </a:r>
            <a:r>
              <a:rPr lang="en-US" sz="2000">
                <a:solidFill>
                  <a:schemeClr val="dk1"/>
                </a:solidFill>
                <a:latin typeface="Times New Roman"/>
                <a:ea typeface="Times New Roman"/>
                <a:cs typeface="Times New Roman"/>
                <a:sym typeface="Times New Roman"/>
              </a:rPr>
              <a:t>– for a community or town or neighborhood.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Qualitative content analysis </a:t>
            </a:r>
            <a:r>
              <a:rPr lang="en-US" sz="2000">
                <a:solidFill>
                  <a:schemeClr val="dk1"/>
                </a:solidFill>
                <a:latin typeface="Times New Roman"/>
                <a:ea typeface="Times New Roman"/>
                <a:cs typeface="Times New Roman"/>
                <a:sym typeface="Times New Roman"/>
              </a:rPr>
              <a:t>– systematic procedure to examine communication messages – often quantitatively – but also qualitatively as in critical analysis.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Ethnographic content analysis </a:t>
            </a:r>
            <a:r>
              <a:rPr lang="en-US" sz="2000">
                <a:solidFill>
                  <a:schemeClr val="dk1"/>
                </a:solidFill>
                <a:latin typeface="Times New Roman"/>
                <a:ea typeface="Times New Roman"/>
                <a:cs typeface="Times New Roman"/>
                <a:sym typeface="Times New Roman"/>
              </a:rPr>
              <a:t>– combining ethnography and content analysis to examine the nature and context of communication messages</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 </a:t>
            </a:r>
            <a:endParaRPr/>
          </a:p>
        </p:txBody>
      </p:sp>
      <p:pic>
        <p:nvPicPr>
          <p:cNvPr id="322" name="Google Shape;322;p10"/>
          <p:cNvPicPr preferRelativeResize="0"/>
          <p:nvPr/>
        </p:nvPicPr>
        <p:blipFill rotWithShape="1">
          <a:blip r:embed="rId3">
            <a:alphaModFix/>
          </a:blip>
          <a:srcRect b="0" l="0" r="0" t="0"/>
          <a:stretch/>
        </p:blipFill>
        <p:spPr>
          <a:xfrm>
            <a:off x="6103796" y="6126164"/>
            <a:ext cx="2404877" cy="670561"/>
          </a:xfrm>
          <a:prstGeom prst="rect">
            <a:avLst/>
          </a:prstGeom>
          <a:noFill/>
          <a:ln>
            <a:noFill/>
          </a:ln>
        </p:spPr>
      </p:pic>
      <p:pic>
        <p:nvPicPr>
          <p:cNvPr id="323" name="Google Shape;323;p10"/>
          <p:cNvPicPr preferRelativeResize="0"/>
          <p:nvPr/>
        </p:nvPicPr>
        <p:blipFill rotWithShape="1">
          <a:blip r:embed="rId4">
            <a:alphaModFix/>
          </a:blip>
          <a:srcRect b="0" l="0" r="0" t="0"/>
          <a:stretch/>
        </p:blipFill>
        <p:spPr>
          <a:xfrm>
            <a:off x="3890650" y="5945521"/>
            <a:ext cx="472719" cy="6705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1"/>
          <p:cNvSpPr txBox="1"/>
          <p:nvPr>
            <p:ph type="title"/>
          </p:nvPr>
        </p:nvSpPr>
        <p:spPr>
          <a:xfrm>
            <a:off x="457200" y="197964"/>
            <a:ext cx="8229600" cy="60213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 Some More Qualitative – Research Methods</a:t>
            </a:r>
            <a:endParaRPr/>
          </a:p>
        </p:txBody>
      </p:sp>
      <p:pic>
        <p:nvPicPr>
          <p:cNvPr id="329" name="Google Shape;329;p11"/>
          <p:cNvPicPr preferRelativeResize="0"/>
          <p:nvPr/>
        </p:nvPicPr>
        <p:blipFill rotWithShape="1">
          <a:blip r:embed="rId3">
            <a:alphaModFix/>
          </a:blip>
          <a:srcRect b="0" l="0" r="0" t="0"/>
          <a:stretch/>
        </p:blipFill>
        <p:spPr>
          <a:xfrm>
            <a:off x="6112761" y="5989475"/>
            <a:ext cx="2404877" cy="670561"/>
          </a:xfrm>
          <a:prstGeom prst="rect">
            <a:avLst/>
          </a:prstGeom>
          <a:noFill/>
          <a:ln>
            <a:noFill/>
          </a:ln>
        </p:spPr>
      </p:pic>
      <p:pic>
        <p:nvPicPr>
          <p:cNvPr id="330" name="Google Shape;330;p11"/>
          <p:cNvPicPr preferRelativeResize="0"/>
          <p:nvPr/>
        </p:nvPicPr>
        <p:blipFill rotWithShape="1">
          <a:blip r:embed="rId4">
            <a:alphaModFix/>
          </a:blip>
          <a:srcRect b="0" l="0" r="0" t="0"/>
          <a:stretch/>
        </p:blipFill>
        <p:spPr>
          <a:xfrm>
            <a:off x="4043050" y="5521199"/>
            <a:ext cx="801144" cy="1136437"/>
          </a:xfrm>
          <a:prstGeom prst="rect">
            <a:avLst/>
          </a:prstGeom>
          <a:noFill/>
          <a:ln>
            <a:noFill/>
          </a:ln>
        </p:spPr>
      </p:pic>
      <p:sp>
        <p:nvSpPr>
          <p:cNvPr id="331" name="Google Shape;331;p11"/>
          <p:cNvSpPr txBox="1"/>
          <p:nvPr>
            <p:ph idx="1" type="body"/>
          </p:nvPr>
        </p:nvSpPr>
        <p:spPr>
          <a:xfrm>
            <a:off x="273378" y="800101"/>
            <a:ext cx="8606672" cy="472109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Historical Research </a:t>
            </a:r>
            <a:r>
              <a:rPr lang="en-US" sz="2400">
                <a:solidFill>
                  <a:schemeClr val="dk1"/>
                </a:solidFill>
                <a:latin typeface="Times New Roman"/>
                <a:ea typeface="Times New Roman"/>
                <a:cs typeface="Times New Roman"/>
                <a:sym typeface="Times New Roman"/>
              </a:rPr>
              <a:t>– using information/data from multiple sources to describe and interpret the past. Can be quantitative too.</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A group of related methods for message content include:</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Conversation or Discourse Analysis </a:t>
            </a:r>
            <a:r>
              <a:rPr lang="en-US" sz="2400">
                <a:solidFill>
                  <a:schemeClr val="dk1"/>
                </a:solidFill>
                <a:latin typeface="Times New Roman"/>
                <a:ea typeface="Times New Roman"/>
                <a:cs typeface="Times New Roman"/>
                <a:sym typeface="Times New Roman"/>
              </a:rPr>
              <a:t>– talk, conversation or interaction.</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Rhetorical Analysis </a:t>
            </a:r>
            <a:r>
              <a:rPr lang="en-US" sz="2400">
                <a:solidFill>
                  <a:schemeClr val="dk1"/>
                </a:solidFill>
                <a:latin typeface="Times New Roman"/>
                <a:ea typeface="Times New Roman"/>
                <a:cs typeface="Times New Roman"/>
                <a:sym typeface="Times New Roman"/>
              </a:rPr>
              <a:t>– meanings of messages.</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Cultural Criticism </a:t>
            </a:r>
            <a:r>
              <a:rPr lang="en-US" sz="2400">
                <a:solidFill>
                  <a:schemeClr val="dk1"/>
                </a:solidFill>
                <a:latin typeface="Times New Roman"/>
                <a:ea typeface="Times New Roman"/>
                <a:cs typeface="Times New Roman"/>
                <a:sym typeface="Times New Roman"/>
              </a:rPr>
              <a:t>– influences of more powerful groups.</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Narrative Analysis </a:t>
            </a:r>
            <a:r>
              <a:rPr lang="en-US" sz="2400">
                <a:solidFill>
                  <a:schemeClr val="dk1"/>
                </a:solidFill>
                <a:latin typeface="Times New Roman"/>
                <a:ea typeface="Times New Roman"/>
                <a:cs typeface="Times New Roman"/>
                <a:sym typeface="Times New Roman"/>
              </a:rPr>
              <a:t>– people as storytellers and the value in life.</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Semiotic Analysis/Criticism </a:t>
            </a:r>
            <a:r>
              <a:rPr lang="en-US" sz="2400">
                <a:solidFill>
                  <a:schemeClr val="dk1"/>
                </a:solidFill>
                <a:latin typeface="Times New Roman"/>
                <a:ea typeface="Times New Roman"/>
                <a:cs typeface="Times New Roman"/>
                <a:sym typeface="Times New Roman"/>
              </a:rPr>
              <a:t>– analysis of signs and symbols. </a:t>
            </a:r>
            <a:endParaRPr/>
          </a:p>
          <a:p>
            <a:pPr indent="0" lvl="0" marL="0" rtl="0" algn="l">
              <a:spcBef>
                <a:spcPts val="480"/>
              </a:spcBef>
              <a:spcAft>
                <a:spcPts val="0"/>
              </a:spcAft>
              <a:buClr>
                <a:schemeClr val="dk1"/>
              </a:buClr>
              <a:buSzPts val="2400"/>
              <a:buNone/>
            </a:pPr>
            <a:r>
              <a:rPr b="1" lang="en-US" sz="2400">
                <a:solidFill>
                  <a:schemeClr val="dk1"/>
                </a:solidFill>
                <a:latin typeface="Times New Roman"/>
                <a:ea typeface="Times New Roman"/>
                <a:cs typeface="Times New Roman"/>
                <a:sym typeface="Times New Roman"/>
              </a:rPr>
              <a:t>Netnography</a:t>
            </a:r>
            <a:r>
              <a:rPr lang="en-US" sz="2400">
                <a:solidFill>
                  <a:schemeClr val="dk1"/>
                </a:solidFill>
                <a:latin typeface="Times New Roman"/>
                <a:ea typeface="Times New Roman"/>
                <a:cs typeface="Times New Roman"/>
                <a:sym typeface="Times New Roman"/>
              </a:rPr>
              <a:t> – uses ethnography to study network communities.</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2"/>
          <p:cNvSpPr txBox="1"/>
          <p:nvPr>
            <p:ph type="title"/>
          </p:nvPr>
        </p:nvSpPr>
        <p:spPr>
          <a:xfrm>
            <a:off x="457200" y="274638"/>
            <a:ext cx="8229600" cy="58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How We Do Qualitative Research?</a:t>
            </a:r>
            <a:endParaRPr/>
          </a:p>
        </p:txBody>
      </p:sp>
      <p:sp>
        <p:nvSpPr>
          <p:cNvPr id="337" name="Google Shape;337;p12"/>
          <p:cNvSpPr txBox="1"/>
          <p:nvPr>
            <p:ph idx="1" type="body"/>
          </p:nvPr>
        </p:nvSpPr>
        <p:spPr>
          <a:xfrm>
            <a:off x="457200" y="962026"/>
            <a:ext cx="8229600" cy="470426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000"/>
              <a:buNone/>
            </a:pPr>
            <a:r>
              <a:rPr lang="en-US" sz="2000"/>
              <a:t>By Nuhu Diraso Gapsiso Ph.D.</a:t>
            </a:r>
            <a:endParaRPr/>
          </a:p>
          <a:p>
            <a:pPr indent="0" lvl="0" marL="0" rtl="0" algn="ctr">
              <a:spcBef>
                <a:spcPts val="400"/>
              </a:spcBef>
              <a:spcAft>
                <a:spcPts val="0"/>
              </a:spcAft>
              <a:buClr>
                <a:schemeClr val="lt1"/>
              </a:buClr>
              <a:buSzPts val="2000"/>
              <a:buNone/>
            </a:pPr>
            <a:r>
              <a:rPr lang="en-US" sz="2000"/>
              <a:t>Department of Mass Communication</a:t>
            </a:r>
            <a:endParaRPr/>
          </a:p>
          <a:p>
            <a:pPr indent="0" lvl="0" marL="0" marR="0" rtl="0" algn="ctr">
              <a:lnSpc>
                <a:spcPct val="100000"/>
              </a:lnSpc>
              <a:spcBef>
                <a:spcPts val="400"/>
              </a:spcBef>
              <a:spcAft>
                <a:spcPts val="0"/>
              </a:spcAft>
              <a:buClr>
                <a:srgbClr val="2DA2BF"/>
              </a:buClr>
              <a:buSzPts val="2720"/>
              <a:buFont typeface="Noto Sans Symbols"/>
              <a:buNone/>
            </a:pPr>
            <a:r>
              <a:rPr b="0" i="0" lang="en-US" sz="4000" u="none" cap="none" strike="noStrike">
                <a:solidFill>
                  <a:srgbClr val="000000"/>
                </a:solidFill>
                <a:latin typeface="Lucida Sans"/>
                <a:ea typeface="Lucida Sans"/>
                <a:cs typeface="Lucida Sans"/>
                <a:sym typeface="Lucida Sans"/>
              </a:rPr>
              <a:t>By Nuhu Diraso Gapsiso Ph.D.</a:t>
            </a:r>
            <a:endParaRPr/>
          </a:p>
          <a:p>
            <a:pPr indent="0" lvl="0" marL="0" marR="0" rtl="0" algn="ctr">
              <a:lnSpc>
                <a:spcPct val="100000"/>
              </a:lnSpc>
              <a:spcBef>
                <a:spcPts val="400"/>
              </a:spcBef>
              <a:spcAft>
                <a:spcPts val="0"/>
              </a:spcAft>
              <a:buClr>
                <a:srgbClr val="2DA2BF"/>
              </a:buClr>
              <a:buSzPts val="2720"/>
              <a:buFont typeface="Noto Sans Symbols"/>
              <a:buNone/>
            </a:pPr>
            <a:r>
              <a:rPr b="0" i="0" lang="en-US" sz="4000" u="none" cap="none" strike="noStrike">
                <a:solidFill>
                  <a:srgbClr val="000000"/>
                </a:solidFill>
                <a:latin typeface="Lucida Sans"/>
                <a:ea typeface="Lucida Sans"/>
                <a:cs typeface="Lucida Sans"/>
                <a:sym typeface="Lucida Sans"/>
              </a:rPr>
              <a:t>Department of Mass Communication</a:t>
            </a:r>
            <a:endParaRPr/>
          </a:p>
          <a:p>
            <a:pPr indent="0" lvl="0" marL="0" marR="0" rtl="0" algn="ctr">
              <a:lnSpc>
                <a:spcPct val="100000"/>
              </a:lnSpc>
              <a:spcBef>
                <a:spcPts val="400"/>
              </a:spcBef>
              <a:spcAft>
                <a:spcPts val="0"/>
              </a:spcAft>
              <a:buClr>
                <a:srgbClr val="2DA2BF"/>
              </a:buClr>
              <a:buSzPts val="2720"/>
              <a:buFont typeface="Noto Sans Symbols"/>
              <a:buNone/>
            </a:pPr>
            <a:r>
              <a:rPr b="0" i="0" lang="en-US" sz="4000" u="none" cap="none" strike="noStrike">
                <a:solidFill>
                  <a:srgbClr val="000000"/>
                </a:solidFill>
                <a:latin typeface="Lucida Sans"/>
                <a:ea typeface="Lucida Sans"/>
                <a:cs typeface="Lucida Sans"/>
                <a:sym typeface="Lucida Sans"/>
              </a:rPr>
              <a:t>University of Maiduguri</a:t>
            </a:r>
            <a:endParaRPr/>
          </a:p>
          <a:p>
            <a:pPr indent="0" lvl="0" marL="0" rtl="0" algn="ctr">
              <a:spcBef>
                <a:spcPts val="400"/>
              </a:spcBef>
              <a:spcAft>
                <a:spcPts val="0"/>
              </a:spcAft>
              <a:buClr>
                <a:schemeClr val="lt1"/>
              </a:buClr>
              <a:buSzPts val="2000"/>
              <a:buNone/>
            </a:pPr>
            <a:r>
              <a:rPr lang="en-US" sz="2000"/>
              <a:t>University of Maiduguri</a:t>
            </a:r>
            <a:endParaRPr/>
          </a:p>
        </p:txBody>
      </p:sp>
      <p:pic>
        <p:nvPicPr>
          <p:cNvPr id="338" name="Google Shape;338;p12"/>
          <p:cNvPicPr preferRelativeResize="0"/>
          <p:nvPr/>
        </p:nvPicPr>
        <p:blipFill rotWithShape="1">
          <a:blip r:embed="rId3">
            <a:alphaModFix/>
          </a:blip>
          <a:srcRect b="0" l="0" r="0" t="0"/>
          <a:stretch/>
        </p:blipFill>
        <p:spPr>
          <a:xfrm>
            <a:off x="6281923" y="5995529"/>
            <a:ext cx="2404877" cy="670561"/>
          </a:xfrm>
          <a:prstGeom prst="rect">
            <a:avLst/>
          </a:prstGeom>
          <a:noFill/>
          <a:ln>
            <a:noFill/>
          </a:ln>
        </p:spPr>
      </p:pic>
      <p:pic>
        <p:nvPicPr>
          <p:cNvPr id="339" name="Google Shape;339;p12"/>
          <p:cNvPicPr preferRelativeResize="0"/>
          <p:nvPr/>
        </p:nvPicPr>
        <p:blipFill rotWithShape="1">
          <a:blip r:embed="rId4">
            <a:alphaModFix/>
          </a:blip>
          <a:srcRect b="0" l="0" r="0" t="0"/>
          <a:stretch/>
        </p:blipFill>
        <p:spPr>
          <a:xfrm>
            <a:off x="3095282" y="5770481"/>
            <a:ext cx="738359" cy="1047375"/>
          </a:xfrm>
          <a:prstGeom prst="rect">
            <a:avLst/>
          </a:prstGeom>
          <a:noFill/>
          <a:ln>
            <a:noFill/>
          </a:ln>
        </p:spPr>
      </p:pic>
      <p:pic>
        <p:nvPicPr>
          <p:cNvPr id="340" name="Google Shape;340;p12"/>
          <p:cNvPicPr preferRelativeResize="0"/>
          <p:nvPr/>
        </p:nvPicPr>
        <p:blipFill rotWithShape="1">
          <a:blip r:embed="rId5">
            <a:alphaModFix/>
          </a:blip>
          <a:srcRect b="0" l="0" r="0" t="0"/>
          <a:stretch/>
        </p:blipFill>
        <p:spPr>
          <a:xfrm>
            <a:off x="4517812" y="5870068"/>
            <a:ext cx="792549" cy="7132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3"/>
          <p:cNvSpPr txBox="1"/>
          <p:nvPr>
            <p:ph type="title"/>
          </p:nvPr>
        </p:nvSpPr>
        <p:spPr>
          <a:xfrm>
            <a:off x="457200" y="274638"/>
            <a:ext cx="8229600" cy="5832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How We Do Qualitative Research?</a:t>
            </a:r>
            <a:endParaRPr/>
          </a:p>
        </p:txBody>
      </p:sp>
      <p:sp>
        <p:nvSpPr>
          <p:cNvPr id="346" name="Google Shape;346;p13"/>
          <p:cNvSpPr txBox="1"/>
          <p:nvPr>
            <p:ph idx="1" type="body"/>
          </p:nvPr>
        </p:nvSpPr>
        <p:spPr>
          <a:xfrm>
            <a:off x="457200" y="962026"/>
            <a:ext cx="8229600" cy="4704268"/>
          </a:xfrm>
          <a:prstGeom prst="rect">
            <a:avLst/>
          </a:prstGeom>
          <a:noFill/>
          <a:ln>
            <a:noFill/>
          </a:ln>
        </p:spPr>
        <p:txBody>
          <a:bodyPr anchorCtr="0" anchor="t" bIns="45700" lIns="91425" spcFirstLastPara="1" rIns="91425" wrap="square" tIns="45700">
            <a:noAutofit/>
          </a:bodyPr>
          <a:lstStyle/>
          <a:p>
            <a:pPr indent="-256032" lvl="0" marL="365760" marR="0" rtl="0" algn="l">
              <a:lnSpc>
                <a:spcPct val="100000"/>
              </a:lnSpc>
              <a:spcBef>
                <a:spcPts val="0"/>
              </a:spcBef>
              <a:spcAft>
                <a:spcPts val="0"/>
              </a:spcAft>
              <a:buClr>
                <a:srgbClr val="2DA2BF"/>
              </a:buClr>
              <a:buSzPts val="1700"/>
              <a:buFont typeface="Noto Sans Symbols"/>
              <a:buChar char="🞂"/>
            </a:pPr>
            <a:r>
              <a:rPr b="0" i="0" lang="en-US" sz="2500" u="none" cap="none" strike="noStrike">
                <a:solidFill>
                  <a:srgbClr val="000000"/>
                </a:solidFill>
                <a:latin typeface="Lucida Sans"/>
                <a:ea typeface="Lucida Sans"/>
                <a:cs typeface="Lucida Sans"/>
                <a:sym typeface="Lucida Sans"/>
              </a:rPr>
              <a:t>Decide on a question you want to study. A good research question needs to be clear, specific, and manageable. To do qualitative research, your question should explore reasons for why people do things or believe in something.</a:t>
            </a:r>
            <a:endParaRPr/>
          </a:p>
          <a:p>
            <a:pPr indent="-256032" lvl="0" marL="365760" marR="0" rtl="0" algn="l">
              <a:lnSpc>
                <a:spcPct val="100000"/>
              </a:lnSpc>
              <a:spcBef>
                <a:spcPts val="400"/>
              </a:spcBef>
              <a:spcAft>
                <a:spcPts val="0"/>
              </a:spcAft>
              <a:buClr>
                <a:srgbClr val="2DA2BF"/>
              </a:buClr>
              <a:buSzPts val="1700"/>
              <a:buFont typeface="Noto Sans Symbols"/>
              <a:buChar char="🞂"/>
            </a:pPr>
            <a:r>
              <a:rPr b="0" i="0" lang="en-US" sz="2500" u="none" cap="none" strike="noStrike">
                <a:solidFill>
                  <a:srgbClr val="000000"/>
                </a:solidFill>
                <a:latin typeface="Lucida Sans"/>
                <a:ea typeface="Lucida Sans"/>
                <a:cs typeface="Lucida Sans"/>
                <a:sym typeface="Lucida Sans"/>
              </a:rPr>
              <a:t>Do a literature review. </a:t>
            </a:r>
            <a:endParaRPr/>
          </a:p>
          <a:p>
            <a:pPr indent="-256032" lvl="0" marL="365760" marR="0" rtl="0" algn="l">
              <a:lnSpc>
                <a:spcPct val="100000"/>
              </a:lnSpc>
              <a:spcBef>
                <a:spcPts val="400"/>
              </a:spcBef>
              <a:spcAft>
                <a:spcPts val="0"/>
              </a:spcAft>
              <a:buClr>
                <a:srgbClr val="2DA2BF"/>
              </a:buClr>
              <a:buSzPts val="1700"/>
              <a:buFont typeface="Noto Sans Symbols"/>
              <a:buChar char="🞂"/>
            </a:pPr>
            <a:r>
              <a:rPr b="0" i="0" lang="en-US" sz="2500" u="none" cap="none" strike="noStrike">
                <a:solidFill>
                  <a:srgbClr val="000000"/>
                </a:solidFill>
                <a:latin typeface="Lucida Sans"/>
                <a:ea typeface="Lucida Sans"/>
                <a:cs typeface="Lucida Sans"/>
                <a:sym typeface="Lucida Sans"/>
              </a:rPr>
              <a:t>Evaluate whether qualitative research is the right fit for your research question</a:t>
            </a:r>
            <a:endParaRPr/>
          </a:p>
          <a:p>
            <a:pPr indent="-256032" lvl="0" marL="365760" marR="0" rtl="0" algn="l">
              <a:lnSpc>
                <a:spcPct val="100000"/>
              </a:lnSpc>
              <a:spcBef>
                <a:spcPts val="400"/>
              </a:spcBef>
              <a:spcAft>
                <a:spcPts val="0"/>
              </a:spcAft>
              <a:buClr>
                <a:srgbClr val="2DA2BF"/>
              </a:buClr>
              <a:buSzPts val="1700"/>
              <a:buFont typeface="Noto Sans Symbols"/>
              <a:buChar char="🞂"/>
            </a:pPr>
            <a:r>
              <a:rPr b="0" i="0" lang="en-US" sz="2500" u="none" cap="none" strike="noStrike">
                <a:solidFill>
                  <a:srgbClr val="000000"/>
                </a:solidFill>
                <a:latin typeface="Lucida Sans"/>
                <a:ea typeface="Lucida Sans"/>
                <a:cs typeface="Lucida Sans"/>
                <a:sym typeface="Lucida Sans"/>
              </a:rPr>
              <a:t>Consider your ideal sampling size. Qualitative research methods don't rely as heavily on large sample sizes as quantitative methods</a:t>
            </a:r>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 </a:t>
            </a:r>
            <a:endParaRPr/>
          </a:p>
        </p:txBody>
      </p:sp>
      <p:pic>
        <p:nvPicPr>
          <p:cNvPr id="347" name="Google Shape;347;p13"/>
          <p:cNvPicPr preferRelativeResize="0"/>
          <p:nvPr/>
        </p:nvPicPr>
        <p:blipFill rotWithShape="1">
          <a:blip r:embed="rId3">
            <a:alphaModFix/>
          </a:blip>
          <a:srcRect b="0" l="0" r="0" t="0"/>
          <a:stretch/>
        </p:blipFill>
        <p:spPr>
          <a:xfrm>
            <a:off x="6281923" y="5995529"/>
            <a:ext cx="2404877" cy="670561"/>
          </a:xfrm>
          <a:prstGeom prst="rect">
            <a:avLst/>
          </a:prstGeom>
          <a:noFill/>
          <a:ln>
            <a:noFill/>
          </a:ln>
        </p:spPr>
      </p:pic>
      <p:pic>
        <p:nvPicPr>
          <p:cNvPr id="348" name="Google Shape;348;p13"/>
          <p:cNvPicPr preferRelativeResize="0"/>
          <p:nvPr/>
        </p:nvPicPr>
        <p:blipFill rotWithShape="1">
          <a:blip r:embed="rId4">
            <a:alphaModFix/>
          </a:blip>
          <a:srcRect b="0" l="0" r="0" t="0"/>
          <a:stretch/>
        </p:blipFill>
        <p:spPr>
          <a:xfrm>
            <a:off x="3095282" y="5807121"/>
            <a:ext cx="738359" cy="1047375"/>
          </a:xfrm>
          <a:prstGeom prst="rect">
            <a:avLst/>
          </a:prstGeom>
          <a:noFill/>
          <a:ln>
            <a:noFill/>
          </a:ln>
        </p:spPr>
      </p:pic>
      <p:pic>
        <p:nvPicPr>
          <p:cNvPr id="349" name="Google Shape;349;p13"/>
          <p:cNvPicPr preferRelativeResize="0"/>
          <p:nvPr/>
        </p:nvPicPr>
        <p:blipFill rotWithShape="1">
          <a:blip r:embed="rId5">
            <a:alphaModFix/>
          </a:blip>
          <a:srcRect b="0" l="0" r="0" t="0"/>
          <a:stretch/>
        </p:blipFill>
        <p:spPr>
          <a:xfrm>
            <a:off x="4517812" y="5895974"/>
            <a:ext cx="792549" cy="7132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4"/>
          <p:cNvSpPr txBox="1"/>
          <p:nvPr>
            <p:ph type="title"/>
          </p:nvPr>
        </p:nvSpPr>
        <p:spPr>
          <a:xfrm>
            <a:off x="457200" y="274638"/>
            <a:ext cx="8229600" cy="5832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How We Do Qualitative Research?</a:t>
            </a:r>
            <a:endParaRPr/>
          </a:p>
        </p:txBody>
      </p:sp>
      <p:sp>
        <p:nvSpPr>
          <p:cNvPr id="355" name="Google Shape;355;p14"/>
          <p:cNvSpPr txBox="1"/>
          <p:nvPr>
            <p:ph idx="1" type="body"/>
          </p:nvPr>
        </p:nvSpPr>
        <p:spPr>
          <a:xfrm>
            <a:off x="457200" y="962026"/>
            <a:ext cx="8229600" cy="4704268"/>
          </a:xfrm>
          <a:prstGeom prst="rect">
            <a:avLst/>
          </a:prstGeom>
          <a:noFill/>
          <a:ln>
            <a:noFill/>
          </a:ln>
        </p:spPr>
        <p:txBody>
          <a:bodyPr anchorCtr="0" anchor="t" bIns="45700" lIns="91425" spcFirstLastPara="1" rIns="91425" wrap="square" tIns="45700">
            <a:noAutofit/>
          </a:bodyPr>
          <a:lstStyle/>
          <a:p>
            <a:pPr indent="-256032" lvl="0" marL="365760" marR="0" rtl="0" algn="l">
              <a:lnSpc>
                <a:spcPct val="100000"/>
              </a:lnSpc>
              <a:spcBef>
                <a:spcPts val="0"/>
              </a:spcBef>
              <a:spcAft>
                <a:spcPts val="0"/>
              </a:spcAft>
              <a:buClr>
                <a:srgbClr val="2DA2BF"/>
              </a:buClr>
              <a:buSzPts val="1836"/>
              <a:buFont typeface="Noto Sans Symbols"/>
              <a:buChar char="🞂"/>
            </a:pPr>
            <a:r>
              <a:rPr b="0" i="0" lang="en-US" sz="2700" u="none" cap="none" strike="noStrike">
                <a:solidFill>
                  <a:srgbClr val="000000"/>
                </a:solidFill>
                <a:latin typeface="Lucida Sans"/>
                <a:ea typeface="Lucida Sans"/>
                <a:cs typeface="Lucida Sans"/>
                <a:sym typeface="Lucida Sans"/>
              </a:rPr>
              <a:t>Choose a qualitative research methodology.</a:t>
            </a:r>
            <a:endParaRPr/>
          </a:p>
          <a:p>
            <a:pPr indent="-256032" lvl="0" marL="365760" marR="0" rtl="0" algn="l">
              <a:lnSpc>
                <a:spcPct val="100000"/>
              </a:lnSpc>
              <a:spcBef>
                <a:spcPts val="400"/>
              </a:spcBef>
              <a:spcAft>
                <a:spcPts val="0"/>
              </a:spcAft>
              <a:buClr>
                <a:srgbClr val="2DA2BF"/>
              </a:buClr>
              <a:buSzPts val="1836"/>
              <a:buFont typeface="Noto Sans Symbols"/>
              <a:buChar char="🞂"/>
            </a:pPr>
            <a:r>
              <a:rPr b="0" i="0" lang="en-US" sz="2700" u="none" cap="none" strike="noStrike">
                <a:solidFill>
                  <a:srgbClr val="000000"/>
                </a:solidFill>
                <a:latin typeface="Lucida Sans"/>
                <a:ea typeface="Lucida Sans"/>
                <a:cs typeface="Lucida Sans"/>
                <a:sym typeface="Lucida Sans"/>
              </a:rPr>
              <a:t>Collect your data</a:t>
            </a:r>
            <a:endParaRPr/>
          </a:p>
          <a:p>
            <a:pPr indent="-256032" lvl="0" marL="365760" marR="0" rtl="0" algn="l">
              <a:lnSpc>
                <a:spcPct val="100000"/>
              </a:lnSpc>
              <a:spcBef>
                <a:spcPts val="400"/>
              </a:spcBef>
              <a:spcAft>
                <a:spcPts val="0"/>
              </a:spcAft>
              <a:buClr>
                <a:srgbClr val="2DA2BF"/>
              </a:buClr>
              <a:buSzPts val="1836"/>
              <a:buFont typeface="Noto Sans Symbols"/>
              <a:buChar char="🞂"/>
            </a:pPr>
            <a:r>
              <a:rPr b="0" i="0" lang="en-US" sz="2700" u="none" cap="none" strike="noStrike">
                <a:solidFill>
                  <a:srgbClr val="000000"/>
                </a:solidFill>
                <a:latin typeface="Lucida Sans"/>
                <a:ea typeface="Lucida Sans"/>
                <a:cs typeface="Lucida Sans"/>
                <a:sym typeface="Lucida Sans"/>
              </a:rPr>
              <a:t>Analyze your data</a:t>
            </a:r>
            <a:endParaRPr/>
          </a:p>
          <a:p>
            <a:pPr indent="-256032" lvl="0" marL="365760" marR="0" rtl="0" algn="l">
              <a:lnSpc>
                <a:spcPct val="100000"/>
              </a:lnSpc>
              <a:spcBef>
                <a:spcPts val="400"/>
              </a:spcBef>
              <a:spcAft>
                <a:spcPts val="0"/>
              </a:spcAft>
              <a:buClr>
                <a:srgbClr val="2DA2BF"/>
              </a:buClr>
              <a:buSzPts val="1836"/>
              <a:buFont typeface="Noto Sans Symbols"/>
              <a:buChar char="🞂"/>
            </a:pPr>
            <a:r>
              <a:rPr b="0" i="0" lang="en-US" sz="2700" u="none" cap="none" strike="noStrike">
                <a:solidFill>
                  <a:srgbClr val="000000"/>
                </a:solidFill>
                <a:latin typeface="Lucida Sans"/>
                <a:ea typeface="Lucida Sans"/>
                <a:cs typeface="Lucida Sans"/>
                <a:sym typeface="Lucida Sans"/>
              </a:rPr>
              <a:t>Write up your research</a:t>
            </a:r>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 </a:t>
            </a:r>
            <a:endParaRPr/>
          </a:p>
        </p:txBody>
      </p:sp>
      <p:pic>
        <p:nvPicPr>
          <p:cNvPr id="356" name="Google Shape;356;p14"/>
          <p:cNvPicPr preferRelativeResize="0"/>
          <p:nvPr/>
        </p:nvPicPr>
        <p:blipFill rotWithShape="1">
          <a:blip r:embed="rId3">
            <a:alphaModFix/>
          </a:blip>
          <a:srcRect b="0" l="0" r="0" t="0"/>
          <a:stretch/>
        </p:blipFill>
        <p:spPr>
          <a:xfrm>
            <a:off x="6281923" y="5995529"/>
            <a:ext cx="2404877" cy="670561"/>
          </a:xfrm>
          <a:prstGeom prst="rect">
            <a:avLst/>
          </a:prstGeom>
          <a:noFill/>
          <a:ln>
            <a:noFill/>
          </a:ln>
        </p:spPr>
      </p:pic>
      <p:pic>
        <p:nvPicPr>
          <p:cNvPr id="357" name="Google Shape;357;p14"/>
          <p:cNvPicPr preferRelativeResize="0"/>
          <p:nvPr/>
        </p:nvPicPr>
        <p:blipFill rotWithShape="1">
          <a:blip r:embed="rId4">
            <a:alphaModFix/>
          </a:blip>
          <a:srcRect b="0" l="0" r="0" t="0"/>
          <a:stretch/>
        </p:blipFill>
        <p:spPr>
          <a:xfrm>
            <a:off x="3340582" y="5770481"/>
            <a:ext cx="738359" cy="1047375"/>
          </a:xfrm>
          <a:prstGeom prst="rect">
            <a:avLst/>
          </a:prstGeom>
          <a:noFill/>
          <a:ln>
            <a:noFill/>
          </a:ln>
        </p:spPr>
      </p:pic>
      <p:pic>
        <p:nvPicPr>
          <p:cNvPr id="358" name="Google Shape;358;p14"/>
          <p:cNvPicPr preferRelativeResize="0"/>
          <p:nvPr/>
        </p:nvPicPr>
        <p:blipFill rotWithShape="1">
          <a:blip r:embed="rId5">
            <a:alphaModFix/>
          </a:blip>
          <a:srcRect b="0" l="0" r="0" t="0"/>
          <a:stretch/>
        </p:blipFill>
        <p:spPr>
          <a:xfrm>
            <a:off x="4668786" y="5783928"/>
            <a:ext cx="792549" cy="7132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5"/>
          <p:cNvSpPr txBox="1"/>
          <p:nvPr>
            <p:ph type="title"/>
          </p:nvPr>
        </p:nvSpPr>
        <p:spPr>
          <a:xfrm>
            <a:off x="457200" y="274638"/>
            <a:ext cx="8229600" cy="5832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Writing Your Qualitative Research</a:t>
            </a:r>
            <a:endParaRPr/>
          </a:p>
        </p:txBody>
      </p:sp>
      <p:sp>
        <p:nvSpPr>
          <p:cNvPr id="364" name="Google Shape;364;p15"/>
          <p:cNvSpPr txBox="1"/>
          <p:nvPr>
            <p:ph idx="1" type="body"/>
          </p:nvPr>
        </p:nvSpPr>
        <p:spPr>
          <a:xfrm>
            <a:off x="457200" y="962026"/>
            <a:ext cx="8229600" cy="4704268"/>
          </a:xfrm>
          <a:prstGeom prst="rect">
            <a:avLst/>
          </a:prstGeom>
          <a:noFill/>
          <a:ln>
            <a:noFill/>
          </a:ln>
        </p:spPr>
        <p:txBody>
          <a:bodyPr anchorCtr="0" anchor="t" bIns="45700" lIns="91425" spcFirstLastPara="1" rIns="91425" wrap="square" tIns="45700">
            <a:noAutofit/>
          </a:bodyPr>
          <a:lstStyle/>
          <a:p>
            <a:pPr indent="-256031" lvl="0" marL="365760" marR="0" rtl="0" algn="l">
              <a:lnSpc>
                <a:spcPct val="100000"/>
              </a:lnSpc>
              <a:spcBef>
                <a:spcPts val="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Read and re-read your data. Read and Reread Your Data Collect all field notes, transcripts, documents, and other materials and read through them carefully.</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 Keep track of hunches, interpretations, and ideas. You should record any important idea that comes to you as you read through and think about your data.</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Look for themes that occur frequently. </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Construct typologies. </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Develop concepts and theoretical propositions. </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 Read the literature. </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Develop charts, diagrams, and figures.</a:t>
            </a:r>
            <a:endParaRPr/>
          </a:p>
          <a:p>
            <a:pPr indent="-256031" lvl="0" marL="365760" marR="0" rtl="0" algn="l">
              <a:lnSpc>
                <a:spcPct val="100000"/>
              </a:lnSpc>
              <a:spcBef>
                <a:spcPts val="400"/>
              </a:spcBef>
              <a:spcAft>
                <a:spcPts val="0"/>
              </a:spcAft>
              <a:buClr>
                <a:srgbClr val="2DA2BF"/>
              </a:buClr>
              <a:buSzPts val="1564"/>
              <a:buFont typeface="Noto Sans Symbols"/>
              <a:buChar char="🞂"/>
            </a:pPr>
            <a:r>
              <a:rPr b="0" i="0" lang="en-US" sz="2300" u="none" cap="none" strike="noStrike">
                <a:solidFill>
                  <a:srgbClr val="000000"/>
                </a:solidFill>
                <a:latin typeface="Lucida Sans"/>
                <a:ea typeface="Lucida Sans"/>
                <a:cs typeface="Lucida Sans"/>
                <a:sym typeface="Lucida Sans"/>
              </a:rPr>
              <a:t> Write analytical memos.</a:t>
            </a:r>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 </a:t>
            </a:r>
            <a:endParaRPr/>
          </a:p>
        </p:txBody>
      </p:sp>
      <p:pic>
        <p:nvPicPr>
          <p:cNvPr id="365" name="Google Shape;365;p15"/>
          <p:cNvPicPr preferRelativeResize="0"/>
          <p:nvPr/>
        </p:nvPicPr>
        <p:blipFill rotWithShape="1">
          <a:blip r:embed="rId3">
            <a:alphaModFix/>
          </a:blip>
          <a:srcRect b="0" l="0" r="0" t="0"/>
          <a:stretch/>
        </p:blipFill>
        <p:spPr>
          <a:xfrm>
            <a:off x="6281923" y="5995529"/>
            <a:ext cx="2404877" cy="670561"/>
          </a:xfrm>
          <a:prstGeom prst="rect">
            <a:avLst/>
          </a:prstGeom>
          <a:noFill/>
          <a:ln>
            <a:noFill/>
          </a:ln>
        </p:spPr>
      </p:pic>
      <p:pic>
        <p:nvPicPr>
          <p:cNvPr id="366" name="Google Shape;366;p15"/>
          <p:cNvPicPr preferRelativeResize="0"/>
          <p:nvPr/>
        </p:nvPicPr>
        <p:blipFill rotWithShape="1">
          <a:blip r:embed="rId4">
            <a:alphaModFix/>
          </a:blip>
          <a:srcRect b="0" l="0" r="0" t="0"/>
          <a:stretch/>
        </p:blipFill>
        <p:spPr>
          <a:xfrm>
            <a:off x="3464461" y="5770481"/>
            <a:ext cx="738359" cy="1047375"/>
          </a:xfrm>
          <a:prstGeom prst="rect">
            <a:avLst/>
          </a:prstGeom>
          <a:noFill/>
          <a:ln>
            <a:noFill/>
          </a:ln>
        </p:spPr>
      </p:pic>
      <p:pic>
        <p:nvPicPr>
          <p:cNvPr id="367" name="Google Shape;367;p15"/>
          <p:cNvPicPr preferRelativeResize="0"/>
          <p:nvPr/>
        </p:nvPicPr>
        <p:blipFill rotWithShape="1">
          <a:blip r:embed="rId5">
            <a:alphaModFix/>
          </a:blip>
          <a:srcRect b="0" l="0" r="0" t="0"/>
          <a:stretch/>
        </p:blipFill>
        <p:spPr>
          <a:xfrm>
            <a:off x="4704643" y="5829727"/>
            <a:ext cx="792549" cy="7132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6"/>
          <p:cNvSpPr txBox="1"/>
          <p:nvPr>
            <p:ph type="title"/>
          </p:nvPr>
        </p:nvSpPr>
        <p:spPr>
          <a:xfrm>
            <a:off x="722313" y="2592372"/>
            <a:ext cx="7772400" cy="3176604"/>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None/>
            </a:pPr>
            <a:br>
              <a:rPr lang="en-US" sz="2400" cap="none">
                <a:latin typeface="Times New Roman"/>
                <a:ea typeface="Times New Roman"/>
                <a:cs typeface="Times New Roman"/>
                <a:sym typeface="Times New Roman"/>
              </a:rPr>
            </a:br>
            <a:r>
              <a:rPr lang="en-US" sz="2400" cap="none">
                <a:latin typeface="Times New Roman"/>
                <a:ea typeface="Times New Roman"/>
                <a:cs typeface="Times New Roman"/>
                <a:sym typeface="Times New Roman"/>
              </a:rPr>
              <a:t>Qualitative Research Examples from BUK.</a:t>
            </a:r>
            <a:br>
              <a:rPr b="0" lang="en-US" sz="2400" cap="none">
                <a:solidFill>
                  <a:srgbClr val="000000"/>
                </a:solidFill>
                <a:latin typeface="Times New Roman"/>
                <a:ea typeface="Times New Roman"/>
                <a:cs typeface="Times New Roman"/>
                <a:sym typeface="Times New Roman"/>
              </a:rPr>
            </a:br>
            <a:endParaRPr/>
          </a:p>
        </p:txBody>
      </p:sp>
      <p:sp>
        <p:nvSpPr>
          <p:cNvPr id="373" name="Google Shape;373;p16"/>
          <p:cNvSpPr txBox="1"/>
          <p:nvPr>
            <p:ph idx="1" type="body"/>
          </p:nvPr>
        </p:nvSpPr>
        <p:spPr>
          <a:xfrm>
            <a:off x="722313" y="386500"/>
            <a:ext cx="7772400" cy="195134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000"/>
              <a:buNone/>
            </a:pPr>
            <a:r>
              <a:rPr lang="en-US">
                <a:solidFill>
                  <a:schemeClr val="dk1"/>
                </a:solidFill>
                <a:latin typeface="Times New Roman"/>
                <a:ea typeface="Times New Roman"/>
                <a:cs typeface="Times New Roman"/>
                <a:sym typeface="Times New Roman"/>
              </a:rPr>
              <a:t>Professor Mustapha Malam</a:t>
            </a:r>
            <a:endParaRPr/>
          </a:p>
          <a:p>
            <a:pPr indent="0" lvl="0" marL="0" rtl="0" algn="ctr">
              <a:spcBef>
                <a:spcPts val="400"/>
              </a:spcBef>
              <a:spcAft>
                <a:spcPts val="0"/>
              </a:spcAft>
              <a:buClr>
                <a:schemeClr val="dk1"/>
              </a:buClr>
              <a:buSzPts val="2000"/>
              <a:buNone/>
            </a:pPr>
            <a:r>
              <a:rPr lang="en-US">
                <a:solidFill>
                  <a:schemeClr val="dk1"/>
                </a:solidFill>
                <a:latin typeface="Times New Roman"/>
                <a:ea typeface="Times New Roman"/>
                <a:cs typeface="Times New Roman"/>
                <a:sym typeface="Times New Roman"/>
              </a:rPr>
              <a:t>Department of Mass Communication</a:t>
            </a:r>
            <a:endParaRPr/>
          </a:p>
          <a:p>
            <a:pPr indent="0" lvl="0" marL="0" rtl="0" algn="ctr">
              <a:spcBef>
                <a:spcPts val="400"/>
              </a:spcBef>
              <a:spcAft>
                <a:spcPts val="0"/>
              </a:spcAft>
              <a:buClr>
                <a:schemeClr val="dk1"/>
              </a:buClr>
              <a:buSzPts val="2000"/>
              <a:buNone/>
            </a:pPr>
            <a:r>
              <a:rPr lang="en-US">
                <a:solidFill>
                  <a:schemeClr val="dk1"/>
                </a:solidFill>
                <a:latin typeface="Times New Roman"/>
                <a:ea typeface="Times New Roman"/>
                <a:cs typeface="Times New Roman"/>
                <a:sym typeface="Times New Roman"/>
              </a:rPr>
              <a:t>Bayero University</a:t>
            </a:r>
            <a:endParaRPr/>
          </a:p>
          <a:p>
            <a:pPr indent="0" lvl="0" marL="0" rtl="0" algn="ctr">
              <a:spcBef>
                <a:spcPts val="400"/>
              </a:spcBef>
              <a:spcAft>
                <a:spcPts val="0"/>
              </a:spcAft>
              <a:buClr>
                <a:srgbClr val="7F7F7F"/>
              </a:buClr>
              <a:buSzPts val="2000"/>
              <a:buNone/>
            </a:pPr>
            <a:r>
              <a:t/>
            </a:r>
            <a:endParaRPr/>
          </a:p>
        </p:txBody>
      </p:sp>
      <p:pic>
        <p:nvPicPr>
          <p:cNvPr id="374" name="Google Shape;374;p16"/>
          <p:cNvPicPr preferRelativeResize="0"/>
          <p:nvPr/>
        </p:nvPicPr>
        <p:blipFill rotWithShape="1">
          <a:blip r:embed="rId3">
            <a:alphaModFix/>
          </a:blip>
          <a:srcRect b="0" l="0" r="0" t="0"/>
          <a:stretch/>
        </p:blipFill>
        <p:spPr>
          <a:xfrm>
            <a:off x="6089836" y="5965586"/>
            <a:ext cx="2404877" cy="670561"/>
          </a:xfrm>
          <a:prstGeom prst="rect">
            <a:avLst/>
          </a:prstGeom>
          <a:noFill/>
          <a:ln>
            <a:noFill/>
          </a:ln>
        </p:spPr>
      </p:pic>
      <p:pic>
        <p:nvPicPr>
          <p:cNvPr id="375" name="Google Shape;375;p16"/>
          <p:cNvPicPr preferRelativeResize="0"/>
          <p:nvPr/>
        </p:nvPicPr>
        <p:blipFill rotWithShape="1">
          <a:blip r:embed="rId4">
            <a:alphaModFix/>
          </a:blip>
          <a:srcRect b="0" l="0" r="0" t="0"/>
          <a:stretch/>
        </p:blipFill>
        <p:spPr>
          <a:xfrm>
            <a:off x="3523129" y="5856535"/>
            <a:ext cx="626472" cy="888661"/>
          </a:xfrm>
          <a:prstGeom prst="rect">
            <a:avLst/>
          </a:prstGeom>
          <a:noFill/>
          <a:ln>
            <a:noFill/>
          </a:ln>
        </p:spPr>
      </p:pic>
      <p:pic>
        <p:nvPicPr>
          <p:cNvPr id="376" name="Google Shape;376;p16"/>
          <p:cNvPicPr preferRelativeResize="0"/>
          <p:nvPr/>
        </p:nvPicPr>
        <p:blipFill rotWithShape="1">
          <a:blip r:embed="rId5">
            <a:alphaModFix/>
          </a:blip>
          <a:srcRect b="0" l="0" r="0" t="0"/>
          <a:stretch/>
        </p:blipFill>
        <p:spPr>
          <a:xfrm>
            <a:off x="4726141" y="6001503"/>
            <a:ext cx="626473" cy="5652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QUALITATIVE RESEARCH EXAMPLES FROM BUK</a:t>
            </a:r>
            <a:endParaRPr sz="2400"/>
          </a:p>
        </p:txBody>
      </p:sp>
      <p:sp>
        <p:nvSpPr>
          <p:cNvPr id="382" name="Google Shape;382;p17"/>
          <p:cNvSpPr txBox="1"/>
          <p:nvPr>
            <p:ph idx="1" type="body"/>
          </p:nvPr>
        </p:nvSpPr>
        <p:spPr>
          <a:xfrm>
            <a:off x="457200" y="1371600"/>
            <a:ext cx="8229600" cy="443752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Greetings from BUK, almost 20 years of PG Communication program &amp; research</a:t>
            </a:r>
            <a:endParaRPr>
              <a:solidFill>
                <a:schemeClr val="dk1"/>
              </a:solidFill>
            </a:endParaRPr>
          </a:p>
          <a:p>
            <a:pPr indent="-342900" lvl="0" marL="342900" rtl="0" algn="l">
              <a:lnSpc>
                <a:spcPct val="150000"/>
              </a:lnSpc>
              <a:spcBef>
                <a:spcPts val="4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Broad overview already provided: comprehensive &amp; enriching</a:t>
            </a:r>
            <a:endParaRPr>
              <a:solidFill>
                <a:schemeClr val="dk1"/>
              </a:solidFill>
            </a:endParaRPr>
          </a:p>
          <a:p>
            <a:pPr indent="-342900" lvl="0" marL="342900" rtl="0" algn="l">
              <a:lnSpc>
                <a:spcPct val="150000"/>
              </a:lnSpc>
              <a:spcBef>
                <a:spcPts val="4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Highly popular method in social educational &amp; communication research</a:t>
            </a:r>
            <a:endParaRPr>
              <a:solidFill>
                <a:schemeClr val="dk1"/>
              </a:solidFill>
            </a:endParaRPr>
          </a:p>
          <a:p>
            <a:pPr indent="-342900" lvl="0" marL="342900" rtl="0" algn="l">
              <a:lnSpc>
                <a:spcPct val="150000"/>
              </a:lnSpc>
              <a:spcBef>
                <a:spcPts val="400"/>
              </a:spcBef>
              <a:spcAft>
                <a:spcPts val="0"/>
              </a:spcAft>
              <a:buClr>
                <a:schemeClr val="dk1"/>
              </a:buClr>
              <a:buSzPts val="2000"/>
              <a:buFont typeface="Noto Sans Symbols"/>
              <a:buChar char="▪"/>
            </a:pPr>
            <a:r>
              <a:rPr lang="en-US" sz="2000">
                <a:solidFill>
                  <a:schemeClr val="dk1"/>
                </a:solidFill>
                <a:latin typeface="Times New Roman"/>
                <a:ea typeface="Times New Roman"/>
                <a:cs typeface="Times New Roman"/>
                <a:sym typeface="Times New Roman"/>
              </a:rPr>
              <a:t>Most important strength:</a:t>
            </a:r>
            <a:endParaRPr>
              <a:solidFill>
                <a:schemeClr val="dk1"/>
              </a:solidFill>
            </a:endParaRPr>
          </a:p>
          <a:p>
            <a:pPr indent="-457200" lvl="0" marL="457200" rtl="0" algn="l">
              <a:lnSpc>
                <a:spcPct val="150000"/>
              </a:lnSpc>
              <a:spcBef>
                <a:spcPts val="4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in-depth understanding of a social/communication problem from variety of perspectives: researchers, respondents; and contextual, all at once.</a:t>
            </a:r>
            <a:endParaRPr>
              <a:solidFill>
                <a:schemeClr val="dk1"/>
              </a:solidFill>
            </a:endParaRPr>
          </a:p>
          <a:p>
            <a:pPr indent="-457200" lvl="0" marL="457200" rtl="0" algn="l">
              <a:lnSpc>
                <a:spcPct val="150000"/>
              </a:lnSpc>
              <a:spcBef>
                <a:spcPts val="40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emphasis on human rather than numerical/statistical perspective.</a:t>
            </a:r>
            <a:endParaRPr sz="2000">
              <a:solidFill>
                <a:schemeClr val="dk1"/>
              </a:solidFill>
            </a:endParaRPr>
          </a:p>
          <a:p>
            <a:pPr indent="0" lvl="0" marL="0" rtl="0" algn="l">
              <a:lnSpc>
                <a:spcPct val="150000"/>
              </a:lnSpc>
              <a:spcBef>
                <a:spcPts val="400"/>
              </a:spcBef>
              <a:spcAft>
                <a:spcPts val="0"/>
              </a:spcAft>
              <a:buClr>
                <a:schemeClr val="lt1"/>
              </a:buClr>
              <a:buSzPts val="2000"/>
              <a:buNone/>
            </a:pPr>
            <a:r>
              <a:t/>
            </a:r>
            <a:endParaRPr sz="2000">
              <a:solidFill>
                <a:schemeClr val="dk1"/>
              </a:solidFill>
            </a:endParaRPr>
          </a:p>
        </p:txBody>
      </p:sp>
      <p:pic>
        <p:nvPicPr>
          <p:cNvPr id="383" name="Google Shape;383;p17"/>
          <p:cNvPicPr preferRelativeResize="0"/>
          <p:nvPr/>
        </p:nvPicPr>
        <p:blipFill rotWithShape="1">
          <a:blip r:embed="rId3">
            <a:alphaModFix/>
          </a:blip>
          <a:srcRect b="0" l="0" r="0" t="0"/>
          <a:stretch/>
        </p:blipFill>
        <p:spPr>
          <a:xfrm>
            <a:off x="3625972" y="5737148"/>
            <a:ext cx="531351" cy="898999"/>
          </a:xfrm>
          <a:prstGeom prst="rect">
            <a:avLst/>
          </a:prstGeom>
          <a:noFill/>
          <a:ln>
            <a:noFill/>
          </a:ln>
        </p:spPr>
      </p:pic>
      <p:pic>
        <p:nvPicPr>
          <p:cNvPr id="384" name="Google Shape;384;p17"/>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385" name="Google Shape;385;p17"/>
          <p:cNvPicPr preferRelativeResize="0"/>
          <p:nvPr/>
        </p:nvPicPr>
        <p:blipFill rotWithShape="1">
          <a:blip r:embed="rId5">
            <a:alphaModFix/>
          </a:blip>
          <a:srcRect b="0" l="0" r="0" t="0"/>
          <a:stretch/>
        </p:blipFill>
        <p:spPr>
          <a:xfrm>
            <a:off x="4730002" y="5876234"/>
            <a:ext cx="743245" cy="6705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8"/>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2800">
                <a:latin typeface="Times New Roman"/>
                <a:ea typeface="Times New Roman"/>
                <a:cs typeface="Times New Roman"/>
                <a:sym typeface="Times New Roman"/>
              </a:rPr>
              <a:t>Case study no. 1</a:t>
            </a:r>
            <a:endParaRPr sz="2800"/>
          </a:p>
        </p:txBody>
      </p:sp>
      <p:sp>
        <p:nvSpPr>
          <p:cNvPr id="391" name="Google Shape;391;p18"/>
          <p:cNvSpPr txBox="1"/>
          <p:nvPr>
            <p:ph idx="1" type="body"/>
          </p:nvPr>
        </p:nvSpPr>
        <p:spPr>
          <a:xfrm>
            <a:off x="457200" y="914400"/>
            <a:ext cx="8229600" cy="484990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i="1" lang="en-US" sz="1800">
                <a:solidFill>
                  <a:schemeClr val="dk1"/>
                </a:solidFill>
                <a:latin typeface="Times New Roman"/>
                <a:ea typeface="Times New Roman"/>
                <a:cs typeface="Times New Roman"/>
                <a:sym typeface="Times New Roman"/>
              </a:rPr>
              <a:t>Social Media and Changing Newspaper practices in Nigeria: A Study of Six newspapers</a:t>
            </a:r>
            <a:r>
              <a:rPr lang="en-US" sz="1800">
                <a:solidFill>
                  <a:schemeClr val="dk1"/>
                </a:solidFill>
                <a:latin typeface="Times New Roman"/>
                <a:ea typeface="Times New Roman"/>
                <a:cs typeface="Times New Roman"/>
                <a:sym typeface="Times New Roman"/>
              </a:rPr>
              <a:t> - Ibrahim Siraj, PhD, 2017</a:t>
            </a:r>
            <a:endParaRPr/>
          </a:p>
          <a:p>
            <a:pPr indent="-342900" lvl="0" marL="342900" rtl="0" algn="l">
              <a:spcBef>
                <a:spcPts val="36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Attempted to discover the impact of social media on traditional newspaper journalism practices</a:t>
            </a:r>
            <a:endParaRPr/>
          </a:p>
          <a:p>
            <a:pPr indent="-342900" lvl="0" marL="342900" rtl="0" algn="l">
              <a:spcBef>
                <a:spcPts val="36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Examined six newspapers: </a:t>
            </a:r>
            <a:r>
              <a:rPr i="1" lang="en-US" sz="1800">
                <a:solidFill>
                  <a:schemeClr val="dk1"/>
                </a:solidFill>
                <a:latin typeface="Times New Roman"/>
                <a:ea typeface="Times New Roman"/>
                <a:cs typeface="Times New Roman"/>
                <a:sym typeface="Times New Roman"/>
              </a:rPr>
              <a:t>Daily Trust, Punch, Guardian, Vanguard , Sun &amp; Leadership.</a:t>
            </a:r>
            <a:endParaRPr/>
          </a:p>
          <a:p>
            <a:pPr indent="-342900" lvl="0" marL="342900" rtl="0" algn="l">
              <a:spcBef>
                <a:spcPts val="36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RQ5: (i) what were the motivations for adoption of social media (SM) in 	the newspapers?</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(ii) What was the influence of SM on newsgathering  </a:t>
            </a:r>
            <a:endParaRPr/>
          </a:p>
          <a:p>
            <a:pPr indent="0" lvl="0" marL="0" rtl="0" algn="l">
              <a:spcBef>
                <a:spcPts val="360"/>
              </a:spcBef>
              <a:spcAft>
                <a:spcPts val="0"/>
              </a:spcAft>
              <a:buClr>
                <a:schemeClr val="lt1"/>
              </a:buClr>
              <a:buSzPts val="1800"/>
              <a:buNone/>
            </a:pPr>
            <a:r>
              <a:rPr lang="en-US" sz="1800">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              in the newspapers?</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(iii) What was the influence of SM on news/production in the                   </a:t>
            </a:r>
            <a:r>
              <a:rPr lang="en-US" sz="1800">
                <a:latin typeface="Times New Roman"/>
                <a:ea typeface="Times New Roman"/>
                <a:cs typeface="Times New Roman"/>
                <a:sym typeface="Times New Roman"/>
              </a:rPr>
              <a:t>                  </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newspapers?</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(iv) What was the influence of SM on news distribution in the    </a:t>
            </a:r>
            <a:r>
              <a:rPr lang="en-US" sz="1800">
                <a:latin typeface="Times New Roman"/>
                <a:ea typeface="Times New Roman"/>
                <a:cs typeface="Times New Roman"/>
                <a:sym typeface="Times New Roman"/>
              </a:rPr>
              <a:t>                         </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newspapers?</a:t>
            </a:r>
            <a:endParaRPr/>
          </a:p>
          <a:p>
            <a:pPr indent="0" lvl="0" marL="0" rtl="0" algn="l">
              <a:spcBef>
                <a:spcPts val="360"/>
              </a:spcBef>
              <a:spcAft>
                <a:spcPts val="0"/>
              </a:spcAft>
              <a:buClr>
                <a:schemeClr val="dk1"/>
              </a:buClr>
              <a:buSzPts val="1800"/>
              <a:buNone/>
            </a:pPr>
            <a:r>
              <a:rPr lang="en-US" sz="1800">
                <a:solidFill>
                  <a:schemeClr val="dk1"/>
                </a:solidFill>
                <a:latin typeface="Times New Roman"/>
                <a:ea typeface="Times New Roman"/>
                <a:cs typeface="Times New Roman"/>
                <a:sym typeface="Times New Roman"/>
              </a:rPr>
              <a:t>	(v) What is the impact of SM on the future of the print newspapers?</a:t>
            </a:r>
            <a:endParaRPr sz="1800"/>
          </a:p>
        </p:txBody>
      </p:sp>
      <p:pic>
        <p:nvPicPr>
          <p:cNvPr id="392" name="Google Shape;392;p18"/>
          <p:cNvPicPr preferRelativeResize="0"/>
          <p:nvPr/>
        </p:nvPicPr>
        <p:blipFill rotWithShape="1">
          <a:blip r:embed="rId3">
            <a:alphaModFix/>
          </a:blip>
          <a:srcRect b="0" l="0" r="0" t="0"/>
          <a:stretch/>
        </p:blipFill>
        <p:spPr>
          <a:xfrm>
            <a:off x="3617008" y="5854692"/>
            <a:ext cx="531351" cy="898999"/>
          </a:xfrm>
          <a:prstGeom prst="rect">
            <a:avLst/>
          </a:prstGeom>
          <a:noFill/>
          <a:ln>
            <a:noFill/>
          </a:ln>
        </p:spPr>
      </p:pic>
      <p:pic>
        <p:nvPicPr>
          <p:cNvPr id="393" name="Google Shape;393;p18"/>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394" name="Google Shape;394;p18"/>
          <p:cNvPicPr preferRelativeResize="0"/>
          <p:nvPr/>
        </p:nvPicPr>
        <p:blipFill rotWithShape="1">
          <a:blip r:embed="rId5">
            <a:alphaModFix/>
          </a:blip>
          <a:srcRect b="0" l="0" r="0" t="0"/>
          <a:stretch/>
        </p:blipFill>
        <p:spPr>
          <a:xfrm>
            <a:off x="4624104" y="5873185"/>
            <a:ext cx="787155" cy="7101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9"/>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Methodology</a:t>
            </a:r>
            <a:endParaRPr sz="2800"/>
          </a:p>
        </p:txBody>
      </p:sp>
      <p:sp>
        <p:nvSpPr>
          <p:cNvPr id="400" name="Google Shape;400;p19"/>
          <p:cNvSpPr txBox="1"/>
          <p:nvPr>
            <p:ph idx="1" type="body"/>
          </p:nvPr>
        </p:nvSpPr>
        <p:spPr>
          <a:xfrm>
            <a:off x="335560" y="1057836"/>
            <a:ext cx="8590326" cy="4907750"/>
          </a:xfrm>
          <a:prstGeom prst="rect">
            <a:avLst/>
          </a:prstGeom>
          <a:noFill/>
          <a:ln>
            <a:noFill/>
          </a:ln>
        </p:spPr>
        <p:txBody>
          <a:bodyPr anchorCtr="0" anchor="t" bIns="45700" lIns="91425" spcFirstLastPara="1" rIns="91425" wrap="square" tIns="45700">
            <a:normAutofit fontScale="25000" lnSpcReduction="20000"/>
          </a:bodyPr>
          <a:lstStyle/>
          <a:p>
            <a:pPr indent="-228600" lvl="0" marL="342900" rtl="0" algn="l">
              <a:lnSpc>
                <a:spcPct val="120000"/>
              </a:lnSpc>
              <a:spcBef>
                <a:spcPts val="0"/>
              </a:spcBef>
              <a:spcAft>
                <a:spcPts val="0"/>
              </a:spcAft>
              <a:buClr>
                <a:schemeClr val="dk1"/>
              </a:buClr>
              <a:buSzPct val="100000"/>
              <a:buFont typeface="Noto Sans Symbols"/>
              <a:buNone/>
            </a:pPr>
            <a:r>
              <a:t/>
            </a:r>
            <a:endParaRPr sz="7200">
              <a:latin typeface="Times New Roman"/>
              <a:ea typeface="Times New Roman"/>
              <a:cs typeface="Times New Roman"/>
              <a:sym typeface="Times New Roman"/>
            </a:endParaRPr>
          </a:p>
          <a:p>
            <a:pPr indent="-228600" lvl="0" marL="342900" rtl="0" algn="l">
              <a:lnSpc>
                <a:spcPct val="120000"/>
              </a:lnSpc>
              <a:spcBef>
                <a:spcPts val="360"/>
              </a:spcBef>
              <a:spcAft>
                <a:spcPts val="0"/>
              </a:spcAft>
              <a:buClr>
                <a:schemeClr val="dk1"/>
              </a:buClr>
              <a:buSzPct val="100000"/>
              <a:buFont typeface="Noto Sans Symbols"/>
              <a:buNone/>
            </a:pPr>
            <a:r>
              <a:t/>
            </a:r>
            <a:endParaRPr sz="7200">
              <a:latin typeface="Times New Roman"/>
              <a:ea typeface="Times New Roman"/>
              <a:cs typeface="Times New Roman"/>
              <a:sym typeface="Times New Roman"/>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Qualitative, using IDIs/IPIs; P.O in the newspapers</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Justification: benefit of depth of understanding of the problems/phenomena </a:t>
            </a:r>
            <a:endParaRPr/>
          </a:p>
          <a:p>
            <a:pPr indent="0" lvl="0" marL="0" rtl="0" algn="l">
              <a:lnSpc>
                <a:spcPct val="120000"/>
              </a:lnSpc>
              <a:spcBef>
                <a:spcPts val="360"/>
              </a:spcBef>
              <a:spcAft>
                <a:spcPts val="0"/>
              </a:spcAft>
              <a:buClr>
                <a:schemeClr val="dk1"/>
              </a:buClr>
              <a:buSzPct val="100000"/>
              <a:buNone/>
            </a:pPr>
            <a:r>
              <a:rPr lang="en-US" sz="7200">
                <a:latin typeface="Times New Roman"/>
                <a:ea typeface="Times New Roman"/>
                <a:cs typeface="Times New Roman"/>
                <a:sym typeface="Times New Roman"/>
              </a:rPr>
              <a:t>                          investigated.</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Study Population: All Nigerian newspapers with online editions</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Sampling: purposive</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Sample size: 16: 6 online editors, 3 news editors, 7 journalists/reporters.</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Instrument of data gathering: interview guide, P. O.</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Method of Data Analysis: transcription, cleaning of data (well, um, hmm, you know, ok etc.), organizing, identification and coding of themes </a:t>
            </a:r>
            <a:endParaRPr/>
          </a:p>
          <a:p>
            <a:pPr indent="-342900" lvl="0" marL="342900" rtl="0" algn="l">
              <a:lnSpc>
                <a:spcPct val="120000"/>
              </a:lnSpc>
              <a:spcBef>
                <a:spcPts val="360"/>
              </a:spcBef>
              <a:spcAft>
                <a:spcPts val="0"/>
              </a:spcAft>
              <a:buClr>
                <a:schemeClr val="dk1"/>
              </a:buClr>
              <a:buSzPct val="100000"/>
              <a:buFont typeface="Noto Sans Symbols"/>
              <a:buChar char="▪"/>
            </a:pPr>
            <a:r>
              <a:rPr lang="en-US" sz="7200">
                <a:latin typeface="Times New Roman"/>
                <a:ea typeface="Times New Roman"/>
                <a:cs typeface="Times New Roman"/>
                <a:sym typeface="Times New Roman"/>
              </a:rPr>
              <a:t>Data presentation/analysis: narrative /textual format &amp; interpretive style.</a:t>
            </a:r>
            <a:endParaRPr/>
          </a:p>
          <a:p>
            <a:pPr indent="0" lvl="0" marL="0" rtl="0" algn="l">
              <a:spcBef>
                <a:spcPts val="160"/>
              </a:spcBef>
              <a:spcAft>
                <a:spcPts val="0"/>
              </a:spcAft>
              <a:buClr>
                <a:schemeClr val="dk1"/>
              </a:buClr>
              <a:buSzPct val="100000"/>
              <a:buNone/>
            </a:pPr>
            <a:r>
              <a:t/>
            </a:r>
            <a:endParaRPr/>
          </a:p>
        </p:txBody>
      </p:sp>
      <p:pic>
        <p:nvPicPr>
          <p:cNvPr id="401" name="Google Shape;401;p19"/>
          <p:cNvPicPr preferRelativeResize="0"/>
          <p:nvPr/>
        </p:nvPicPr>
        <p:blipFill rotWithShape="1">
          <a:blip r:embed="rId3">
            <a:alphaModFix/>
          </a:blip>
          <a:srcRect b="0" l="0" r="0" t="0"/>
          <a:stretch/>
        </p:blipFill>
        <p:spPr>
          <a:xfrm>
            <a:off x="1685365" y="5800164"/>
            <a:ext cx="672353" cy="783198"/>
          </a:xfrm>
          <a:prstGeom prst="rect">
            <a:avLst/>
          </a:prstGeom>
          <a:noFill/>
          <a:ln>
            <a:noFill/>
          </a:ln>
        </p:spPr>
      </p:pic>
      <p:pic>
        <p:nvPicPr>
          <p:cNvPr id="402" name="Google Shape;402;p19"/>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03" name="Google Shape;403;p19"/>
          <p:cNvPicPr preferRelativeResize="0"/>
          <p:nvPr/>
        </p:nvPicPr>
        <p:blipFill rotWithShape="1">
          <a:blip r:embed="rId5">
            <a:alphaModFix/>
          </a:blip>
          <a:srcRect b="0" l="0" r="0" t="0"/>
          <a:stretch/>
        </p:blipFill>
        <p:spPr>
          <a:xfrm>
            <a:off x="4178422" y="5850138"/>
            <a:ext cx="787155" cy="710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type="title"/>
          </p:nvPr>
        </p:nvSpPr>
        <p:spPr>
          <a:xfrm>
            <a:off x="457200" y="179111"/>
            <a:ext cx="8229600" cy="5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latin typeface="Times New Roman"/>
                <a:ea typeface="Times New Roman"/>
                <a:cs typeface="Times New Roman"/>
                <a:sym typeface="Times New Roman"/>
              </a:rPr>
              <a:t>Outline</a:t>
            </a:r>
            <a:endParaRPr/>
          </a:p>
        </p:txBody>
      </p:sp>
      <p:sp>
        <p:nvSpPr>
          <p:cNvPr id="257" name="Google Shape;257;p2"/>
          <p:cNvSpPr txBox="1"/>
          <p:nvPr>
            <p:ph idx="1" type="body"/>
          </p:nvPr>
        </p:nvSpPr>
        <p:spPr>
          <a:xfrm>
            <a:off x="1266738" y="1046376"/>
            <a:ext cx="6845416" cy="472996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Qualitative Research: What It Is.</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Rationale. Why?</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Scope/Types.</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Mixed Methods Value.</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How We Do It.</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Examples in Use.</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Suggested Readings.</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Summary/Conclusions.</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Q &amp; A. </a:t>
            </a:r>
            <a:endParaRPr/>
          </a:p>
          <a:p>
            <a:pPr indent="-342900" lvl="0" marL="342900" rtl="0" algn="l">
              <a:spcBef>
                <a:spcPts val="480"/>
              </a:spcBef>
              <a:spcAft>
                <a:spcPts val="0"/>
              </a:spcAft>
              <a:buClr>
                <a:schemeClr val="dk1"/>
              </a:buClr>
              <a:buSzPts val="2400"/>
              <a:buAutoNum type="arabicPeriod"/>
            </a:pPr>
            <a:r>
              <a:rPr lang="en-US" sz="2400">
                <a:solidFill>
                  <a:schemeClr val="dk1"/>
                </a:solidFill>
                <a:latin typeface="Times New Roman"/>
                <a:ea typeface="Times New Roman"/>
                <a:cs typeface="Times New Roman"/>
                <a:sym typeface="Times New Roman"/>
              </a:rPr>
              <a:t> October Topic: Quantitative Research Methods </a:t>
            </a:r>
            <a:endParaRPr sz="2400">
              <a:solidFill>
                <a:srgbClr val="FF0000"/>
              </a:solidFill>
              <a:latin typeface="Times New Roman"/>
              <a:ea typeface="Times New Roman"/>
              <a:cs typeface="Times New Roman"/>
              <a:sym typeface="Times New Roman"/>
            </a:endParaRPr>
          </a:p>
          <a:p>
            <a:pPr indent="0" lvl="0" marL="0" rtl="0" algn="l">
              <a:spcBef>
                <a:spcPts val="480"/>
              </a:spcBef>
              <a:spcAft>
                <a:spcPts val="0"/>
              </a:spcAft>
              <a:buClr>
                <a:srgbClr val="FF0000"/>
              </a:buClr>
              <a:buSzPts val="2400"/>
              <a:buNone/>
            </a:pPr>
            <a:r>
              <a:rPr lang="en-US" sz="2400">
                <a:solidFill>
                  <a:srgbClr val="FF0000"/>
                </a:solidFill>
                <a:latin typeface="Times New Roman"/>
                <a:ea typeface="Times New Roman"/>
                <a:cs typeface="Times New Roman"/>
                <a:sym typeface="Times New Roman"/>
              </a:rPr>
              <a:t> </a:t>
            </a:r>
            <a:endParaRPr/>
          </a:p>
          <a:p>
            <a:pPr indent="0" lvl="0" marL="0" rtl="0" algn="l">
              <a:spcBef>
                <a:spcPts val="560"/>
              </a:spcBef>
              <a:spcAft>
                <a:spcPts val="0"/>
              </a:spcAft>
              <a:buClr>
                <a:schemeClr val="lt1"/>
              </a:buClr>
              <a:buSzPts val="2800"/>
              <a:buNone/>
            </a:pPr>
            <a:r>
              <a:t/>
            </a:r>
            <a:endParaRPr sz="2800">
              <a:solidFill>
                <a:schemeClr val="dk1"/>
              </a:solidFill>
              <a:latin typeface="Times New Roman"/>
              <a:ea typeface="Times New Roman"/>
              <a:cs typeface="Times New Roman"/>
              <a:sym typeface="Times New Roman"/>
            </a:endParaRPr>
          </a:p>
        </p:txBody>
      </p:sp>
      <p:pic>
        <p:nvPicPr>
          <p:cNvPr id="258" name="Google Shape;258;p2"/>
          <p:cNvPicPr preferRelativeResize="0"/>
          <p:nvPr/>
        </p:nvPicPr>
        <p:blipFill rotWithShape="1">
          <a:blip r:embed="rId3">
            <a:alphaModFix/>
          </a:blip>
          <a:srcRect b="0" l="0" r="0" t="0"/>
          <a:stretch/>
        </p:blipFill>
        <p:spPr>
          <a:xfrm>
            <a:off x="6281923" y="5987239"/>
            <a:ext cx="2404877" cy="670561"/>
          </a:xfrm>
          <a:prstGeom prst="rect">
            <a:avLst/>
          </a:prstGeom>
          <a:noFill/>
          <a:ln>
            <a:noFill/>
          </a:ln>
        </p:spPr>
      </p:pic>
      <p:pic>
        <p:nvPicPr>
          <p:cNvPr id="259" name="Google Shape;259;p2"/>
          <p:cNvPicPr preferRelativeResize="0"/>
          <p:nvPr/>
        </p:nvPicPr>
        <p:blipFill rotWithShape="1">
          <a:blip r:embed="rId4">
            <a:alphaModFix/>
          </a:blip>
          <a:srcRect b="0" l="0" r="0" t="0"/>
          <a:stretch/>
        </p:blipFill>
        <p:spPr>
          <a:xfrm>
            <a:off x="4092202" y="5776342"/>
            <a:ext cx="726173" cy="10300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0"/>
          <p:cNvSpPr txBox="1"/>
          <p:nvPr>
            <p:ph type="title"/>
          </p:nvPr>
        </p:nvSpPr>
        <p:spPr>
          <a:xfrm>
            <a:off x="536894" y="274638"/>
            <a:ext cx="8149905" cy="6177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Findings &amp; Conclusions</a:t>
            </a:r>
            <a:endParaRPr/>
          </a:p>
        </p:txBody>
      </p:sp>
      <p:sp>
        <p:nvSpPr>
          <p:cNvPr id="409" name="Google Shape;409;p20"/>
          <p:cNvSpPr txBox="1"/>
          <p:nvPr>
            <p:ph idx="1" type="body"/>
          </p:nvPr>
        </p:nvSpPr>
        <p:spPr>
          <a:xfrm>
            <a:off x="457200" y="1032843"/>
            <a:ext cx="8229600" cy="479231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sz="1800" u="sng">
                <a:latin typeface="Times New Roman"/>
                <a:ea typeface="Times New Roman"/>
                <a:cs typeface="Times New Roman"/>
                <a:sym typeface="Times New Roman"/>
              </a:rPr>
              <a:t>Findings:</a:t>
            </a:r>
            <a:endParaRPr/>
          </a:p>
          <a:p>
            <a:pPr indent="0" lvl="0" marL="0" rtl="0" algn="l">
              <a:spcBef>
                <a:spcPts val="370"/>
              </a:spcBef>
              <a:spcAft>
                <a:spcPts val="0"/>
              </a:spcAft>
              <a:buClr>
                <a:schemeClr val="dk1"/>
              </a:buClr>
              <a:buSzPct val="100000"/>
              <a:buNone/>
            </a:pPr>
            <a:r>
              <a:rPr lang="en-US" sz="1800">
                <a:latin typeface="Times New Roman"/>
                <a:ea typeface="Times New Roman"/>
                <a:cs typeface="Times New Roman"/>
                <a:sym typeface="Times New Roman"/>
              </a:rPr>
              <a:t>RQ1 – </a:t>
            </a:r>
            <a:r>
              <a:rPr lang="en-US" sz="2000">
                <a:latin typeface="Times New Roman"/>
                <a:ea typeface="Times New Roman"/>
                <a:cs typeface="Times New Roman"/>
                <a:sym typeface="Times New Roman"/>
              </a:rPr>
              <a:t>Motivation: target wider readership, interaction with readers,  </a:t>
            </a:r>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           monitor trending events.</a:t>
            </a:r>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RQ2 – News gathering: cautious usage, monitoring of beats, recruitment  </a:t>
            </a:r>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            of interviewees.</a:t>
            </a:r>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RQ3 – Production: adoption of SM on different platforms, real time news </a:t>
            </a:r>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           update, interactivity on FB, etc.</a:t>
            </a:r>
            <a:endParaRPr/>
          </a:p>
          <a:p>
            <a:pPr indent="0" lvl="0" marL="0" rtl="0" algn="l">
              <a:spcBef>
                <a:spcPts val="166"/>
              </a:spcBef>
              <a:spcAft>
                <a:spcPts val="0"/>
              </a:spcAft>
              <a:buClr>
                <a:schemeClr val="dk1"/>
              </a:buClr>
              <a:buSzPct val="100000"/>
              <a:buNone/>
            </a:pPr>
            <a:r>
              <a:t/>
            </a:r>
            <a:endParaRPr sz="900">
              <a:latin typeface="Times New Roman"/>
              <a:ea typeface="Times New Roman"/>
              <a:cs typeface="Times New Roman"/>
              <a:sym typeface="Times New Roman"/>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RQ4 – Distribution: Train to truck to screen; physical to online</a:t>
            </a:r>
            <a:endParaRPr/>
          </a:p>
          <a:p>
            <a:pPr indent="0" lvl="0" marL="0" rtl="0" algn="l">
              <a:spcBef>
                <a:spcPts val="185"/>
              </a:spcBef>
              <a:spcAft>
                <a:spcPts val="0"/>
              </a:spcAft>
              <a:buClr>
                <a:schemeClr val="dk1"/>
              </a:buClr>
              <a:buSzPct val="100000"/>
              <a:buNone/>
            </a:pPr>
            <a:r>
              <a:t/>
            </a:r>
            <a:endParaRPr sz="1000">
              <a:latin typeface="Times New Roman"/>
              <a:ea typeface="Times New Roman"/>
              <a:cs typeface="Times New Roman"/>
              <a:sym typeface="Times New Roman"/>
            </a:endParaRPr>
          </a:p>
          <a:p>
            <a:pPr indent="0" lvl="0" marL="0" rtl="0" algn="l">
              <a:spcBef>
                <a:spcPts val="370"/>
              </a:spcBef>
              <a:spcAft>
                <a:spcPts val="0"/>
              </a:spcAft>
              <a:buClr>
                <a:schemeClr val="dk1"/>
              </a:buClr>
              <a:buSzPct val="100000"/>
              <a:buNone/>
            </a:pPr>
            <a:r>
              <a:rPr lang="en-US" sz="2000">
                <a:latin typeface="Times New Roman"/>
                <a:ea typeface="Times New Roman"/>
                <a:cs typeface="Times New Roman"/>
                <a:sym typeface="Times New Roman"/>
              </a:rPr>
              <a:t>RQ5 – Implications for future of print newspapers: the future is online,      	introduction of new marketing model for revenue generation/survival</a:t>
            </a:r>
            <a:endParaRPr/>
          </a:p>
          <a:p>
            <a:pPr indent="0" lvl="0" marL="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342900" lvl="0" marL="342900" rtl="0" algn="l">
              <a:spcBef>
                <a:spcPts val="370"/>
              </a:spcBef>
              <a:spcAft>
                <a:spcPts val="0"/>
              </a:spcAft>
              <a:buClr>
                <a:schemeClr val="dk1"/>
              </a:buClr>
              <a:buSzPct val="100000"/>
              <a:buFont typeface="Noto Sans Symbols"/>
              <a:buChar char="▪"/>
            </a:pPr>
            <a:r>
              <a:rPr lang="en-US" sz="2000">
                <a:latin typeface="Times New Roman"/>
                <a:ea typeface="Times New Roman"/>
                <a:cs typeface="Times New Roman"/>
                <a:sym typeface="Times New Roman"/>
              </a:rPr>
              <a:t>Latest developments in ICT have impacted on print newspaper journalism across the production chain: news gathering, production, distribution &amp; the future of the industry.</a:t>
            </a:r>
            <a:endParaRPr/>
          </a:p>
          <a:p>
            <a:pPr indent="0" lvl="0" marL="0" rtl="0" algn="l">
              <a:spcBef>
                <a:spcPts val="407"/>
              </a:spcBef>
              <a:spcAft>
                <a:spcPts val="0"/>
              </a:spcAft>
              <a:buClr>
                <a:schemeClr val="dk1"/>
              </a:buClr>
              <a:buSzPct val="100000"/>
              <a:buNone/>
            </a:pPr>
            <a:r>
              <a:t/>
            </a:r>
            <a:endParaRPr sz="2200">
              <a:latin typeface="Times New Roman"/>
              <a:ea typeface="Times New Roman"/>
              <a:cs typeface="Times New Roman"/>
              <a:sym typeface="Times New Roman"/>
            </a:endParaRPr>
          </a:p>
          <a:p>
            <a:pPr indent="0" lvl="0" marL="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p:txBody>
      </p:sp>
      <p:pic>
        <p:nvPicPr>
          <p:cNvPr id="410" name="Google Shape;410;p20"/>
          <p:cNvPicPr preferRelativeResize="0"/>
          <p:nvPr/>
        </p:nvPicPr>
        <p:blipFill rotWithShape="1">
          <a:blip r:embed="rId3">
            <a:alphaModFix/>
          </a:blip>
          <a:srcRect b="0" l="0" r="0" t="0"/>
          <a:stretch/>
        </p:blipFill>
        <p:spPr>
          <a:xfrm>
            <a:off x="1872592" y="5896832"/>
            <a:ext cx="436970" cy="739315"/>
          </a:xfrm>
          <a:prstGeom prst="rect">
            <a:avLst/>
          </a:prstGeom>
          <a:noFill/>
          <a:ln>
            <a:noFill/>
          </a:ln>
        </p:spPr>
      </p:pic>
      <p:pic>
        <p:nvPicPr>
          <p:cNvPr id="411" name="Google Shape;411;p20"/>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12" name="Google Shape;412;p20"/>
          <p:cNvPicPr preferRelativeResize="0"/>
          <p:nvPr/>
        </p:nvPicPr>
        <p:blipFill rotWithShape="1">
          <a:blip r:embed="rId5">
            <a:alphaModFix/>
          </a:blip>
          <a:srcRect b="0" l="0" r="0" t="0"/>
          <a:stretch/>
        </p:blipFill>
        <p:spPr>
          <a:xfrm>
            <a:off x="4078127" y="5850138"/>
            <a:ext cx="787155" cy="7101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CASE STUDY NO. 2</a:t>
            </a:r>
            <a:endParaRPr/>
          </a:p>
        </p:txBody>
      </p:sp>
      <p:sp>
        <p:nvSpPr>
          <p:cNvPr id="418" name="Google Shape;418;p21"/>
          <p:cNvSpPr txBox="1"/>
          <p:nvPr>
            <p:ph idx="1" type="body"/>
          </p:nvPr>
        </p:nvSpPr>
        <p:spPr>
          <a:xfrm>
            <a:off x="304800" y="1266739"/>
            <a:ext cx="8458200" cy="45048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sz="2000"/>
              <a:t>“ </a:t>
            </a:r>
            <a:r>
              <a:rPr i="1" lang="en-US" sz="2000">
                <a:latin typeface="Times New Roman"/>
                <a:ea typeface="Times New Roman"/>
                <a:cs typeface="Times New Roman"/>
                <a:sym typeface="Times New Roman"/>
              </a:rPr>
              <a:t>Adaptation of Media Content from Book to Film:  Text and Textual Analysis of some selected stories in</a:t>
            </a:r>
            <a:r>
              <a:rPr lang="en-US" sz="2000">
                <a:latin typeface="Times New Roman"/>
                <a:ea typeface="Times New Roman"/>
                <a:cs typeface="Times New Roman"/>
                <a:sym typeface="Times New Roman"/>
              </a:rPr>
              <a:t> ‘</a:t>
            </a:r>
            <a:r>
              <a:rPr i="1" lang="en-US" sz="2000">
                <a:latin typeface="Times New Roman"/>
                <a:ea typeface="Times New Roman"/>
                <a:cs typeface="Times New Roman"/>
                <a:sym typeface="Times New Roman"/>
              </a:rPr>
              <a:t>Magana Jari ce’</a:t>
            </a:r>
            <a:r>
              <a:rPr lang="en-US" sz="2000">
                <a:latin typeface="Times New Roman"/>
                <a:ea typeface="Times New Roman"/>
                <a:cs typeface="Times New Roman"/>
                <a:sym typeface="Times New Roman"/>
              </a:rPr>
              <a:t> - Mainasara Y. Kurfi, PhD, 2014.</a:t>
            </a:r>
            <a:endParaRPr/>
          </a:p>
          <a:p>
            <a:pPr indent="0" lvl="0" marL="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342900" lvl="0" marL="342900" rtl="0" algn="l">
              <a:spcBef>
                <a:spcPts val="370"/>
              </a:spcBef>
              <a:spcAft>
                <a:spcPts val="0"/>
              </a:spcAft>
              <a:buClr>
                <a:schemeClr val="dk1"/>
              </a:buClr>
              <a:buSzPct val="100000"/>
              <a:buFont typeface="Times New Roman"/>
              <a:buChar char="-"/>
            </a:pPr>
            <a:r>
              <a:rPr lang="en-US" sz="2000">
                <a:latin typeface="Times New Roman"/>
                <a:ea typeface="Times New Roman"/>
                <a:cs typeface="Times New Roman"/>
                <a:sym typeface="Times New Roman"/>
              </a:rPr>
              <a:t>Cultural study: examined adaptation of media content from book to TV Film: pattern, visual elements, linguistic factors and audiences' perception on the adopted stories to film.</a:t>
            </a:r>
            <a:endParaRPr/>
          </a:p>
          <a:p>
            <a:pPr indent="0" lvl="0" marL="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342900" lvl="0" marL="342900" rtl="0" algn="l">
              <a:spcBef>
                <a:spcPts val="370"/>
              </a:spcBef>
              <a:spcAft>
                <a:spcPts val="0"/>
              </a:spcAft>
              <a:buClr>
                <a:schemeClr val="dk1"/>
              </a:buClr>
              <a:buSzPct val="100000"/>
              <a:buFont typeface="Times New Roman"/>
              <a:buChar char="-"/>
            </a:pPr>
            <a:r>
              <a:rPr lang="en-US" sz="2000">
                <a:latin typeface="Times New Roman"/>
                <a:ea typeface="Times New Roman"/>
                <a:cs typeface="Times New Roman"/>
                <a:sym typeface="Times New Roman"/>
              </a:rPr>
              <a:t>Six purposively selected stories: </a:t>
            </a:r>
            <a:r>
              <a:rPr i="1" lang="en-US" sz="2000">
                <a:latin typeface="Times New Roman"/>
                <a:ea typeface="Times New Roman"/>
                <a:cs typeface="Times New Roman"/>
                <a:sym typeface="Times New Roman"/>
              </a:rPr>
              <a:t>Rama cuta ga macuci Ibada; Girman kai Rawanin Tsiya; Mai Arziki ko a Kwara ya sayar da Ruwa; Kowa ya daka ta Rawar wani ya Rasa Turmin Daka Tasa; ‘Zakaran da Allah ya nufa Da Cara,’ &amp; ‘Labarin Kama ruzzaman Dan Sarki Sharazzaman:</a:t>
            </a:r>
            <a:endParaRPr/>
          </a:p>
          <a:p>
            <a:pPr indent="0" lvl="0" marL="0" rtl="0" algn="l">
              <a:spcBef>
                <a:spcPts val="370"/>
              </a:spcBef>
              <a:spcAft>
                <a:spcPts val="0"/>
              </a:spcAft>
              <a:buClr>
                <a:schemeClr val="dk1"/>
              </a:buClr>
              <a:buSzPct val="100000"/>
              <a:buNone/>
            </a:pPr>
            <a:r>
              <a:t/>
            </a:r>
            <a:endParaRPr i="1" sz="2000">
              <a:latin typeface="Times New Roman"/>
              <a:ea typeface="Times New Roman"/>
              <a:cs typeface="Times New Roman"/>
              <a:sym typeface="Times New Roman"/>
            </a:endParaRPr>
          </a:p>
          <a:p>
            <a:pPr indent="0" lvl="0" marL="0" rtl="0" algn="l">
              <a:spcBef>
                <a:spcPts val="370"/>
              </a:spcBef>
              <a:spcAft>
                <a:spcPts val="0"/>
              </a:spcAft>
              <a:buClr>
                <a:schemeClr val="dk1"/>
              </a:buClr>
              <a:buSzPct val="100000"/>
              <a:buNone/>
            </a:pPr>
            <a:r>
              <a:rPr i="1" lang="en-US" sz="2000">
                <a:latin typeface="Times New Roman"/>
                <a:ea typeface="Times New Roman"/>
                <a:cs typeface="Times New Roman"/>
                <a:sym typeface="Times New Roman"/>
              </a:rPr>
              <a:t>-    </a:t>
            </a:r>
            <a:r>
              <a:rPr lang="en-US" sz="2000">
                <a:latin typeface="Times New Roman"/>
                <a:ea typeface="Times New Roman"/>
                <a:cs typeface="Times New Roman"/>
                <a:sym typeface="Times New Roman"/>
              </a:rPr>
              <a:t>The six stories were respectively adapted in the films titled: “kill the killer”, “Wowo - the Malam’s son”, “Bawa – the Hunchback”, “Auta – the Ungrateful Husband”, “The Cock that is destined to Crow” and “The Magic of Love”.</a:t>
            </a:r>
            <a:r>
              <a:rPr i="1" lang="en-US" sz="2000">
                <a:latin typeface="Times New Roman"/>
                <a:ea typeface="Times New Roman"/>
                <a:cs typeface="Times New Roman"/>
                <a:sym typeface="Times New Roman"/>
              </a:rPr>
              <a:t>  </a:t>
            </a:r>
            <a:endParaRPr/>
          </a:p>
        </p:txBody>
      </p:sp>
      <p:pic>
        <p:nvPicPr>
          <p:cNvPr id="419" name="Google Shape;419;p21"/>
          <p:cNvPicPr preferRelativeResize="0"/>
          <p:nvPr/>
        </p:nvPicPr>
        <p:blipFill rotWithShape="1">
          <a:blip r:embed="rId3">
            <a:alphaModFix/>
          </a:blip>
          <a:srcRect b="0" l="0" r="0" t="0"/>
          <a:stretch/>
        </p:blipFill>
        <p:spPr>
          <a:xfrm>
            <a:off x="1698560" y="5851366"/>
            <a:ext cx="531351" cy="898999"/>
          </a:xfrm>
          <a:prstGeom prst="rect">
            <a:avLst/>
          </a:prstGeom>
          <a:noFill/>
          <a:ln>
            <a:noFill/>
          </a:ln>
        </p:spPr>
      </p:pic>
      <p:pic>
        <p:nvPicPr>
          <p:cNvPr id="420" name="Google Shape;420;p21"/>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21" name="Google Shape;421;p21"/>
          <p:cNvPicPr preferRelativeResize="0"/>
          <p:nvPr/>
        </p:nvPicPr>
        <p:blipFill rotWithShape="1">
          <a:blip r:embed="rId5">
            <a:alphaModFix/>
          </a:blip>
          <a:srcRect b="0" l="0" r="0" t="0"/>
          <a:stretch/>
        </p:blipFill>
        <p:spPr>
          <a:xfrm>
            <a:off x="3988480" y="5873185"/>
            <a:ext cx="787155" cy="7101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2"/>
          <p:cNvSpPr txBox="1"/>
          <p:nvPr>
            <p:ph idx="1" type="body"/>
          </p:nvPr>
        </p:nvSpPr>
        <p:spPr>
          <a:xfrm>
            <a:off x="687896" y="494949"/>
            <a:ext cx="7998903" cy="4655891"/>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RQs: (i) What was the pattern of textual adaptation used in the transformation of the six selected stories and the TV film? </a:t>
            </a:r>
            <a:endParaRPr/>
          </a:p>
          <a:p>
            <a:pPr indent="-228600" lvl="0" marL="342900" rtl="0" algn="l">
              <a:spcBef>
                <a:spcPts val="36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(ii) What were the terms, phrases and symbolic meanings used in the </a:t>
            </a:r>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book stories and the TV films?</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(iii) What was the nature of application of visual elements in the selected </a:t>
            </a:r>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films.</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(iv) What was the (extent of) audiences’ perception of the visual </a:t>
            </a:r>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transformation of the stories from book to films?</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228600" lvl="0" marL="342900" rtl="0" algn="l">
              <a:spcBef>
                <a:spcPts val="360"/>
              </a:spcBef>
              <a:spcAft>
                <a:spcPts val="0"/>
              </a:spcAft>
              <a:buClr>
                <a:schemeClr val="dk1"/>
              </a:buClr>
              <a:buSzPts val="1800"/>
              <a:buFont typeface="Calibri"/>
              <a:buNone/>
            </a:pPr>
            <a:r>
              <a:t/>
            </a:r>
            <a:endParaRPr sz="1800"/>
          </a:p>
          <a:p>
            <a:pPr indent="-139700" lvl="0" marL="342900" rtl="0" algn="l">
              <a:spcBef>
                <a:spcPts val="640"/>
              </a:spcBef>
              <a:spcAft>
                <a:spcPts val="0"/>
              </a:spcAft>
              <a:buClr>
                <a:schemeClr val="dk1"/>
              </a:buClr>
              <a:buSzPts val="3200"/>
              <a:buNone/>
            </a:pPr>
            <a:r>
              <a:t/>
            </a:r>
            <a:endParaRPr/>
          </a:p>
        </p:txBody>
      </p:sp>
      <p:pic>
        <p:nvPicPr>
          <p:cNvPr id="427" name="Google Shape;427;p22"/>
          <p:cNvPicPr preferRelativeResize="0"/>
          <p:nvPr/>
        </p:nvPicPr>
        <p:blipFill rotWithShape="1">
          <a:blip r:embed="rId3">
            <a:alphaModFix/>
          </a:blip>
          <a:srcRect b="0" l="0" r="0" t="0"/>
          <a:stretch/>
        </p:blipFill>
        <p:spPr>
          <a:xfrm>
            <a:off x="1582019" y="5732455"/>
            <a:ext cx="531351" cy="898999"/>
          </a:xfrm>
          <a:prstGeom prst="rect">
            <a:avLst/>
          </a:prstGeom>
          <a:noFill/>
          <a:ln>
            <a:noFill/>
          </a:ln>
        </p:spPr>
      </p:pic>
      <p:pic>
        <p:nvPicPr>
          <p:cNvPr id="428" name="Google Shape;428;p22"/>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29" name="Google Shape;429;p22"/>
          <p:cNvPicPr preferRelativeResize="0"/>
          <p:nvPr/>
        </p:nvPicPr>
        <p:blipFill rotWithShape="1">
          <a:blip r:embed="rId5">
            <a:alphaModFix/>
          </a:blip>
          <a:srcRect b="0" l="0" r="0" t="0"/>
          <a:stretch/>
        </p:blipFill>
        <p:spPr>
          <a:xfrm>
            <a:off x="4219352" y="5771074"/>
            <a:ext cx="787155" cy="7101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Methodology </a:t>
            </a:r>
            <a:endParaRPr/>
          </a:p>
        </p:txBody>
      </p:sp>
      <p:sp>
        <p:nvSpPr>
          <p:cNvPr id="435" name="Google Shape;435;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Text and Textual Analysis &amp; IDIs</a:t>
            </a:r>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Text and Textual analysis as both a method for gathering &amp; analyzing information in cultural studies</a:t>
            </a:r>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Applied to printed, visual or audio texts,cultural studies: view media content as a cultural product.</a:t>
            </a:r>
            <a:endParaRPr/>
          </a:p>
          <a:p>
            <a:pPr indent="0" lvl="0" marL="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Used in inter-textual studies</a:t>
            </a:r>
            <a:endParaRPr/>
          </a:p>
        </p:txBody>
      </p:sp>
      <p:pic>
        <p:nvPicPr>
          <p:cNvPr id="436" name="Google Shape;436;p23"/>
          <p:cNvPicPr preferRelativeResize="0"/>
          <p:nvPr/>
        </p:nvPicPr>
        <p:blipFill rotWithShape="1">
          <a:blip r:embed="rId3">
            <a:alphaModFix/>
          </a:blip>
          <a:srcRect b="0" l="0" r="0" t="0"/>
          <a:stretch/>
        </p:blipFill>
        <p:spPr>
          <a:xfrm>
            <a:off x="1680630" y="5676662"/>
            <a:ext cx="531351" cy="898999"/>
          </a:xfrm>
          <a:prstGeom prst="rect">
            <a:avLst/>
          </a:prstGeom>
          <a:noFill/>
          <a:ln>
            <a:noFill/>
          </a:ln>
        </p:spPr>
      </p:pic>
      <p:pic>
        <p:nvPicPr>
          <p:cNvPr id="437" name="Google Shape;437;p23"/>
          <p:cNvPicPr preferRelativeResize="0"/>
          <p:nvPr/>
        </p:nvPicPr>
        <p:blipFill rotWithShape="1">
          <a:blip r:embed="rId4">
            <a:alphaModFix/>
          </a:blip>
          <a:srcRect b="0" l="0" r="0" t="0"/>
          <a:stretch/>
        </p:blipFill>
        <p:spPr>
          <a:xfrm>
            <a:off x="6089836" y="5790882"/>
            <a:ext cx="2404877" cy="670561"/>
          </a:xfrm>
          <a:prstGeom prst="rect">
            <a:avLst/>
          </a:prstGeom>
          <a:noFill/>
          <a:ln>
            <a:noFill/>
          </a:ln>
        </p:spPr>
      </p:pic>
      <p:pic>
        <p:nvPicPr>
          <p:cNvPr id="438" name="Google Shape;438;p23"/>
          <p:cNvPicPr preferRelativeResize="0"/>
          <p:nvPr/>
        </p:nvPicPr>
        <p:blipFill rotWithShape="1">
          <a:blip r:embed="rId5">
            <a:alphaModFix/>
          </a:blip>
          <a:srcRect b="0" l="0" r="0" t="0"/>
          <a:stretch/>
        </p:blipFill>
        <p:spPr>
          <a:xfrm>
            <a:off x="3961586" y="5803750"/>
            <a:ext cx="787155" cy="7101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4"/>
          <p:cNvSpPr txBox="1"/>
          <p:nvPr>
            <p:ph idx="1" type="body"/>
          </p:nvPr>
        </p:nvSpPr>
        <p:spPr>
          <a:xfrm>
            <a:off x="587228" y="762000"/>
            <a:ext cx="8099571" cy="542048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Adapted the seven tools noted by Bainbridge (2008) </a:t>
            </a:r>
            <a:endParaRPr/>
          </a:p>
          <a:p>
            <a:pPr indent="-228600" lvl="0" marL="342900" rtl="0" algn="l">
              <a:spcBef>
                <a:spcPts val="36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Population: All people who read “</a:t>
            </a:r>
            <a:r>
              <a:rPr i="1" lang="en-US" sz="1800">
                <a:latin typeface="Times New Roman"/>
                <a:ea typeface="Times New Roman"/>
                <a:cs typeface="Times New Roman"/>
                <a:sym typeface="Times New Roman"/>
              </a:rPr>
              <a:t>Magana jari ce’ </a:t>
            </a:r>
            <a:r>
              <a:rPr lang="en-US" sz="1800">
                <a:latin typeface="Times New Roman"/>
                <a:ea typeface="Times New Roman"/>
                <a:cs typeface="Times New Roman"/>
                <a:sym typeface="Times New Roman"/>
              </a:rPr>
              <a:t>and watched the adapted films version.</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Sampling: purposive </a:t>
            </a:r>
            <a:endParaRPr/>
          </a:p>
          <a:p>
            <a:pPr indent="-228600" lvl="0" marL="342900" rtl="0" algn="l">
              <a:spcBef>
                <a:spcPts val="36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Instrument: IDIs/IPIs</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Sample size: 15 respondents in the three locations (Kaduna, Kano, Katsina) capable of providing the relevant &amp; required information.</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Technique of Data presentation: narrative style using five basic conventional elements: theme, plot, setting, characters and conflict.</a:t>
            </a:r>
            <a:endParaRPr/>
          </a:p>
          <a:p>
            <a:pPr indent="0" lvl="0" marL="0" rtl="0" algn="l">
              <a:spcBef>
                <a:spcPts val="360"/>
              </a:spcBef>
              <a:spcAft>
                <a:spcPts val="0"/>
              </a:spcAft>
              <a:buClr>
                <a:schemeClr val="dk1"/>
              </a:buClr>
              <a:buSzPts val="1800"/>
              <a:buNone/>
            </a:pPr>
            <a:r>
              <a:rPr lang="en-US" sz="1800">
                <a:latin typeface="Times New Roman"/>
                <a:ea typeface="Times New Roman"/>
                <a:cs typeface="Times New Roman"/>
                <a:sym typeface="Times New Roman"/>
              </a:rPr>
              <a:t> </a:t>
            </a:r>
            <a:endParaRPr/>
          </a:p>
          <a:p>
            <a:pPr indent="-342900" lvl="0" marL="342900" rtl="0" algn="l">
              <a:spcBef>
                <a:spcPts val="36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Data Analysis: Interpretative Textual Analysis (not bothered about ‘correctness’ as with content analysis but content interpretation).</a:t>
            </a:r>
            <a:endParaRPr/>
          </a:p>
        </p:txBody>
      </p:sp>
      <p:pic>
        <p:nvPicPr>
          <p:cNvPr id="444" name="Google Shape;444;p24"/>
          <p:cNvPicPr preferRelativeResize="0"/>
          <p:nvPr/>
        </p:nvPicPr>
        <p:blipFill rotWithShape="1">
          <a:blip r:embed="rId3">
            <a:alphaModFix/>
          </a:blip>
          <a:srcRect b="0" l="0" r="0" t="0"/>
          <a:stretch/>
        </p:blipFill>
        <p:spPr>
          <a:xfrm>
            <a:off x="1884888" y="6126163"/>
            <a:ext cx="383182" cy="648310"/>
          </a:xfrm>
          <a:prstGeom prst="rect">
            <a:avLst/>
          </a:prstGeom>
          <a:noFill/>
          <a:ln>
            <a:noFill/>
          </a:ln>
        </p:spPr>
      </p:pic>
      <p:pic>
        <p:nvPicPr>
          <p:cNvPr id="445" name="Google Shape;445;p24"/>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46" name="Google Shape;446;p24"/>
          <p:cNvPicPr preferRelativeResize="0"/>
          <p:nvPr/>
        </p:nvPicPr>
        <p:blipFill rotWithShape="1">
          <a:blip r:embed="rId5">
            <a:alphaModFix/>
          </a:blip>
          <a:srcRect b="0" l="0" r="0" t="0"/>
          <a:stretch/>
        </p:blipFill>
        <p:spPr>
          <a:xfrm>
            <a:off x="4230528" y="6182483"/>
            <a:ext cx="502838" cy="4536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5"/>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Times New Roman"/>
              <a:buNone/>
            </a:pPr>
            <a:r>
              <a:rPr b="1" lang="en-US" sz="3200">
                <a:latin typeface="Times New Roman"/>
                <a:ea typeface="Times New Roman"/>
                <a:cs typeface="Times New Roman"/>
                <a:sym typeface="Times New Roman"/>
              </a:rPr>
              <a:t>Findings &amp; Conclusions</a:t>
            </a:r>
            <a:endParaRPr/>
          </a:p>
        </p:txBody>
      </p:sp>
      <p:sp>
        <p:nvSpPr>
          <p:cNvPr id="452" name="Google Shape;452;p25"/>
          <p:cNvSpPr txBox="1"/>
          <p:nvPr>
            <p:ph idx="1" type="body"/>
          </p:nvPr>
        </p:nvSpPr>
        <p:spPr>
          <a:xfrm>
            <a:off x="612396" y="990600"/>
            <a:ext cx="8074404" cy="457130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b="1" lang="en-US" sz="2000" u="sng">
                <a:latin typeface="Times New Roman"/>
                <a:ea typeface="Times New Roman"/>
                <a:cs typeface="Times New Roman"/>
                <a:sym typeface="Times New Roman"/>
              </a:rPr>
              <a:t>Finding(s)</a:t>
            </a:r>
            <a:endParaRPr/>
          </a:p>
          <a:p>
            <a:pPr indent="-342900" lvl="0" marL="342900" rtl="0" algn="l">
              <a:lnSpc>
                <a:spcPct val="200000"/>
              </a:lnSpc>
              <a:spcBef>
                <a:spcPts val="400"/>
              </a:spcBef>
              <a:spcAft>
                <a:spcPts val="0"/>
              </a:spcAft>
              <a:buClr>
                <a:schemeClr val="dk1"/>
              </a:buClr>
              <a:buSzPts val="2000"/>
              <a:buFont typeface="Noto Sans Symbols"/>
              <a:buChar char="▪"/>
            </a:pPr>
            <a:r>
              <a:rPr lang="en-US" sz="2000">
                <a:latin typeface="Times New Roman"/>
                <a:ea typeface="Times New Roman"/>
                <a:cs typeface="Times New Roman"/>
                <a:sym typeface="Times New Roman"/>
              </a:rPr>
              <a:t>Looking at the five basic elements (theme, plot, setting, characters, conflict) in both the stories and the films, the study concluded that all the six book stories were “faithfully” adapted from book to film, drawing examples from the films; and providing interpretations on the elements discussed.   </a:t>
            </a:r>
            <a:endParaRPr/>
          </a:p>
        </p:txBody>
      </p:sp>
      <p:pic>
        <p:nvPicPr>
          <p:cNvPr id="453" name="Google Shape;453;p25"/>
          <p:cNvPicPr preferRelativeResize="0"/>
          <p:nvPr/>
        </p:nvPicPr>
        <p:blipFill rotWithShape="1">
          <a:blip r:embed="rId3">
            <a:alphaModFix/>
          </a:blip>
          <a:srcRect b="0" l="0" r="0" t="0"/>
          <a:stretch/>
        </p:blipFill>
        <p:spPr>
          <a:xfrm>
            <a:off x="1483408" y="5829063"/>
            <a:ext cx="531351" cy="898999"/>
          </a:xfrm>
          <a:prstGeom prst="rect">
            <a:avLst/>
          </a:prstGeom>
          <a:noFill/>
          <a:ln>
            <a:noFill/>
          </a:ln>
        </p:spPr>
      </p:pic>
      <p:pic>
        <p:nvPicPr>
          <p:cNvPr id="454" name="Google Shape;454;p25"/>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55" name="Google Shape;455;p25"/>
          <p:cNvPicPr preferRelativeResize="0"/>
          <p:nvPr/>
        </p:nvPicPr>
        <p:blipFill rotWithShape="1">
          <a:blip r:embed="rId5">
            <a:alphaModFix/>
          </a:blip>
          <a:srcRect b="0" l="0" r="0" t="0"/>
          <a:stretch/>
        </p:blipFill>
        <p:spPr>
          <a:xfrm>
            <a:off x="4069162" y="5867400"/>
            <a:ext cx="787155" cy="7101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6"/>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Case Study no. 3</a:t>
            </a:r>
            <a:endParaRPr/>
          </a:p>
        </p:txBody>
      </p:sp>
      <p:sp>
        <p:nvSpPr>
          <p:cNvPr id="461" name="Google Shape;461;p26"/>
          <p:cNvSpPr txBox="1"/>
          <p:nvPr>
            <p:ph idx="1" type="body"/>
          </p:nvPr>
        </p:nvSpPr>
        <p:spPr>
          <a:xfrm>
            <a:off x="578840" y="990600"/>
            <a:ext cx="8108100" cy="4730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i="1" lang="en-US" sz="1600">
                <a:latin typeface="Times New Roman"/>
                <a:ea typeface="Times New Roman"/>
                <a:cs typeface="Times New Roman"/>
                <a:sym typeface="Times New Roman"/>
              </a:rPr>
              <a:t>Mass Communication Research in Nigerian Universities (1980-2006): An Analysis of Themes and Trends</a:t>
            </a:r>
            <a:r>
              <a:rPr lang="en-US" sz="1600">
                <a:latin typeface="Times New Roman"/>
                <a:ea typeface="Times New Roman"/>
                <a:cs typeface="Times New Roman"/>
                <a:sym typeface="Times New Roman"/>
              </a:rPr>
              <a:t> - Balarabe Maikaba, PhD, 2010.</a:t>
            </a:r>
            <a:endParaRPr/>
          </a:p>
          <a:p>
            <a:pPr indent="0" lvl="0" marL="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Little or zero data on research pattern in Mass Communication in Nigerian Universities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To discover the research tradition, main areas, theme/topics, usage/non usage of theory, methodology and documentation style used in PG projects.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Methodology: Mixed - Content Analysis &amp; IDIs </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Study population: All Mass Communication Depts. In Nigerian Universities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Sampling: purposive - 4 Federal &amp; 2 State owned Universities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Sample size: All M. Sc &amp; Ph.D research projects.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Unit of analysis: completed M. Sc &amp; Ph.D projects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Content categories: Print, Broadcast, PR, Advertising, Film, Media Studies, </a:t>
            </a:r>
            <a:endParaRPr/>
          </a:p>
          <a:p>
            <a:pPr indent="0" lvl="0" marL="0" rtl="0" algn="l">
              <a:spcBef>
                <a:spcPts val="320"/>
              </a:spcBef>
              <a:spcAft>
                <a:spcPts val="0"/>
              </a:spcAft>
              <a:buClr>
                <a:schemeClr val="dk1"/>
              </a:buClr>
              <a:buSzPts val="1600"/>
              <a:buNone/>
            </a:pPr>
            <a:r>
              <a:rPr lang="en-US" sz="1600">
                <a:latin typeface="Times New Roman"/>
                <a:ea typeface="Times New Roman"/>
                <a:cs typeface="Times New Roman"/>
                <a:sym typeface="Times New Roman"/>
              </a:rPr>
              <a:t>                                     Others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Instruments: coding sheet &amp; interviews</a:t>
            </a:r>
            <a:endParaRPr/>
          </a:p>
          <a:p>
            <a:pPr indent="-342900" lvl="0" marL="342900" rtl="0" algn="l">
              <a:spcBef>
                <a:spcPts val="32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Data presentation format: Quantitative &amp; Qualitative</a:t>
            </a:r>
            <a:endParaRPr/>
          </a:p>
          <a:p>
            <a:pPr indent="0" lvl="0" marL="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p:txBody>
      </p:sp>
      <p:pic>
        <p:nvPicPr>
          <p:cNvPr id="462" name="Google Shape;462;p26"/>
          <p:cNvPicPr preferRelativeResize="0"/>
          <p:nvPr/>
        </p:nvPicPr>
        <p:blipFill rotWithShape="1">
          <a:blip r:embed="rId3">
            <a:alphaModFix/>
          </a:blip>
          <a:srcRect b="0" l="0" r="0" t="0"/>
          <a:stretch/>
        </p:blipFill>
        <p:spPr>
          <a:xfrm>
            <a:off x="1770389" y="5836763"/>
            <a:ext cx="468486" cy="792637"/>
          </a:xfrm>
          <a:prstGeom prst="rect">
            <a:avLst/>
          </a:prstGeom>
          <a:noFill/>
          <a:ln>
            <a:noFill/>
          </a:ln>
        </p:spPr>
      </p:pic>
      <p:pic>
        <p:nvPicPr>
          <p:cNvPr id="463" name="Google Shape;463;p26"/>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64" name="Google Shape;464;p26"/>
          <p:cNvPicPr preferRelativeResize="0"/>
          <p:nvPr/>
        </p:nvPicPr>
        <p:blipFill rotWithShape="1">
          <a:blip r:embed="rId5">
            <a:alphaModFix/>
          </a:blip>
          <a:srcRect b="0" l="0" r="0" t="0"/>
          <a:stretch/>
        </p:blipFill>
        <p:spPr>
          <a:xfrm>
            <a:off x="4033304" y="5889996"/>
            <a:ext cx="787155" cy="7101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7"/>
          <p:cNvSpPr txBox="1"/>
          <p:nvPr>
            <p:ph idx="1" type="body"/>
          </p:nvPr>
        </p:nvSpPr>
        <p:spPr>
          <a:xfrm>
            <a:off x="595618" y="609601"/>
            <a:ext cx="8091182" cy="442379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b="1" lang="en-US" sz="2000" u="sng">
                <a:latin typeface="Times New Roman"/>
                <a:ea typeface="Times New Roman"/>
                <a:cs typeface="Times New Roman"/>
                <a:sym typeface="Times New Roman"/>
              </a:rPr>
              <a:t>Findings</a:t>
            </a:r>
            <a:endParaRPr/>
          </a:p>
          <a:p>
            <a:pPr indent="0" lvl="0" marL="0" rtl="0" algn="l">
              <a:spcBef>
                <a:spcPts val="400"/>
              </a:spcBef>
              <a:spcAft>
                <a:spcPts val="0"/>
              </a:spcAft>
              <a:buClr>
                <a:schemeClr val="dk1"/>
              </a:buClr>
              <a:buSzPts val="2000"/>
              <a:buNone/>
            </a:pPr>
            <a:r>
              <a:t/>
            </a:r>
            <a:endParaRPr b="1" sz="2000" u="sng">
              <a:latin typeface="Times New Roman"/>
              <a:ea typeface="Times New Roman"/>
              <a:cs typeface="Times New Roman"/>
              <a:sym typeface="Times New Roman"/>
            </a:endParaRPr>
          </a:p>
          <a:p>
            <a:pPr indent="-514350" lvl="0" marL="514350" rtl="0" algn="l">
              <a:lnSpc>
                <a:spcPct val="150000"/>
              </a:lnSpc>
              <a:spcBef>
                <a:spcPts val="400"/>
              </a:spcBef>
              <a:spcAft>
                <a:spcPts val="0"/>
              </a:spcAft>
              <a:buClr>
                <a:schemeClr val="dk1"/>
              </a:buClr>
              <a:buSzPts val="2000"/>
              <a:buAutoNum type="romanLcParenBoth"/>
            </a:pPr>
            <a:r>
              <a:rPr lang="en-US" sz="2000">
                <a:latin typeface="Times New Roman"/>
                <a:ea typeface="Times New Roman"/>
                <a:cs typeface="Times New Roman"/>
                <a:sym typeface="Times New Roman"/>
              </a:rPr>
              <a:t>Difference in emphasis/focus in research areas in different institutions, e.g. UniLag &amp; BUK place emphasis on broadcast, and UNN on Print</a:t>
            </a:r>
            <a:endParaRPr/>
          </a:p>
          <a:p>
            <a:pPr indent="-514350" lvl="0" marL="514350" rtl="0" algn="l">
              <a:lnSpc>
                <a:spcPct val="150000"/>
              </a:lnSpc>
              <a:spcBef>
                <a:spcPts val="400"/>
              </a:spcBef>
              <a:spcAft>
                <a:spcPts val="0"/>
              </a:spcAft>
              <a:buClr>
                <a:schemeClr val="dk1"/>
              </a:buClr>
              <a:buSzPts val="2000"/>
              <a:buAutoNum type="romanLcParenBoth"/>
            </a:pPr>
            <a:r>
              <a:rPr lang="en-US" sz="2000">
                <a:latin typeface="Times New Roman"/>
                <a:ea typeface="Times New Roman"/>
                <a:cs typeface="Times New Roman"/>
                <a:sym typeface="Times New Roman"/>
              </a:rPr>
              <a:t>Orientation and tradition is American</a:t>
            </a:r>
            <a:endParaRPr/>
          </a:p>
          <a:p>
            <a:pPr indent="-514350" lvl="0" marL="514350" rtl="0" algn="l">
              <a:lnSpc>
                <a:spcPct val="150000"/>
              </a:lnSpc>
              <a:spcBef>
                <a:spcPts val="400"/>
              </a:spcBef>
              <a:spcAft>
                <a:spcPts val="0"/>
              </a:spcAft>
              <a:buClr>
                <a:schemeClr val="dk1"/>
              </a:buClr>
              <a:buSzPts val="2000"/>
              <a:buAutoNum type="romanLcParenBoth"/>
            </a:pPr>
            <a:r>
              <a:rPr lang="en-US" sz="2000">
                <a:latin typeface="Times New Roman"/>
                <a:ea typeface="Times New Roman"/>
                <a:cs typeface="Times New Roman"/>
                <a:sym typeface="Times New Roman"/>
              </a:rPr>
              <a:t>The theme/topics vary with institutions and with time period.</a:t>
            </a:r>
            <a:endParaRPr/>
          </a:p>
          <a:p>
            <a:pPr indent="-514350" lvl="0" marL="514350" rtl="0" algn="l">
              <a:lnSpc>
                <a:spcPct val="150000"/>
              </a:lnSpc>
              <a:spcBef>
                <a:spcPts val="400"/>
              </a:spcBef>
              <a:spcAft>
                <a:spcPts val="0"/>
              </a:spcAft>
              <a:buClr>
                <a:schemeClr val="dk1"/>
              </a:buClr>
              <a:buSzPts val="2000"/>
              <a:buAutoNum type="romanLcParenBoth"/>
            </a:pPr>
            <a:r>
              <a:rPr lang="en-US" sz="2000">
                <a:latin typeface="Times New Roman"/>
                <a:ea typeface="Times New Roman"/>
                <a:cs typeface="Times New Roman"/>
                <a:sym typeface="Times New Roman"/>
              </a:rPr>
              <a:t>Documentation style from 2000 is largely APA</a:t>
            </a:r>
            <a:endParaRPr/>
          </a:p>
        </p:txBody>
      </p:sp>
      <p:pic>
        <p:nvPicPr>
          <p:cNvPr id="470" name="Google Shape;470;p27"/>
          <p:cNvPicPr preferRelativeResize="0"/>
          <p:nvPr/>
        </p:nvPicPr>
        <p:blipFill rotWithShape="1">
          <a:blip r:embed="rId3">
            <a:alphaModFix/>
          </a:blip>
          <a:srcRect b="0" l="0" r="0" t="0"/>
          <a:stretch/>
        </p:blipFill>
        <p:spPr>
          <a:xfrm>
            <a:off x="1812512" y="5767311"/>
            <a:ext cx="531351" cy="898999"/>
          </a:xfrm>
          <a:prstGeom prst="rect">
            <a:avLst/>
          </a:prstGeom>
          <a:noFill/>
          <a:ln>
            <a:noFill/>
          </a:ln>
        </p:spPr>
      </p:pic>
      <p:pic>
        <p:nvPicPr>
          <p:cNvPr id="471" name="Google Shape;471;p27"/>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472" name="Google Shape;472;p27"/>
          <p:cNvPicPr preferRelativeResize="0"/>
          <p:nvPr/>
        </p:nvPicPr>
        <p:blipFill rotWithShape="1">
          <a:blip r:embed="rId5">
            <a:alphaModFix/>
          </a:blip>
          <a:srcRect b="0" l="0" r="0" t="0"/>
          <a:stretch/>
        </p:blipFill>
        <p:spPr>
          <a:xfrm>
            <a:off x="4178422" y="5861721"/>
            <a:ext cx="787155" cy="710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Conclusion</a:t>
            </a:r>
            <a:r>
              <a:rPr lang="en-US"/>
              <a:t> </a:t>
            </a:r>
            <a:endParaRPr/>
          </a:p>
        </p:txBody>
      </p:sp>
      <p:sp>
        <p:nvSpPr>
          <p:cNvPr id="478" name="Google Shape;478;p28"/>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latin typeface="Times New Roman"/>
                <a:ea typeface="Times New Roman"/>
                <a:cs typeface="Times New Roman"/>
                <a:sym typeface="Times New Roman"/>
              </a:rPr>
              <a:t>Greater/ relative freedom for the researcher in the study management: researcher as an insider/ active participant.</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Qualitative method enables deeper understanding of the investigated phenomenon.  </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Emphasizes what, where, why, when, who and how a phenomenon is the way it is.</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Sampling: generally purposive. </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Sample size: dependent on the researcher.   </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Qualitative data presentation/analysis format: usually thematic, narrative, interpretive. </a:t>
            </a:r>
            <a:endParaRPr/>
          </a:p>
        </p:txBody>
      </p:sp>
      <p:pic>
        <p:nvPicPr>
          <p:cNvPr id="479" name="Google Shape;479;p28"/>
          <p:cNvPicPr preferRelativeResize="0"/>
          <p:nvPr/>
        </p:nvPicPr>
        <p:blipFill rotWithShape="1">
          <a:blip r:embed="rId3">
            <a:alphaModFix/>
          </a:blip>
          <a:srcRect b="0" l="0" r="0" t="0"/>
          <a:stretch/>
        </p:blipFill>
        <p:spPr>
          <a:xfrm>
            <a:off x="4230527" y="5850138"/>
            <a:ext cx="787155" cy="710177"/>
          </a:xfrm>
          <a:prstGeom prst="rect">
            <a:avLst/>
          </a:prstGeom>
          <a:noFill/>
          <a:ln>
            <a:noFill/>
          </a:ln>
        </p:spPr>
      </p:pic>
      <p:pic>
        <p:nvPicPr>
          <p:cNvPr id="480" name="Google Shape;480;p28"/>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481" name="Google Shape;481;p28"/>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9"/>
          <p:cNvSpPr txBox="1"/>
          <p:nvPr>
            <p:ph type="title"/>
          </p:nvPr>
        </p:nvSpPr>
        <p:spPr>
          <a:xfrm>
            <a:off x="927143" y="2026763"/>
            <a:ext cx="7772400" cy="36198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None/>
            </a:pPr>
            <a:r>
              <a:rPr b="0" lang="en-US" sz="2400" cap="none">
                <a:latin typeface="Times New Roman"/>
                <a:ea typeface="Times New Roman"/>
                <a:cs typeface="Times New Roman"/>
                <a:sym typeface="Times New Roman"/>
              </a:rPr>
              <a:t>Qualitative Research Methods Examples</a:t>
            </a:r>
            <a:endParaRPr b="0"/>
          </a:p>
        </p:txBody>
      </p:sp>
      <p:sp>
        <p:nvSpPr>
          <p:cNvPr id="487" name="Google Shape;487;p29"/>
          <p:cNvSpPr txBox="1"/>
          <p:nvPr>
            <p:ph idx="1" type="body"/>
          </p:nvPr>
        </p:nvSpPr>
        <p:spPr>
          <a:xfrm>
            <a:off x="722313" y="353952"/>
            <a:ext cx="7772400" cy="16728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000"/>
              <a:buNone/>
            </a:pPr>
            <a:r>
              <a:rPr lang="en-US">
                <a:solidFill>
                  <a:schemeClr val="dk1"/>
                </a:solidFill>
                <a:latin typeface="Times New Roman"/>
                <a:ea typeface="Times New Roman"/>
                <a:cs typeface="Times New Roman"/>
                <a:sym typeface="Times New Roman"/>
              </a:rPr>
              <a:t> </a:t>
            </a:r>
            <a:endParaRPr/>
          </a:p>
          <a:p>
            <a:pPr indent="0" lvl="0" marL="0" rtl="0" algn="ctr">
              <a:spcBef>
                <a:spcPts val="480"/>
              </a:spcBef>
              <a:spcAft>
                <a:spcPts val="0"/>
              </a:spcAft>
              <a:buClr>
                <a:srgbClr val="7F7F7F"/>
              </a:buClr>
              <a:buSzPts val="2400"/>
              <a:buNone/>
            </a:pPr>
            <a:r>
              <a:rPr lang="en-US" sz="2400">
                <a:latin typeface="Times New Roman"/>
                <a:ea typeface="Times New Roman"/>
                <a:cs typeface="Times New Roman"/>
                <a:sym typeface="Times New Roman"/>
              </a:rPr>
              <a:t>Professor Bellarmine Ezumah</a:t>
            </a:r>
            <a:endParaRPr/>
          </a:p>
          <a:p>
            <a:pPr indent="0" lvl="0" marL="0" rtl="0" algn="ctr">
              <a:spcBef>
                <a:spcPts val="480"/>
              </a:spcBef>
              <a:spcAft>
                <a:spcPts val="0"/>
              </a:spcAft>
              <a:buClr>
                <a:srgbClr val="7F7F7F"/>
              </a:buClr>
              <a:buSzPts val="2400"/>
              <a:buNone/>
            </a:pPr>
            <a:r>
              <a:rPr lang="en-US" sz="2400">
                <a:latin typeface="Times New Roman"/>
                <a:ea typeface="Times New Roman"/>
                <a:cs typeface="Times New Roman"/>
                <a:sym typeface="Times New Roman"/>
              </a:rPr>
              <a:t>Murray State University</a:t>
            </a:r>
            <a:endParaRPr/>
          </a:p>
          <a:p>
            <a:pPr indent="0" lvl="0" marL="0" rtl="0" algn="ctr">
              <a:spcBef>
                <a:spcPts val="400"/>
              </a:spcBef>
              <a:spcAft>
                <a:spcPts val="0"/>
              </a:spcAft>
              <a:buClr>
                <a:srgbClr val="7F7F7F"/>
              </a:buClr>
              <a:buSzPts val="2000"/>
              <a:buNone/>
            </a:pPr>
            <a:r>
              <a:t/>
            </a:r>
            <a:endParaRPr>
              <a:latin typeface="Times New Roman"/>
              <a:ea typeface="Times New Roman"/>
              <a:cs typeface="Times New Roman"/>
              <a:sym typeface="Times New Roman"/>
            </a:endParaRPr>
          </a:p>
          <a:p>
            <a:pPr indent="0" lvl="0" marL="0" rtl="0" algn="ctr">
              <a:spcBef>
                <a:spcPts val="400"/>
              </a:spcBef>
              <a:spcAft>
                <a:spcPts val="0"/>
              </a:spcAft>
              <a:buClr>
                <a:srgbClr val="7F7F7F"/>
              </a:buClr>
              <a:buSzPts val="2000"/>
              <a:buNone/>
            </a:pPr>
            <a:r>
              <a:t/>
            </a:r>
            <a:endParaRPr>
              <a:latin typeface="Times New Roman"/>
              <a:ea typeface="Times New Roman"/>
              <a:cs typeface="Times New Roman"/>
              <a:sym typeface="Times New Roman"/>
            </a:endParaRPr>
          </a:p>
        </p:txBody>
      </p:sp>
      <p:pic>
        <p:nvPicPr>
          <p:cNvPr id="488" name="Google Shape;488;p29"/>
          <p:cNvPicPr preferRelativeResize="0"/>
          <p:nvPr/>
        </p:nvPicPr>
        <p:blipFill rotWithShape="1">
          <a:blip r:embed="rId3">
            <a:alphaModFix/>
          </a:blip>
          <a:srcRect b="0" l="0" r="0" t="0"/>
          <a:stretch/>
        </p:blipFill>
        <p:spPr>
          <a:xfrm>
            <a:off x="6089836" y="5891522"/>
            <a:ext cx="2404878" cy="670561"/>
          </a:xfrm>
          <a:prstGeom prst="rect">
            <a:avLst/>
          </a:prstGeom>
          <a:noFill/>
          <a:ln>
            <a:noFill/>
          </a:ln>
        </p:spPr>
      </p:pic>
      <p:pic>
        <p:nvPicPr>
          <p:cNvPr id="489" name="Google Shape;489;p29"/>
          <p:cNvPicPr preferRelativeResize="0"/>
          <p:nvPr/>
        </p:nvPicPr>
        <p:blipFill rotWithShape="1">
          <a:blip r:embed="rId4">
            <a:alphaModFix/>
          </a:blip>
          <a:srcRect b="0" l="0" r="0" t="0"/>
          <a:stretch/>
        </p:blipFill>
        <p:spPr>
          <a:xfrm>
            <a:off x="3725217" y="5830103"/>
            <a:ext cx="603920" cy="856671"/>
          </a:xfrm>
          <a:prstGeom prst="rect">
            <a:avLst/>
          </a:prstGeom>
          <a:noFill/>
          <a:ln>
            <a:noFill/>
          </a:ln>
        </p:spPr>
      </p:pic>
      <p:pic>
        <p:nvPicPr>
          <p:cNvPr id="490" name="Google Shape;490;p29"/>
          <p:cNvPicPr preferRelativeResize="0"/>
          <p:nvPr/>
        </p:nvPicPr>
        <p:blipFill rotWithShape="1">
          <a:blip r:embed="rId5">
            <a:alphaModFix/>
          </a:blip>
          <a:srcRect b="0" l="0" r="0" t="0"/>
          <a:stretch/>
        </p:blipFill>
        <p:spPr>
          <a:xfrm>
            <a:off x="4890178" y="5997479"/>
            <a:ext cx="511017" cy="5065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
          <p:cNvSpPr txBox="1"/>
          <p:nvPr>
            <p:ph type="title"/>
          </p:nvPr>
        </p:nvSpPr>
        <p:spPr>
          <a:xfrm>
            <a:off x="457200" y="161517"/>
            <a:ext cx="8229600" cy="70574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 Qualitative Research: What It Is</a:t>
            </a:r>
            <a:endParaRPr/>
          </a:p>
        </p:txBody>
      </p:sp>
      <p:sp>
        <p:nvSpPr>
          <p:cNvPr id="265" name="Google Shape;265;p3"/>
          <p:cNvSpPr txBox="1"/>
          <p:nvPr>
            <p:ph idx="1" type="body"/>
          </p:nvPr>
        </p:nvSpPr>
        <p:spPr>
          <a:xfrm>
            <a:off x="212103" y="1263193"/>
            <a:ext cx="8667946" cy="467569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en-US" sz="2800">
                <a:solidFill>
                  <a:schemeClr val="dk1"/>
                </a:solidFill>
                <a:latin typeface="Times New Roman"/>
                <a:ea typeface="Times New Roman"/>
                <a:cs typeface="Times New Roman"/>
                <a:sym typeface="Times New Roman"/>
              </a:rPr>
              <a:t>  We can describe this by what it is NOT: quantitative, use of statistics and precise measurements as in numerical magnitude, scientific denotations and calculations, tests of significance, etc. – which can be quite boring, even when extremely accurate and precise.</a:t>
            </a:r>
            <a:endParaRPr/>
          </a:p>
          <a:p>
            <a:pPr indent="0" lvl="0" marL="0" rtl="0" algn="l">
              <a:spcBef>
                <a:spcPts val="560"/>
              </a:spcBef>
              <a:spcAft>
                <a:spcPts val="0"/>
              </a:spcAft>
              <a:buClr>
                <a:schemeClr val="lt1"/>
              </a:buClr>
              <a:buSzPts val="2800"/>
              <a:buNone/>
            </a:pPr>
            <a:r>
              <a:t/>
            </a:r>
            <a:endParaRPr sz="2800">
              <a:solidFill>
                <a:schemeClr val="dk1"/>
              </a:solidFill>
              <a:latin typeface="Times New Roman"/>
              <a:ea typeface="Times New Roman"/>
              <a:cs typeface="Times New Roman"/>
              <a:sym typeface="Times New Roman"/>
            </a:endParaRPr>
          </a:p>
          <a:p>
            <a:pPr indent="0" lvl="0" marL="0" rtl="0" algn="l">
              <a:spcBef>
                <a:spcPts val="560"/>
              </a:spcBef>
              <a:spcAft>
                <a:spcPts val="0"/>
              </a:spcAft>
              <a:buClr>
                <a:schemeClr val="dk1"/>
              </a:buClr>
              <a:buSzPts val="2800"/>
              <a:buNone/>
            </a:pPr>
            <a:r>
              <a:rPr lang="en-US" sz="2800">
                <a:solidFill>
                  <a:schemeClr val="dk1"/>
                </a:solidFill>
                <a:latin typeface="Times New Roman"/>
                <a:ea typeface="Times New Roman"/>
                <a:cs typeface="Times New Roman"/>
                <a:sym typeface="Times New Roman"/>
              </a:rPr>
              <a:t>This is the natural sciences model of research and the use of questionnaires, inventories, laboratories, and experiments to generate statistics and tests of hypotheses.</a:t>
            </a:r>
            <a:endParaRPr/>
          </a:p>
        </p:txBody>
      </p:sp>
      <p:pic>
        <p:nvPicPr>
          <p:cNvPr id="266" name="Google Shape;266;p3"/>
          <p:cNvPicPr preferRelativeResize="0"/>
          <p:nvPr/>
        </p:nvPicPr>
        <p:blipFill rotWithShape="1">
          <a:blip r:embed="rId3">
            <a:alphaModFix/>
          </a:blip>
          <a:srcRect b="0" l="0" r="0" t="0"/>
          <a:stretch/>
        </p:blipFill>
        <p:spPr>
          <a:xfrm>
            <a:off x="5879679" y="5999533"/>
            <a:ext cx="2404877" cy="670561"/>
          </a:xfrm>
          <a:prstGeom prst="rect">
            <a:avLst/>
          </a:prstGeom>
          <a:noFill/>
          <a:ln>
            <a:noFill/>
          </a:ln>
        </p:spPr>
      </p:pic>
      <p:pic>
        <p:nvPicPr>
          <p:cNvPr id="267" name="Google Shape;267;p3"/>
          <p:cNvPicPr preferRelativeResize="0"/>
          <p:nvPr/>
        </p:nvPicPr>
        <p:blipFill rotWithShape="1">
          <a:blip r:embed="rId4">
            <a:alphaModFix/>
          </a:blip>
          <a:srcRect b="0" l="0" r="0" t="0"/>
          <a:stretch/>
        </p:blipFill>
        <p:spPr>
          <a:xfrm>
            <a:off x="4019439" y="5594807"/>
            <a:ext cx="749253" cy="10628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No research method is superior, it depends on the goal of your inquiry</a:t>
            </a:r>
            <a:endParaRPr/>
          </a:p>
        </p:txBody>
      </p:sp>
      <p:sp>
        <p:nvSpPr>
          <p:cNvPr id="496" name="Google Shape;496;p30"/>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sz="2000">
                <a:latin typeface="Times New Roman"/>
                <a:ea typeface="Times New Roman"/>
                <a:cs typeface="Times New Roman"/>
                <a:sym typeface="Times New Roman"/>
              </a:rPr>
              <a:t>The </a:t>
            </a:r>
            <a:r>
              <a:rPr b="1" lang="en-US" sz="2000">
                <a:latin typeface="Times New Roman"/>
                <a:ea typeface="Times New Roman"/>
                <a:cs typeface="Times New Roman"/>
                <a:sym typeface="Times New Roman"/>
              </a:rPr>
              <a:t>epistemology </a:t>
            </a:r>
            <a:r>
              <a:rPr b="1" i="1" lang="en-US" sz="1400">
                <a:latin typeface="Times New Roman"/>
                <a:ea typeface="Times New Roman"/>
                <a:cs typeface="Times New Roman"/>
                <a:sym typeface="Times New Roman"/>
              </a:rPr>
              <a:t>(how reality is lived)</a:t>
            </a:r>
            <a:r>
              <a:rPr lang="en-US" sz="2000">
                <a:latin typeface="Times New Roman"/>
                <a:ea typeface="Times New Roman"/>
                <a:cs typeface="Times New Roman"/>
                <a:sym typeface="Times New Roman"/>
              </a:rPr>
              <a:t> of the qualitative method holds that knowledge is advanced in the relationship created between the researcher and the people observed; therefore, no real social reality exists, except as people construct it which often depends on their notions, interactions, preferences, and experiences.</a:t>
            </a:r>
            <a:endParaRPr/>
          </a:p>
          <a:p>
            <a:pPr indent="-342900" lvl="0" marL="342900" rtl="0" algn="l">
              <a:spcBef>
                <a:spcPts val="370"/>
              </a:spcBef>
              <a:spcAft>
                <a:spcPts val="0"/>
              </a:spcAft>
              <a:buClr>
                <a:schemeClr val="dk1"/>
              </a:buClr>
              <a:buSzPct val="100000"/>
              <a:buChar char="•"/>
            </a:pPr>
            <a:r>
              <a:rPr b="1" lang="en-US" sz="2000">
                <a:latin typeface="Times New Roman"/>
                <a:ea typeface="Times New Roman"/>
                <a:cs typeface="Times New Roman"/>
                <a:sym typeface="Times New Roman"/>
              </a:rPr>
              <a:t>Ontology </a:t>
            </a:r>
            <a:r>
              <a:rPr b="1" i="1" lang="en-US" sz="1400">
                <a:latin typeface="Times New Roman"/>
                <a:ea typeface="Times New Roman"/>
                <a:cs typeface="Times New Roman"/>
                <a:sym typeface="Times New Roman"/>
              </a:rPr>
              <a:t>(Nature or Reality)</a:t>
            </a:r>
            <a:r>
              <a:rPr b="1" lang="en-US" sz="2000">
                <a:latin typeface="Times New Roman"/>
                <a:ea typeface="Times New Roman"/>
                <a:cs typeface="Times New Roman"/>
                <a:sym typeface="Times New Roman"/>
              </a:rPr>
              <a:t>: </a:t>
            </a:r>
            <a:r>
              <a:rPr lang="en-US" sz="2000">
                <a:latin typeface="Times New Roman"/>
                <a:ea typeface="Times New Roman"/>
                <a:cs typeface="Times New Roman"/>
                <a:sym typeface="Times New Roman"/>
              </a:rPr>
              <a:t>Social reality is constructed through people’s notions, interactions, preferences, and experiences.  Therefore, while it cannot be generalized, it is capable of providing depth of understanding beyond common sense explanation.</a:t>
            </a:r>
            <a:endParaRPr/>
          </a:p>
          <a:p>
            <a:pPr indent="-342900" lvl="0" marL="342900" rtl="0" algn="l">
              <a:spcBef>
                <a:spcPts val="370"/>
              </a:spcBef>
              <a:spcAft>
                <a:spcPts val="0"/>
              </a:spcAft>
              <a:buClr>
                <a:schemeClr val="dk1"/>
              </a:buClr>
              <a:buSzPct val="100000"/>
              <a:buChar char="•"/>
            </a:pPr>
            <a:r>
              <a:rPr b="1" lang="en-US" sz="2000">
                <a:latin typeface="Times New Roman"/>
                <a:ea typeface="Times New Roman"/>
                <a:cs typeface="Times New Roman"/>
                <a:sym typeface="Times New Roman"/>
              </a:rPr>
              <a:t>Axiology </a:t>
            </a:r>
            <a:r>
              <a:rPr b="1" i="1" lang="en-US" sz="1400">
                <a:latin typeface="Times New Roman"/>
                <a:ea typeface="Times New Roman"/>
                <a:cs typeface="Times New Roman"/>
                <a:sym typeface="Times New Roman"/>
              </a:rPr>
              <a:t>(Nature of value)</a:t>
            </a:r>
            <a:r>
              <a:rPr b="1" lang="en-US" sz="2000">
                <a:latin typeface="Times New Roman"/>
                <a:ea typeface="Times New Roman"/>
                <a:cs typeface="Times New Roman"/>
                <a:sym typeface="Times New Roman"/>
              </a:rPr>
              <a:t>: </a:t>
            </a:r>
            <a:r>
              <a:rPr lang="en-US" sz="2000">
                <a:latin typeface="Times New Roman"/>
                <a:ea typeface="Times New Roman"/>
                <a:cs typeface="Times New Roman"/>
                <a:sym typeface="Times New Roman"/>
              </a:rPr>
              <a:t>The researcher recognizes that his or her values are important; accepts that the research process is a joint effort of the researcher and participants.</a:t>
            </a:r>
            <a:endParaRPr/>
          </a:p>
          <a:p>
            <a:pPr indent="-342900" lvl="0" marL="342900" rtl="0" algn="l">
              <a:spcBef>
                <a:spcPts val="370"/>
              </a:spcBef>
              <a:spcAft>
                <a:spcPts val="0"/>
              </a:spcAft>
              <a:buClr>
                <a:schemeClr val="dk1"/>
              </a:buClr>
              <a:buSzPct val="100000"/>
              <a:buChar char="•"/>
            </a:pPr>
            <a:r>
              <a:rPr lang="en-US" sz="2000">
                <a:latin typeface="Times New Roman"/>
                <a:ea typeface="Times New Roman"/>
                <a:cs typeface="Times New Roman"/>
                <a:sym typeface="Times New Roman"/>
              </a:rPr>
              <a:t>Critical theory paradigm falls under Qualitative study and can enable emancipation –reducing injustice of some sort – problematizing the phenomenon, and seeking praxis through your research</a:t>
            </a:r>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p:txBody>
      </p:sp>
      <p:pic>
        <p:nvPicPr>
          <p:cNvPr id="497" name="Google Shape;497;p30"/>
          <p:cNvPicPr preferRelativeResize="0"/>
          <p:nvPr/>
        </p:nvPicPr>
        <p:blipFill rotWithShape="1">
          <a:blip r:embed="rId3">
            <a:alphaModFix/>
          </a:blip>
          <a:srcRect b="0" l="0" r="0" t="0"/>
          <a:stretch/>
        </p:blipFill>
        <p:spPr>
          <a:xfrm>
            <a:off x="3015426" y="5785715"/>
            <a:ext cx="787155" cy="710177"/>
          </a:xfrm>
          <a:prstGeom prst="rect">
            <a:avLst/>
          </a:prstGeom>
          <a:noFill/>
          <a:ln>
            <a:noFill/>
          </a:ln>
        </p:spPr>
      </p:pic>
      <p:pic>
        <p:nvPicPr>
          <p:cNvPr id="498" name="Google Shape;498;p30"/>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499" name="Google Shape;499;p30"/>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pic>
        <p:nvPicPr>
          <p:cNvPr id="500" name="Google Shape;500;p30"/>
          <p:cNvPicPr preferRelativeResize="0"/>
          <p:nvPr/>
        </p:nvPicPr>
        <p:blipFill rotWithShape="1">
          <a:blip r:embed="rId6">
            <a:alphaModFix/>
          </a:blip>
          <a:srcRect b="0" l="0" r="0" t="0"/>
          <a:stretch/>
        </p:blipFill>
        <p:spPr>
          <a:xfrm>
            <a:off x="4648200" y="5871539"/>
            <a:ext cx="719390" cy="6706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Details of the OLPC Research</a:t>
            </a:r>
            <a:endParaRPr/>
          </a:p>
        </p:txBody>
      </p:sp>
      <p:sp>
        <p:nvSpPr>
          <p:cNvPr id="506" name="Google Shape;506;p31"/>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latin typeface="Times New Roman"/>
                <a:ea typeface="Times New Roman"/>
                <a:cs typeface="Times New Roman"/>
                <a:sym typeface="Times New Roman"/>
              </a:rPr>
              <a:t>Purposive Sampling for Survey (exploratory): 139 participants (usable data) – over 300 attempted – due to literacy level, only 139 were usable.</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Qualitative method is the answer – focus groups, in-depth interviews, Observations, and Focus Groups.</a:t>
            </a:r>
            <a:endParaRPr/>
          </a:p>
          <a:p>
            <a:pPr indent="-342900" lvl="0" marL="342900" rtl="0" algn="l">
              <a:spcBef>
                <a:spcPts val="400"/>
              </a:spcBef>
              <a:spcAft>
                <a:spcPts val="0"/>
              </a:spcAft>
              <a:buClr>
                <a:schemeClr val="dk1"/>
              </a:buClr>
              <a:buSzPts val="2000"/>
              <a:buChar char="•"/>
            </a:pPr>
            <a:r>
              <a:rPr b="1" lang="en-US" sz="2000">
                <a:latin typeface="Times New Roman"/>
                <a:ea typeface="Times New Roman"/>
                <a:cs typeface="Times New Roman"/>
                <a:sym typeface="Times New Roman"/>
              </a:rPr>
              <a:t>Triangulation: </a:t>
            </a:r>
            <a:r>
              <a:rPr lang="en-US" sz="2000">
                <a:latin typeface="Times New Roman"/>
                <a:ea typeface="Times New Roman"/>
                <a:cs typeface="Times New Roman"/>
                <a:sym typeface="Times New Roman"/>
              </a:rPr>
              <a:t>veritable means to establish validity; it is the verification of information through more than one source or evidence.</a:t>
            </a:r>
            <a:endParaRPr/>
          </a:p>
          <a:p>
            <a:pPr indent="-342900" lvl="0" marL="342900" rtl="0" algn="l">
              <a:spcBef>
                <a:spcPts val="400"/>
              </a:spcBef>
              <a:spcAft>
                <a:spcPts val="0"/>
              </a:spcAft>
              <a:buClr>
                <a:schemeClr val="dk1"/>
              </a:buClr>
              <a:buSzPts val="2000"/>
              <a:buChar char="•"/>
            </a:pPr>
            <a:r>
              <a:rPr b="1" lang="en-US" sz="2000">
                <a:latin typeface="Times New Roman"/>
                <a:ea typeface="Times New Roman"/>
                <a:cs typeface="Times New Roman"/>
                <a:sym typeface="Times New Roman"/>
              </a:rPr>
              <a:t>Member-check: </a:t>
            </a:r>
            <a:r>
              <a:rPr lang="en-US" sz="2000">
                <a:latin typeface="Times New Roman"/>
                <a:ea typeface="Times New Roman"/>
                <a:cs typeface="Times New Roman"/>
                <a:sym typeface="Times New Roman"/>
              </a:rPr>
              <a:t>Cross-checking of facts to confirm accurate representation and interpretation (especially with In-depth interviews &amp; Focus Groups).</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Analytical Process of Qualitative Method is laborious. Transcription of data is the first step, pouring of data by themes or categories, can use the Research Question.</a:t>
            </a:r>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p:txBody>
      </p:sp>
      <p:pic>
        <p:nvPicPr>
          <p:cNvPr id="507" name="Google Shape;507;p31"/>
          <p:cNvPicPr preferRelativeResize="0"/>
          <p:nvPr/>
        </p:nvPicPr>
        <p:blipFill rotWithShape="1">
          <a:blip r:embed="rId3">
            <a:alphaModFix/>
          </a:blip>
          <a:srcRect b="0" l="0" r="0" t="0"/>
          <a:stretch/>
        </p:blipFill>
        <p:spPr>
          <a:xfrm>
            <a:off x="3015426" y="5785715"/>
            <a:ext cx="787155" cy="710177"/>
          </a:xfrm>
          <a:prstGeom prst="rect">
            <a:avLst/>
          </a:prstGeom>
          <a:noFill/>
          <a:ln>
            <a:noFill/>
          </a:ln>
        </p:spPr>
      </p:pic>
      <p:pic>
        <p:nvPicPr>
          <p:cNvPr id="508" name="Google Shape;508;p31"/>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509" name="Google Shape;509;p31"/>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pic>
        <p:nvPicPr>
          <p:cNvPr id="510" name="Google Shape;510;p31"/>
          <p:cNvPicPr preferRelativeResize="0"/>
          <p:nvPr/>
        </p:nvPicPr>
        <p:blipFill rotWithShape="1">
          <a:blip r:embed="rId6">
            <a:alphaModFix/>
          </a:blip>
          <a:srcRect b="0" l="0" r="0" t="0"/>
          <a:stretch/>
        </p:blipFill>
        <p:spPr>
          <a:xfrm>
            <a:off x="4648200" y="5871539"/>
            <a:ext cx="719390" cy="6706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Research Questions</a:t>
            </a:r>
            <a:endParaRPr/>
          </a:p>
        </p:txBody>
      </p:sp>
      <p:sp>
        <p:nvSpPr>
          <p:cNvPr id="516" name="Google Shape;516;p32"/>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en-US" sz="2400">
                <a:latin typeface="Times New Roman"/>
                <a:ea typeface="Times New Roman"/>
                <a:cs typeface="Times New Roman"/>
                <a:sym typeface="Times New Roman"/>
              </a:rPr>
              <a:t>RQ1: What are the scope and nature of the educational needs of Nigeria and Ghana that the XO-laptop project sought to fulfill?</a:t>
            </a:r>
            <a:endParaRPr/>
          </a:p>
          <a:p>
            <a:pPr indent="-342900" lvl="0" marL="342900" rtl="0" algn="l">
              <a:spcBef>
                <a:spcPts val="444"/>
              </a:spcBef>
              <a:spcAft>
                <a:spcPts val="0"/>
              </a:spcAft>
              <a:buClr>
                <a:schemeClr val="dk1"/>
              </a:buClr>
              <a:buSzPct val="100000"/>
              <a:buChar char="•"/>
            </a:pPr>
            <a:r>
              <a:rPr lang="en-US" sz="2400">
                <a:latin typeface="Times New Roman"/>
                <a:ea typeface="Times New Roman"/>
                <a:cs typeface="Times New Roman"/>
                <a:sym typeface="Times New Roman"/>
              </a:rPr>
              <a:t>RQ2: To what extent did the XO laptop prove an appropriate technology for the expressed educational needs in RQ1?</a:t>
            </a:r>
            <a:endParaRPr/>
          </a:p>
          <a:p>
            <a:pPr indent="-342900" lvl="0" marL="342900" rtl="0" algn="l">
              <a:spcBef>
                <a:spcPts val="444"/>
              </a:spcBef>
              <a:spcAft>
                <a:spcPts val="0"/>
              </a:spcAft>
              <a:buClr>
                <a:schemeClr val="dk1"/>
              </a:buClr>
              <a:buSzPct val="100000"/>
              <a:buChar char="•"/>
            </a:pPr>
            <a:r>
              <a:rPr lang="en-US" sz="2400">
                <a:latin typeface="Times New Roman"/>
                <a:ea typeface="Times New Roman"/>
                <a:cs typeface="Times New Roman"/>
                <a:sym typeface="Times New Roman"/>
              </a:rPr>
              <a:t>RQ3: What are the scope and nature of the implementation process of the OLPC projects in Nigeria and Ghana?</a:t>
            </a:r>
            <a:endParaRPr/>
          </a:p>
          <a:p>
            <a:pPr indent="-342900" lvl="0" marL="342900" rtl="0" algn="l">
              <a:spcBef>
                <a:spcPts val="444"/>
              </a:spcBef>
              <a:spcAft>
                <a:spcPts val="0"/>
              </a:spcAft>
              <a:buClr>
                <a:schemeClr val="dk1"/>
              </a:buClr>
              <a:buSzPct val="100000"/>
              <a:buChar char="•"/>
            </a:pPr>
            <a:r>
              <a:rPr lang="en-US" sz="2400">
                <a:latin typeface="Times New Roman"/>
                <a:ea typeface="Times New Roman"/>
                <a:cs typeface="Times New Roman"/>
                <a:sym typeface="Times New Roman"/>
              </a:rPr>
              <a:t>RQ4: From the perspective of the users and participants in the XO-laptop project, what led to their discontinuation in Nigeria and Ghana?</a:t>
            </a:r>
            <a:endParaRPr/>
          </a:p>
          <a:p>
            <a:pPr indent="-342900" lvl="0" marL="342900" rtl="0" algn="l">
              <a:spcBef>
                <a:spcPts val="444"/>
              </a:spcBef>
              <a:spcAft>
                <a:spcPts val="0"/>
              </a:spcAft>
              <a:buClr>
                <a:schemeClr val="dk1"/>
              </a:buClr>
              <a:buSzPct val="100000"/>
              <a:buChar char="•"/>
            </a:pPr>
            <a:r>
              <a:rPr lang="en-US" sz="2400">
                <a:latin typeface="Times New Roman"/>
                <a:ea typeface="Times New Roman"/>
                <a:cs typeface="Times New Roman"/>
                <a:sym typeface="Times New Roman"/>
              </a:rPr>
              <a:t>RQ5: What lessons for improvement can be learned from Nigeria and Ghana OLPC experience?</a:t>
            </a:r>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a:p>
            <a:pPr indent="-225425" lvl="0" marL="342900" rtl="0" algn="l">
              <a:spcBef>
                <a:spcPts val="370"/>
              </a:spcBef>
              <a:spcAft>
                <a:spcPts val="0"/>
              </a:spcAft>
              <a:buClr>
                <a:schemeClr val="dk1"/>
              </a:buClr>
              <a:buSzPct val="100000"/>
              <a:buNone/>
            </a:pPr>
            <a:r>
              <a:t/>
            </a:r>
            <a:endParaRPr sz="2000">
              <a:latin typeface="Times New Roman"/>
              <a:ea typeface="Times New Roman"/>
              <a:cs typeface="Times New Roman"/>
              <a:sym typeface="Times New Roman"/>
            </a:endParaRPr>
          </a:p>
        </p:txBody>
      </p:sp>
      <p:pic>
        <p:nvPicPr>
          <p:cNvPr id="517" name="Google Shape;517;p32"/>
          <p:cNvPicPr preferRelativeResize="0"/>
          <p:nvPr/>
        </p:nvPicPr>
        <p:blipFill rotWithShape="1">
          <a:blip r:embed="rId3">
            <a:alphaModFix/>
          </a:blip>
          <a:srcRect b="0" l="0" r="0" t="0"/>
          <a:stretch/>
        </p:blipFill>
        <p:spPr>
          <a:xfrm>
            <a:off x="3015426" y="5785715"/>
            <a:ext cx="787155" cy="710177"/>
          </a:xfrm>
          <a:prstGeom prst="rect">
            <a:avLst/>
          </a:prstGeom>
          <a:noFill/>
          <a:ln>
            <a:noFill/>
          </a:ln>
        </p:spPr>
      </p:pic>
      <p:pic>
        <p:nvPicPr>
          <p:cNvPr id="518" name="Google Shape;518;p32"/>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519" name="Google Shape;519;p32"/>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pic>
        <p:nvPicPr>
          <p:cNvPr id="520" name="Google Shape;520;p32"/>
          <p:cNvPicPr preferRelativeResize="0"/>
          <p:nvPr/>
        </p:nvPicPr>
        <p:blipFill rotWithShape="1">
          <a:blip r:embed="rId6">
            <a:alphaModFix/>
          </a:blip>
          <a:srcRect b="0" l="0" r="0" t="0"/>
          <a:stretch/>
        </p:blipFill>
        <p:spPr>
          <a:xfrm>
            <a:off x="4648200" y="5871539"/>
            <a:ext cx="719390" cy="6706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1500"/>
              <a:buFont typeface="Calibri"/>
              <a:buNone/>
            </a:pPr>
            <a:r>
              <a:rPr b="1" lang="en-US" sz="1500">
                <a:solidFill>
                  <a:srgbClr val="000000"/>
                </a:solidFill>
              </a:rPr>
              <a:t>Ezumah, B. (2010).  Toward a successful plan and implementation of educational technology in low-income communities: Formative evaluation of the One Laptop Per Child (OLPC) projects in Nigeria and Ghana (Doctoral dissertation).  Howard University, Washington, DC. PROQUEST.</a:t>
            </a:r>
            <a:endParaRPr b="1"/>
          </a:p>
        </p:txBody>
      </p:sp>
      <p:graphicFrame>
        <p:nvGraphicFramePr>
          <p:cNvPr id="526" name="Google Shape;526;p33"/>
          <p:cNvGraphicFramePr/>
          <p:nvPr/>
        </p:nvGraphicFramePr>
        <p:xfrm>
          <a:off x="343949" y="1690689"/>
          <a:ext cx="3000000" cy="3000000"/>
        </p:xfrm>
        <a:graphic>
          <a:graphicData uri="http://schemas.openxmlformats.org/drawingml/2006/table">
            <a:tbl>
              <a:tblPr bandRow="1" firstRow="1">
                <a:noFill/>
                <a:tableStyleId>{40E76E1F-E182-4B34-8B26-73F4A129280E}</a:tableStyleId>
              </a:tblPr>
              <a:tblGrid>
                <a:gridCol w="2752350"/>
                <a:gridCol w="2826475"/>
                <a:gridCol w="2826475"/>
              </a:tblGrid>
              <a:tr h="347625">
                <a:tc>
                  <a:txBody>
                    <a:bodyPr/>
                    <a:lstStyle/>
                    <a:p>
                      <a:pPr indent="0" lvl="0" marL="0" marR="0" rtl="0" algn="l">
                        <a:spcBef>
                          <a:spcPts val="0"/>
                        </a:spcBef>
                        <a:spcAft>
                          <a:spcPts val="0"/>
                        </a:spcAft>
                        <a:buNone/>
                      </a:pPr>
                      <a:r>
                        <a:rPr lang="en-US" sz="1600" u="none" cap="none" strike="noStrike"/>
                        <a:t>Goal of the Research</a:t>
                      </a:r>
                      <a:endParaRPr/>
                    </a:p>
                  </a:txBody>
                  <a:tcPr marT="34300" marB="34300" marR="68575" marL="68575"/>
                </a:tc>
                <a:tc>
                  <a:txBody>
                    <a:bodyPr/>
                    <a:lstStyle/>
                    <a:p>
                      <a:pPr indent="0" lvl="0" marL="0" marR="0" rtl="0" algn="l">
                        <a:spcBef>
                          <a:spcPts val="0"/>
                        </a:spcBef>
                        <a:spcAft>
                          <a:spcPts val="0"/>
                        </a:spcAft>
                        <a:buNone/>
                      </a:pPr>
                      <a:r>
                        <a:rPr lang="en-US" sz="1600"/>
                        <a:t>Participants</a:t>
                      </a:r>
                      <a:endParaRPr/>
                    </a:p>
                  </a:txBody>
                  <a:tcPr marT="34300" marB="34300" marR="68575" marL="68575"/>
                </a:tc>
                <a:tc>
                  <a:txBody>
                    <a:bodyPr/>
                    <a:lstStyle/>
                    <a:p>
                      <a:pPr indent="0" lvl="0" marL="0" marR="0" rtl="0" algn="l">
                        <a:spcBef>
                          <a:spcPts val="0"/>
                        </a:spcBef>
                        <a:spcAft>
                          <a:spcPts val="0"/>
                        </a:spcAft>
                        <a:buNone/>
                      </a:pPr>
                      <a:r>
                        <a:rPr lang="en-US" sz="1600"/>
                        <a:t>Method Employed</a:t>
                      </a:r>
                      <a:endParaRPr/>
                    </a:p>
                  </a:txBody>
                  <a:tcPr marT="34300" marB="34300" marR="68575" marL="68575"/>
                </a:tc>
              </a:tr>
              <a:tr h="618925">
                <a:tc>
                  <a:txBody>
                    <a:bodyPr/>
                    <a:lstStyle/>
                    <a:p>
                      <a:pPr indent="0" lvl="0" marL="0" marR="0" rtl="0" algn="l">
                        <a:spcBef>
                          <a:spcPts val="0"/>
                        </a:spcBef>
                        <a:spcAft>
                          <a:spcPts val="0"/>
                        </a:spcAft>
                        <a:buNone/>
                      </a:pPr>
                      <a:r>
                        <a:rPr lang="en-US" sz="1600"/>
                        <a:t>It was exploratory research – a paucity of scholarly materials on OLPC deployment in Africa.</a:t>
                      </a:r>
                      <a:endParaRPr/>
                    </a:p>
                    <a:p>
                      <a:pPr indent="0" lvl="0" marL="0" marR="0" rtl="0" algn="l">
                        <a:spcBef>
                          <a:spcPts val="0"/>
                        </a:spcBef>
                        <a:spcAft>
                          <a:spcPts val="0"/>
                        </a:spcAft>
                        <a:buNone/>
                      </a:pPr>
                      <a:r>
                        <a:rPr lang="en-US" sz="1600"/>
                        <a:t>Gain basic knowledge of the OLPC Program and tool.</a:t>
                      </a:r>
                      <a:endParaRPr/>
                    </a:p>
                  </a:txBody>
                  <a:tcPr marT="34300" marB="34300" marR="68575" marL="68575"/>
                </a:tc>
                <a:tc>
                  <a:txBody>
                    <a:bodyPr/>
                    <a:lstStyle/>
                    <a:p>
                      <a:pPr indent="0" lvl="0" marL="0" marR="0" rtl="0" algn="l">
                        <a:spcBef>
                          <a:spcPts val="0"/>
                        </a:spcBef>
                        <a:spcAft>
                          <a:spcPts val="0"/>
                        </a:spcAft>
                        <a:buNone/>
                      </a:pPr>
                      <a:r>
                        <a:rPr lang="en-US" sz="1600"/>
                        <a:t>All Stakeholders (Elementary children, parents, teachers, education administrators.</a:t>
                      </a:r>
                      <a:endParaRPr/>
                    </a:p>
                  </a:txBody>
                  <a:tcPr marT="34300" marB="34300" marR="68575" marL="68575"/>
                </a:tc>
                <a:tc>
                  <a:txBody>
                    <a:bodyPr/>
                    <a:lstStyle/>
                    <a:p>
                      <a:pPr indent="0" lvl="0" marL="0" marR="0" rtl="0" algn="l">
                        <a:spcBef>
                          <a:spcPts val="0"/>
                        </a:spcBef>
                        <a:spcAft>
                          <a:spcPts val="0"/>
                        </a:spcAft>
                        <a:buNone/>
                      </a:pPr>
                      <a:r>
                        <a:rPr lang="en-US" sz="1600"/>
                        <a:t>Surveys (Mixed method)</a:t>
                      </a:r>
                      <a:endParaRPr sz="1600"/>
                    </a:p>
                  </a:txBody>
                  <a:tcPr marT="34300" marB="34300" marR="68575" marL="68575"/>
                </a:tc>
              </a:tr>
              <a:tr h="618925">
                <a:tc>
                  <a:txBody>
                    <a:bodyPr/>
                    <a:lstStyle/>
                    <a:p>
                      <a:pPr indent="0" lvl="0" marL="0" marR="0" rtl="0" algn="l">
                        <a:spcBef>
                          <a:spcPts val="0"/>
                        </a:spcBef>
                        <a:spcAft>
                          <a:spcPts val="0"/>
                        </a:spcAft>
                        <a:buNone/>
                      </a:pPr>
                      <a:r>
                        <a:rPr lang="en-US" sz="1600"/>
                        <a:t>Gain deeper understanding of the tool in question</a:t>
                      </a:r>
                      <a:endParaRPr/>
                    </a:p>
                  </a:txBody>
                  <a:tcPr marT="34300" marB="34300" marR="68575" marL="68575"/>
                </a:tc>
                <a:tc>
                  <a:txBody>
                    <a:bodyPr/>
                    <a:lstStyle/>
                    <a:p>
                      <a:pPr indent="0" lvl="0" marL="0" marR="0" rtl="0" algn="l">
                        <a:spcBef>
                          <a:spcPts val="0"/>
                        </a:spcBef>
                        <a:spcAft>
                          <a:spcPts val="0"/>
                        </a:spcAft>
                        <a:buNone/>
                      </a:pPr>
                      <a:r>
                        <a:rPr lang="en-US" sz="1600"/>
                        <a:t>Teachers</a:t>
                      </a:r>
                      <a:endParaRPr/>
                    </a:p>
                    <a:p>
                      <a:pPr indent="0" lvl="0" marL="0" marR="0" rtl="0" algn="l">
                        <a:spcBef>
                          <a:spcPts val="0"/>
                        </a:spcBef>
                        <a:spcAft>
                          <a:spcPts val="0"/>
                        </a:spcAft>
                        <a:buNone/>
                      </a:pPr>
                      <a:r>
                        <a:rPr lang="en-US" sz="1600"/>
                        <a:t>Parents</a:t>
                      </a:r>
                      <a:endParaRPr/>
                    </a:p>
                  </a:txBody>
                  <a:tcPr marT="34300" marB="34300" marR="68575" marL="68575"/>
                </a:tc>
                <a:tc>
                  <a:txBody>
                    <a:bodyPr/>
                    <a:lstStyle/>
                    <a:p>
                      <a:pPr indent="0" lvl="0" marL="0" marR="0" rtl="0" algn="l">
                        <a:spcBef>
                          <a:spcPts val="0"/>
                        </a:spcBef>
                        <a:spcAft>
                          <a:spcPts val="0"/>
                        </a:spcAft>
                        <a:buNone/>
                      </a:pPr>
                      <a:r>
                        <a:rPr lang="en-US" sz="1600"/>
                        <a:t>Interviews</a:t>
                      </a:r>
                      <a:endParaRPr/>
                    </a:p>
                    <a:p>
                      <a:pPr indent="0" lvl="0" marL="0" marR="0" rtl="0" algn="l">
                        <a:spcBef>
                          <a:spcPts val="0"/>
                        </a:spcBef>
                        <a:spcAft>
                          <a:spcPts val="0"/>
                        </a:spcAft>
                        <a:buNone/>
                      </a:pPr>
                      <a:r>
                        <a:rPr lang="en-US" sz="1600"/>
                        <a:t>Focus Groups</a:t>
                      </a:r>
                      <a:endParaRPr/>
                    </a:p>
                  </a:txBody>
                  <a:tcPr marT="34300" marB="34300" marR="68575" marL="68575"/>
                </a:tc>
              </a:tr>
              <a:tr h="890225">
                <a:tc>
                  <a:txBody>
                    <a:bodyPr/>
                    <a:lstStyle/>
                    <a:p>
                      <a:pPr indent="0" lvl="0" marL="0" marR="0" rtl="0" algn="l">
                        <a:spcBef>
                          <a:spcPts val="0"/>
                        </a:spcBef>
                        <a:spcAft>
                          <a:spcPts val="0"/>
                        </a:spcAft>
                        <a:buNone/>
                      </a:pPr>
                      <a:r>
                        <a:rPr lang="en-US" sz="1600"/>
                        <a:t>Observe and understand first-hand how the tool was implemented</a:t>
                      </a:r>
                      <a:endParaRPr/>
                    </a:p>
                  </a:txBody>
                  <a:tcPr marT="34300" marB="34300" marR="68575" marL="68575"/>
                </a:tc>
                <a:tc>
                  <a:txBody>
                    <a:bodyPr/>
                    <a:lstStyle/>
                    <a:p>
                      <a:pPr indent="0" lvl="0" marL="0" marR="0" rtl="0" algn="l">
                        <a:spcBef>
                          <a:spcPts val="0"/>
                        </a:spcBef>
                        <a:spcAft>
                          <a:spcPts val="0"/>
                        </a:spcAft>
                        <a:buNone/>
                      </a:pPr>
                      <a:r>
                        <a:rPr lang="en-US" sz="1600"/>
                        <a:t>Primary school students and Teachers</a:t>
                      </a:r>
                      <a:endParaRPr/>
                    </a:p>
                  </a:txBody>
                  <a:tcPr marT="34300" marB="34300" marR="68575" marL="68575"/>
                </a:tc>
                <a:tc>
                  <a:txBody>
                    <a:bodyPr/>
                    <a:lstStyle/>
                    <a:p>
                      <a:pPr indent="0" lvl="0" marL="0" marR="0" rtl="0" algn="l">
                        <a:spcBef>
                          <a:spcPts val="0"/>
                        </a:spcBef>
                        <a:spcAft>
                          <a:spcPts val="0"/>
                        </a:spcAft>
                        <a:buNone/>
                      </a:pPr>
                      <a:r>
                        <a:rPr lang="en-US" sz="1600"/>
                        <a:t>Observation</a:t>
                      </a:r>
                      <a:endParaRPr/>
                    </a:p>
                  </a:txBody>
                  <a:tcPr marT="34300" marB="34300" marR="68575" marL="68575"/>
                </a:tc>
              </a:tr>
              <a:tr h="1161550">
                <a:tc>
                  <a:txBody>
                    <a:bodyPr/>
                    <a:lstStyle/>
                    <a:p>
                      <a:pPr indent="0" lvl="0" marL="0" marR="0" rtl="0" algn="l">
                        <a:spcBef>
                          <a:spcPts val="0"/>
                        </a:spcBef>
                        <a:spcAft>
                          <a:spcPts val="0"/>
                        </a:spcAft>
                        <a:buNone/>
                      </a:pPr>
                      <a:r>
                        <a:rPr lang="en-US" sz="1600"/>
                        <a:t>Understand the reason behind its adoption and benefits and challenges</a:t>
                      </a:r>
                      <a:endParaRPr/>
                    </a:p>
                  </a:txBody>
                  <a:tcPr marT="34300" marB="34300" marR="68575" marL="68575"/>
                </a:tc>
                <a:tc>
                  <a:txBody>
                    <a:bodyPr/>
                    <a:lstStyle/>
                    <a:p>
                      <a:pPr indent="0" lvl="0" marL="0" marR="0" rtl="0" algn="l">
                        <a:spcBef>
                          <a:spcPts val="0"/>
                        </a:spcBef>
                        <a:spcAft>
                          <a:spcPts val="0"/>
                        </a:spcAft>
                        <a:buNone/>
                      </a:pPr>
                      <a:r>
                        <a:rPr lang="en-US" sz="1600"/>
                        <a:t>Policy-makers / Education administrators and Government officials</a:t>
                      </a:r>
                      <a:endParaRPr/>
                    </a:p>
                    <a:p>
                      <a:pPr indent="0" lvl="0" marL="0" marR="0" rtl="0" algn="l">
                        <a:spcBef>
                          <a:spcPts val="0"/>
                        </a:spcBef>
                        <a:spcAft>
                          <a:spcPts val="0"/>
                        </a:spcAft>
                        <a:buNone/>
                      </a:pPr>
                      <a:r>
                        <a:rPr lang="en-US" sz="1600"/>
                        <a:t>OLPC officials</a:t>
                      </a:r>
                      <a:endParaRPr/>
                    </a:p>
                  </a:txBody>
                  <a:tcPr marT="34300" marB="34300" marR="68575" marL="68575"/>
                </a:tc>
                <a:tc>
                  <a:txBody>
                    <a:bodyPr/>
                    <a:lstStyle/>
                    <a:p>
                      <a:pPr indent="0" lvl="0" marL="0" marR="0" rtl="0" algn="l">
                        <a:spcBef>
                          <a:spcPts val="0"/>
                        </a:spcBef>
                        <a:spcAft>
                          <a:spcPts val="0"/>
                        </a:spcAft>
                        <a:buNone/>
                      </a:pPr>
                      <a:r>
                        <a:rPr lang="en-US" sz="1600"/>
                        <a:t>Interviews</a:t>
                      </a:r>
                      <a:endParaRPr/>
                    </a:p>
                  </a:txBody>
                  <a:tcPr marT="34300" marB="34300" marR="68575" marL="68575"/>
                </a:tc>
              </a:tr>
            </a:tbl>
          </a:graphicData>
        </a:graphic>
      </p:graphicFrame>
      <p:pic>
        <p:nvPicPr>
          <p:cNvPr id="527" name="Google Shape;527;p33"/>
          <p:cNvPicPr preferRelativeResize="0"/>
          <p:nvPr/>
        </p:nvPicPr>
        <p:blipFill rotWithShape="1">
          <a:blip r:embed="rId3">
            <a:alphaModFix/>
          </a:blip>
          <a:srcRect b="0" l="0" r="0" t="0"/>
          <a:stretch/>
        </p:blipFill>
        <p:spPr>
          <a:xfrm>
            <a:off x="4590217" y="5983661"/>
            <a:ext cx="804742" cy="800169"/>
          </a:xfrm>
          <a:prstGeom prst="rect">
            <a:avLst/>
          </a:prstGeom>
          <a:noFill/>
          <a:ln>
            <a:noFill/>
          </a:ln>
        </p:spPr>
      </p:pic>
      <p:pic>
        <p:nvPicPr>
          <p:cNvPr id="528" name="Google Shape;528;p33"/>
          <p:cNvPicPr preferRelativeResize="0"/>
          <p:nvPr/>
        </p:nvPicPr>
        <p:blipFill rotWithShape="1">
          <a:blip r:embed="rId4">
            <a:alphaModFix/>
          </a:blip>
          <a:srcRect b="0" l="0" r="0" t="0"/>
          <a:stretch/>
        </p:blipFill>
        <p:spPr>
          <a:xfrm>
            <a:off x="6344360" y="6076811"/>
            <a:ext cx="2404877" cy="670561"/>
          </a:xfrm>
          <a:prstGeom prst="rect">
            <a:avLst/>
          </a:prstGeom>
          <a:noFill/>
          <a:ln>
            <a:noFill/>
          </a:ln>
        </p:spPr>
      </p:pic>
      <p:pic>
        <p:nvPicPr>
          <p:cNvPr id="529" name="Google Shape;529;p33"/>
          <p:cNvPicPr preferRelativeResize="0"/>
          <p:nvPr/>
        </p:nvPicPr>
        <p:blipFill rotWithShape="1">
          <a:blip r:embed="rId5">
            <a:alphaModFix/>
          </a:blip>
          <a:srcRect b="0" l="0" r="0" t="0"/>
          <a:stretch/>
        </p:blipFill>
        <p:spPr>
          <a:xfrm>
            <a:off x="3070747" y="5998389"/>
            <a:ext cx="678296" cy="8596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Pope Benedict Resigned February 11, 2013</a:t>
            </a:r>
            <a:endParaRPr/>
          </a:p>
        </p:txBody>
      </p:sp>
      <p:sp>
        <p:nvSpPr>
          <p:cNvPr id="535" name="Google Shape;535;p34"/>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800"/>
              <a:buChar char="•"/>
            </a:pPr>
            <a:r>
              <a:rPr lang="en-US" sz="1800">
                <a:latin typeface="Times New Roman"/>
                <a:ea typeface="Times New Roman"/>
                <a:cs typeface="Times New Roman"/>
                <a:sym typeface="Times New Roman"/>
              </a:rPr>
              <a:t>The announcement happened via the mass media – some top Church officials heard it at the same time as every other layperson – causing a frenzy! This paper </a:t>
            </a:r>
            <a:r>
              <a:rPr b="1" lang="en-US" sz="1800" u="sng">
                <a:latin typeface="Times New Roman"/>
                <a:ea typeface="Times New Roman"/>
                <a:cs typeface="Times New Roman"/>
                <a:sym typeface="Times New Roman"/>
              </a:rPr>
              <a:t>explores the agenda-setting and framing roles of the press </a:t>
            </a:r>
            <a:r>
              <a:rPr lang="en-US" sz="1800">
                <a:latin typeface="Times New Roman"/>
                <a:ea typeface="Times New Roman"/>
                <a:cs typeface="Times New Roman"/>
                <a:sym typeface="Times New Roman"/>
              </a:rPr>
              <a:t>in their coverage of the events following the papal resignation. </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RQ1: What role did mass media play in the coverage of Pope Benedict XVI's resignation?</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RQ2: What was the reaction of Catholics and adults, in the geographic area of this empirical study, to the resignation of Pope Benedict XVI?</a:t>
            </a:r>
            <a:endParaRPr/>
          </a:p>
          <a:p>
            <a:pPr indent="-342900" lvl="0" marL="342900" rtl="0" algn="l">
              <a:spcBef>
                <a:spcPts val="400"/>
              </a:spcBef>
              <a:spcAft>
                <a:spcPts val="0"/>
              </a:spcAft>
              <a:buClr>
                <a:schemeClr val="dk1"/>
              </a:buClr>
              <a:buSzPts val="2000"/>
              <a:buChar char="•"/>
            </a:pPr>
            <a:r>
              <a:rPr lang="en-US" sz="2000">
                <a:latin typeface="Times New Roman"/>
                <a:ea typeface="Times New Roman"/>
                <a:cs typeface="Times New Roman"/>
                <a:sym typeface="Times New Roman"/>
              </a:rPr>
              <a:t>RQ3: How do Catholics in the geographic area of the study interpret Pope Benedict XVI's resignation in relation to (a) their Catholic faith, (b) the Papacy, (c) Ratzinger as a person, (d) the choice of mass media as a means of disseminating the news of the resignation?</a:t>
            </a:r>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p:txBody>
      </p:sp>
      <p:pic>
        <p:nvPicPr>
          <p:cNvPr id="536" name="Google Shape;536;p34"/>
          <p:cNvPicPr preferRelativeResize="0"/>
          <p:nvPr/>
        </p:nvPicPr>
        <p:blipFill rotWithShape="1">
          <a:blip r:embed="rId3">
            <a:alphaModFix/>
          </a:blip>
          <a:srcRect b="0" l="0" r="0" t="0"/>
          <a:stretch/>
        </p:blipFill>
        <p:spPr>
          <a:xfrm>
            <a:off x="3015426" y="5785715"/>
            <a:ext cx="787155" cy="710177"/>
          </a:xfrm>
          <a:prstGeom prst="rect">
            <a:avLst/>
          </a:prstGeom>
          <a:noFill/>
          <a:ln>
            <a:noFill/>
          </a:ln>
        </p:spPr>
      </p:pic>
      <p:pic>
        <p:nvPicPr>
          <p:cNvPr id="537" name="Google Shape;537;p34"/>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538" name="Google Shape;538;p34"/>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pic>
        <p:nvPicPr>
          <p:cNvPr id="539" name="Google Shape;539;p34"/>
          <p:cNvPicPr preferRelativeResize="0"/>
          <p:nvPr/>
        </p:nvPicPr>
        <p:blipFill rotWithShape="1">
          <a:blip r:embed="rId6">
            <a:alphaModFix/>
          </a:blip>
          <a:srcRect b="0" l="0" r="0" t="0"/>
          <a:stretch/>
        </p:blipFill>
        <p:spPr>
          <a:xfrm>
            <a:off x="4648200" y="5871539"/>
            <a:ext cx="719390" cy="6706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5"/>
          <p:cNvSpPr txBox="1"/>
          <p:nvPr>
            <p:ph type="title"/>
          </p:nvPr>
        </p:nvSpPr>
        <p:spPr>
          <a:xfrm>
            <a:off x="628650" y="444618"/>
            <a:ext cx="7886700" cy="7969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1409"/>
              </a:buClr>
              <a:buSzPts val="1500"/>
              <a:buFont typeface="Calibri"/>
              <a:buNone/>
            </a:pPr>
            <a:r>
              <a:rPr b="1" lang="en-US" sz="1500">
                <a:solidFill>
                  <a:srgbClr val="001409"/>
                </a:solidFill>
              </a:rPr>
              <a:t>Ezumah, B. (2013). Agenda setting, framing, and news interpretation of mass media coverage of the 2013 papal resignation.  </a:t>
            </a:r>
            <a:r>
              <a:rPr b="1" i="1" lang="en-US" sz="1500">
                <a:solidFill>
                  <a:srgbClr val="001409"/>
                </a:solidFill>
              </a:rPr>
              <a:t>Journal of Communication and Media Research</a:t>
            </a:r>
            <a:r>
              <a:rPr b="1" lang="en-US" sz="1500">
                <a:solidFill>
                  <a:srgbClr val="001409"/>
                </a:solidFill>
              </a:rPr>
              <a:t>, 5(2), 33-46.</a:t>
            </a:r>
            <a:endParaRPr/>
          </a:p>
        </p:txBody>
      </p:sp>
      <p:graphicFrame>
        <p:nvGraphicFramePr>
          <p:cNvPr id="545" name="Google Shape;545;p35"/>
          <p:cNvGraphicFramePr/>
          <p:nvPr/>
        </p:nvGraphicFramePr>
        <p:xfrm>
          <a:off x="444617" y="1635853"/>
          <a:ext cx="3000000" cy="3000000"/>
        </p:xfrm>
        <a:graphic>
          <a:graphicData uri="http://schemas.openxmlformats.org/drawingml/2006/table">
            <a:tbl>
              <a:tblPr bandRow="1" firstRow="1">
                <a:noFill/>
                <a:tableStyleId>{40E76E1F-E182-4B34-8B26-73F4A129280E}</a:tableStyleId>
              </a:tblPr>
              <a:tblGrid>
                <a:gridCol w="2781975"/>
                <a:gridCol w="2795125"/>
                <a:gridCol w="2795125"/>
              </a:tblGrid>
              <a:tr h="281775">
                <a:tc>
                  <a:txBody>
                    <a:bodyPr/>
                    <a:lstStyle/>
                    <a:p>
                      <a:pPr indent="0" lvl="0" marL="0" marR="0" rtl="0" algn="l">
                        <a:spcBef>
                          <a:spcPts val="0"/>
                        </a:spcBef>
                        <a:spcAft>
                          <a:spcPts val="0"/>
                        </a:spcAft>
                        <a:buNone/>
                      </a:pPr>
                      <a:r>
                        <a:rPr lang="en-US" sz="1400"/>
                        <a:t>Goal of the Research</a:t>
                      </a:r>
                      <a:endParaRPr/>
                    </a:p>
                  </a:txBody>
                  <a:tcPr marT="34300" marB="34300" marR="68575" marL="68575"/>
                </a:tc>
                <a:tc>
                  <a:txBody>
                    <a:bodyPr/>
                    <a:lstStyle/>
                    <a:p>
                      <a:pPr indent="0" lvl="0" marL="0" marR="0" rtl="0" algn="l">
                        <a:spcBef>
                          <a:spcPts val="0"/>
                        </a:spcBef>
                        <a:spcAft>
                          <a:spcPts val="0"/>
                        </a:spcAft>
                        <a:buNone/>
                      </a:pPr>
                      <a:r>
                        <a:rPr lang="en-US" sz="1400"/>
                        <a:t>Participants</a:t>
                      </a:r>
                      <a:endParaRPr/>
                    </a:p>
                  </a:txBody>
                  <a:tcPr marT="34300" marB="34300" marR="68575" marL="68575"/>
                </a:tc>
                <a:tc>
                  <a:txBody>
                    <a:bodyPr/>
                    <a:lstStyle/>
                    <a:p>
                      <a:pPr indent="0" lvl="0" marL="0" marR="0" rtl="0" algn="l">
                        <a:spcBef>
                          <a:spcPts val="0"/>
                        </a:spcBef>
                        <a:spcAft>
                          <a:spcPts val="0"/>
                        </a:spcAft>
                        <a:buNone/>
                      </a:pPr>
                      <a:r>
                        <a:rPr lang="en-US" sz="1400"/>
                        <a:t>Method Employed</a:t>
                      </a:r>
                      <a:endParaRPr/>
                    </a:p>
                  </a:txBody>
                  <a:tcPr marT="34300" marB="34300" marR="68575" marL="68575"/>
                </a:tc>
              </a:tr>
              <a:tr h="1181175">
                <a:tc>
                  <a:txBody>
                    <a:bodyPr/>
                    <a:lstStyle/>
                    <a:p>
                      <a:pPr indent="0" lvl="0" marL="0" marR="0" rtl="0" algn="l">
                        <a:spcBef>
                          <a:spcPts val="0"/>
                        </a:spcBef>
                        <a:spcAft>
                          <a:spcPts val="0"/>
                        </a:spcAft>
                        <a:buNone/>
                      </a:pPr>
                      <a:r>
                        <a:rPr lang="en-US" sz="1400"/>
                        <a:t>Provide a conduit for Catholics Laities to share their views on the impact of the resignation of Pope Benedict XIV and weigh in on the various Media interpretations of the event. And to provide their own interpretations.</a:t>
                      </a:r>
                      <a:endParaRPr/>
                    </a:p>
                  </a:txBody>
                  <a:tcPr marT="34300" marB="34300" marR="68575" marL="68575"/>
                </a:tc>
                <a:tc>
                  <a:txBody>
                    <a:bodyPr/>
                    <a:lstStyle/>
                    <a:p>
                      <a:pPr indent="0" lvl="0" marL="0" marR="0" rtl="0" algn="l">
                        <a:spcBef>
                          <a:spcPts val="0"/>
                        </a:spcBef>
                        <a:spcAft>
                          <a:spcPts val="0"/>
                        </a:spcAft>
                        <a:buNone/>
                      </a:pPr>
                      <a:r>
                        <a:rPr lang="en-US" sz="1400"/>
                        <a:t>Cross-sections of Catholic Laities</a:t>
                      </a:r>
                      <a:endParaRPr/>
                    </a:p>
                    <a:p>
                      <a:pPr indent="0" lvl="0" marL="0" marR="0" rtl="0" algn="l">
                        <a:spcBef>
                          <a:spcPts val="0"/>
                        </a:spcBef>
                        <a:spcAft>
                          <a:spcPts val="0"/>
                        </a:spcAft>
                        <a:buNone/>
                      </a:pPr>
                      <a:r>
                        <a:rPr lang="en-US" sz="1400"/>
                        <a:t>Three Parishes:</a:t>
                      </a:r>
                      <a:endParaRPr/>
                    </a:p>
                    <a:p>
                      <a:pPr indent="0" lvl="0" marL="0" marR="0" rtl="0" algn="l">
                        <a:spcBef>
                          <a:spcPts val="0"/>
                        </a:spcBef>
                        <a:spcAft>
                          <a:spcPts val="0"/>
                        </a:spcAft>
                        <a:buNone/>
                      </a:pPr>
                      <a:r>
                        <a:rPr lang="en-US" sz="1400"/>
                        <a:t>Predominantly White Parish</a:t>
                      </a:r>
                      <a:endParaRPr/>
                    </a:p>
                    <a:p>
                      <a:pPr indent="0" lvl="0" marL="0" marR="0" rtl="0" algn="l">
                        <a:spcBef>
                          <a:spcPts val="0"/>
                        </a:spcBef>
                        <a:spcAft>
                          <a:spcPts val="0"/>
                        </a:spcAft>
                        <a:buNone/>
                      </a:pPr>
                      <a:r>
                        <a:rPr lang="en-US" sz="1400"/>
                        <a:t>Predominantly Black Parish</a:t>
                      </a:r>
                      <a:endParaRPr/>
                    </a:p>
                    <a:p>
                      <a:pPr indent="0" lvl="0" marL="0" marR="0" rtl="0" algn="l">
                        <a:spcBef>
                          <a:spcPts val="0"/>
                        </a:spcBef>
                        <a:spcAft>
                          <a:spcPts val="0"/>
                        </a:spcAft>
                        <a:buNone/>
                      </a:pPr>
                      <a:r>
                        <a:rPr lang="en-US" sz="1400"/>
                        <a:t>Various Age range (20 – 75 years)</a:t>
                      </a:r>
                      <a:endParaRPr/>
                    </a:p>
                    <a:p>
                      <a:pPr indent="0" lvl="0" marL="0" marR="0" rtl="0" algn="l">
                        <a:spcBef>
                          <a:spcPts val="0"/>
                        </a:spcBef>
                        <a:spcAft>
                          <a:spcPts val="0"/>
                        </a:spcAft>
                        <a:buNone/>
                      </a:pPr>
                      <a:r>
                        <a:t/>
                      </a:r>
                      <a:endParaRPr sz="1400"/>
                    </a:p>
                  </a:txBody>
                  <a:tcPr marT="34300" marB="34300" marR="68575" marL="68575"/>
                </a:tc>
                <a:tc>
                  <a:txBody>
                    <a:bodyPr/>
                    <a:lstStyle/>
                    <a:p>
                      <a:pPr indent="0" lvl="0" marL="0" marR="0" rtl="0" algn="l">
                        <a:spcBef>
                          <a:spcPts val="0"/>
                        </a:spcBef>
                        <a:spcAft>
                          <a:spcPts val="0"/>
                        </a:spcAft>
                        <a:buNone/>
                      </a:pPr>
                      <a:r>
                        <a:rPr lang="en-US" sz="1400"/>
                        <a:t>Focus Groups (</a:t>
                      </a:r>
                      <a:r>
                        <a:rPr b="1" lang="en-US" sz="1400"/>
                        <a:t>5 – 7 Participants; representational; too few is not good; too many can be counter-productive) </a:t>
                      </a:r>
                      <a:endParaRPr/>
                    </a:p>
                    <a:p>
                      <a:pPr indent="0" lvl="0" marL="0" marR="0" rtl="0" algn="l">
                        <a:spcBef>
                          <a:spcPts val="0"/>
                        </a:spcBef>
                        <a:spcAft>
                          <a:spcPts val="0"/>
                        </a:spcAft>
                        <a:buNone/>
                      </a:pPr>
                      <a:r>
                        <a:rPr lang="en-US" sz="1400"/>
                        <a:t>Guides discussions in groups</a:t>
                      </a:r>
                      <a:endParaRPr/>
                    </a:p>
                    <a:p>
                      <a:pPr indent="0" lvl="0" marL="0" marR="0" rtl="0" algn="l">
                        <a:spcBef>
                          <a:spcPts val="0"/>
                        </a:spcBef>
                        <a:spcAft>
                          <a:spcPts val="0"/>
                        </a:spcAft>
                        <a:buNone/>
                      </a:pPr>
                      <a:r>
                        <a:rPr lang="en-US" sz="1400"/>
                        <a:t>Better suited for group discussions than individual interviews</a:t>
                      </a:r>
                      <a:endParaRPr/>
                    </a:p>
                  </a:txBody>
                  <a:tcPr marT="34300" marB="34300" marR="68575" marL="68575"/>
                </a:tc>
              </a:tr>
              <a:tr h="1366475">
                <a:tc>
                  <a:txBody>
                    <a:bodyPr/>
                    <a:lstStyle/>
                    <a:p>
                      <a:pPr indent="0" lvl="0" marL="0" marR="0" rtl="0" algn="l">
                        <a:spcBef>
                          <a:spcPts val="0"/>
                        </a:spcBef>
                        <a:spcAft>
                          <a:spcPts val="0"/>
                        </a:spcAft>
                        <a:buNone/>
                      </a:pPr>
                      <a:r>
                        <a:t/>
                      </a:r>
                      <a:endParaRPr sz="1400"/>
                    </a:p>
                  </a:txBody>
                  <a:tcPr marT="34300" marB="34300" marR="68575" marL="68575"/>
                </a:tc>
                <a:tc>
                  <a:txBody>
                    <a:bodyPr/>
                    <a:lstStyle/>
                    <a:p>
                      <a:pPr indent="0" lvl="0" marL="0" marR="0" rtl="0" algn="l">
                        <a:spcBef>
                          <a:spcPts val="0"/>
                        </a:spcBef>
                        <a:spcAft>
                          <a:spcPts val="0"/>
                        </a:spcAft>
                        <a:buNone/>
                      </a:pPr>
                      <a:r>
                        <a:t/>
                      </a:r>
                      <a:endParaRPr sz="1400"/>
                    </a:p>
                  </a:txBody>
                  <a:tcPr marT="34300" marB="34300" marR="68575" marL="68575"/>
                </a:tc>
                <a:tc>
                  <a:txBody>
                    <a:bodyPr/>
                    <a:lstStyle/>
                    <a:p>
                      <a:pPr indent="0" lvl="0" marL="0" marR="0" rtl="0" algn="l">
                        <a:spcBef>
                          <a:spcPts val="0"/>
                        </a:spcBef>
                        <a:spcAft>
                          <a:spcPts val="0"/>
                        </a:spcAft>
                        <a:buNone/>
                      </a:pPr>
                      <a:r>
                        <a:rPr lang="en-US" sz="1400"/>
                        <a:t>Focus groups consisted of different categories:</a:t>
                      </a:r>
                      <a:endParaRPr/>
                    </a:p>
                    <a:p>
                      <a:pPr indent="0" lvl="0" marL="0" marR="0" rtl="0" algn="l">
                        <a:spcBef>
                          <a:spcPts val="0"/>
                        </a:spcBef>
                        <a:spcAft>
                          <a:spcPts val="0"/>
                        </a:spcAft>
                        <a:buNone/>
                      </a:pPr>
                      <a:r>
                        <a:rPr lang="en-US" sz="1400"/>
                        <a:t>Youths</a:t>
                      </a:r>
                      <a:endParaRPr/>
                    </a:p>
                    <a:p>
                      <a:pPr indent="0" lvl="0" marL="0" marR="0" rtl="0" algn="l">
                        <a:spcBef>
                          <a:spcPts val="0"/>
                        </a:spcBef>
                        <a:spcAft>
                          <a:spcPts val="0"/>
                        </a:spcAft>
                        <a:buNone/>
                      </a:pPr>
                      <a:r>
                        <a:rPr lang="en-US" sz="1400"/>
                        <a:t>Adult Members</a:t>
                      </a:r>
                      <a:endParaRPr/>
                    </a:p>
                    <a:p>
                      <a:pPr indent="0" lvl="0" marL="0" marR="0" rtl="0" algn="l">
                        <a:spcBef>
                          <a:spcPts val="0"/>
                        </a:spcBef>
                        <a:spcAft>
                          <a:spcPts val="0"/>
                        </a:spcAft>
                        <a:buNone/>
                      </a:pPr>
                      <a:r>
                        <a:rPr lang="en-US" sz="1400"/>
                        <a:t>RCIA – members – adults considering joining the Catholic Church</a:t>
                      </a:r>
                      <a:endParaRPr/>
                    </a:p>
                  </a:txBody>
                  <a:tcPr marT="34300" marB="34300" marR="68575" marL="68575"/>
                </a:tc>
              </a:tr>
              <a:tr h="1188900">
                <a:tc gridSpan="3">
                  <a:txBody>
                    <a:bodyPr/>
                    <a:lstStyle/>
                    <a:p>
                      <a:pPr indent="0" lvl="0" marL="0" marR="0" rtl="0" algn="l">
                        <a:spcBef>
                          <a:spcPts val="0"/>
                        </a:spcBef>
                        <a:spcAft>
                          <a:spcPts val="0"/>
                        </a:spcAft>
                        <a:buNone/>
                      </a:pPr>
                      <a:r>
                        <a:rPr lang="en-US" sz="1000"/>
                        <a:t>Exampple of lending voice: </a:t>
                      </a:r>
                      <a:endParaRPr/>
                    </a:p>
                  </a:txBody>
                  <a:tcPr marT="34300" marB="34300" marR="68575" marL="68575"/>
                </a:tc>
                <a:tc hMerge="1"/>
                <a:tc hMerge="1"/>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Countering Media Images and politics of Representation</a:t>
            </a:r>
            <a:endParaRPr/>
          </a:p>
        </p:txBody>
      </p:sp>
      <p:sp>
        <p:nvSpPr>
          <p:cNvPr id="551" name="Google Shape;551;p36"/>
          <p:cNvSpPr txBox="1"/>
          <p:nvPr>
            <p:ph idx="1" type="body"/>
          </p:nvPr>
        </p:nvSpPr>
        <p:spPr>
          <a:xfrm>
            <a:off x="533400" y="1417639"/>
            <a:ext cx="8229600" cy="4303654"/>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US" sz="2400">
                <a:latin typeface="Times New Roman"/>
                <a:ea typeface="Times New Roman"/>
                <a:cs typeface="Times New Roman"/>
                <a:sym typeface="Times New Roman"/>
              </a:rPr>
              <a:t>South African AIDS support group and choral ensemble offer a counter-narrative through music and dance to the images that are seen in the Western media. </a:t>
            </a:r>
            <a:endParaRPr/>
          </a:p>
          <a:p>
            <a:pPr indent="-342900" lvl="0" marL="342900" rtl="0" algn="l">
              <a:spcBef>
                <a:spcPts val="480"/>
              </a:spcBef>
              <a:spcAft>
                <a:spcPts val="0"/>
              </a:spcAft>
              <a:buClr>
                <a:schemeClr val="dk1"/>
              </a:buClr>
              <a:buSzPts val="2400"/>
              <a:buChar char="•"/>
            </a:pPr>
            <a:r>
              <a:rPr lang="en-US" sz="2400">
                <a:latin typeface="Times New Roman"/>
                <a:ea typeface="Times New Roman"/>
                <a:cs typeface="Times New Roman"/>
                <a:sym typeface="Times New Roman"/>
              </a:rPr>
              <a:t>They contend that HIV-positive individuals in Africa could still be productive and should be able to earn a living just like in the Western world.</a:t>
            </a:r>
            <a:endParaRPr/>
          </a:p>
          <a:p>
            <a:pPr indent="-342900" lvl="0" marL="342900" rtl="0" algn="l">
              <a:spcBef>
                <a:spcPts val="480"/>
              </a:spcBef>
              <a:spcAft>
                <a:spcPts val="0"/>
              </a:spcAft>
              <a:buClr>
                <a:schemeClr val="dk1"/>
              </a:buClr>
              <a:buSzPts val="2400"/>
              <a:buChar char="•"/>
            </a:pPr>
            <a:r>
              <a:rPr lang="en-US" sz="2400">
                <a:latin typeface="Times New Roman"/>
                <a:ea typeface="Times New Roman"/>
                <a:cs typeface="Times New Roman"/>
                <a:sym typeface="Times New Roman"/>
              </a:rPr>
              <a:t>Compared media images and Health coverage in Africa and the reality.</a:t>
            </a:r>
            <a:endParaRPr/>
          </a:p>
          <a:p>
            <a:pPr indent="-342900" lvl="0" marL="342900" rtl="0" algn="l">
              <a:spcBef>
                <a:spcPts val="480"/>
              </a:spcBef>
              <a:spcAft>
                <a:spcPts val="0"/>
              </a:spcAft>
              <a:buClr>
                <a:schemeClr val="dk1"/>
              </a:buClr>
              <a:buSzPts val="2400"/>
              <a:buChar char="•"/>
            </a:pPr>
            <a:r>
              <a:rPr lang="en-US" sz="2400">
                <a:latin typeface="Times New Roman"/>
                <a:ea typeface="Times New Roman"/>
                <a:cs typeface="Times New Roman"/>
                <a:sym typeface="Times New Roman"/>
              </a:rPr>
              <a:t>The Siphithemba Choir group provides the epistemology through which we were able to counter the narrative of the Western Media images of Africa.</a:t>
            </a:r>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p:txBody>
      </p:sp>
      <p:pic>
        <p:nvPicPr>
          <p:cNvPr id="552" name="Google Shape;552;p36"/>
          <p:cNvPicPr preferRelativeResize="0"/>
          <p:nvPr/>
        </p:nvPicPr>
        <p:blipFill rotWithShape="1">
          <a:blip r:embed="rId3">
            <a:alphaModFix/>
          </a:blip>
          <a:srcRect b="0" l="0" r="0" t="0"/>
          <a:stretch/>
        </p:blipFill>
        <p:spPr>
          <a:xfrm>
            <a:off x="3015426" y="5785715"/>
            <a:ext cx="787155" cy="710177"/>
          </a:xfrm>
          <a:prstGeom prst="rect">
            <a:avLst/>
          </a:prstGeom>
          <a:noFill/>
          <a:ln>
            <a:noFill/>
          </a:ln>
        </p:spPr>
      </p:pic>
      <p:pic>
        <p:nvPicPr>
          <p:cNvPr id="553" name="Google Shape;553;p36"/>
          <p:cNvPicPr preferRelativeResize="0"/>
          <p:nvPr/>
        </p:nvPicPr>
        <p:blipFill rotWithShape="1">
          <a:blip r:embed="rId4">
            <a:alphaModFix/>
          </a:blip>
          <a:srcRect b="0" l="0" r="0" t="0"/>
          <a:stretch/>
        </p:blipFill>
        <p:spPr>
          <a:xfrm>
            <a:off x="6558740" y="5871539"/>
            <a:ext cx="1982367" cy="710177"/>
          </a:xfrm>
          <a:prstGeom prst="rect">
            <a:avLst/>
          </a:prstGeom>
          <a:noFill/>
          <a:ln>
            <a:noFill/>
          </a:ln>
        </p:spPr>
      </p:pic>
      <p:pic>
        <p:nvPicPr>
          <p:cNvPr id="554" name="Google Shape;554;p36"/>
          <p:cNvPicPr preferRelativeResize="0"/>
          <p:nvPr/>
        </p:nvPicPr>
        <p:blipFill rotWithShape="1">
          <a:blip r:embed="rId5">
            <a:alphaModFix/>
          </a:blip>
          <a:srcRect b="0" l="0" r="0" t="0"/>
          <a:stretch/>
        </p:blipFill>
        <p:spPr>
          <a:xfrm>
            <a:off x="1902315" y="5661316"/>
            <a:ext cx="531351" cy="898999"/>
          </a:xfrm>
          <a:prstGeom prst="rect">
            <a:avLst/>
          </a:prstGeom>
          <a:noFill/>
          <a:ln>
            <a:noFill/>
          </a:ln>
        </p:spPr>
      </p:pic>
      <p:pic>
        <p:nvPicPr>
          <p:cNvPr id="555" name="Google Shape;555;p36"/>
          <p:cNvPicPr preferRelativeResize="0"/>
          <p:nvPr/>
        </p:nvPicPr>
        <p:blipFill rotWithShape="1">
          <a:blip r:embed="rId6">
            <a:alphaModFix/>
          </a:blip>
          <a:srcRect b="0" l="0" r="0" t="0"/>
          <a:stretch/>
        </p:blipFill>
        <p:spPr>
          <a:xfrm>
            <a:off x="4648200" y="5871539"/>
            <a:ext cx="719390" cy="67061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1500"/>
              <a:buFont typeface="Calibri"/>
              <a:buNone/>
            </a:pPr>
            <a:r>
              <a:rPr lang="en-US" sz="1500">
                <a:solidFill>
                  <a:srgbClr val="000000"/>
                </a:solidFill>
              </a:rPr>
              <a:t>Okigbo, A., &amp; Ezumah, B.  (2015). Countering the Image: A South African Aids Choir and the counter-narrative to African Media Representation. </a:t>
            </a:r>
            <a:r>
              <a:rPr i="1" lang="en-US" sz="1500">
                <a:solidFill>
                  <a:srgbClr val="000000"/>
                </a:solidFill>
              </a:rPr>
              <a:t>Journal of Asian and African Studies</a:t>
            </a:r>
            <a:r>
              <a:rPr lang="en-US" sz="1500">
                <a:solidFill>
                  <a:srgbClr val="000000"/>
                </a:solidFill>
              </a:rPr>
              <a:t>:  Sage Publications (online version publishedhttp://jas.sagepub.com/content/early/2015/10/23/0021909615608208?papetoc  </a:t>
            </a:r>
            <a:endParaRPr/>
          </a:p>
        </p:txBody>
      </p:sp>
      <p:graphicFrame>
        <p:nvGraphicFramePr>
          <p:cNvPr id="561" name="Google Shape;561;p37"/>
          <p:cNvGraphicFramePr/>
          <p:nvPr/>
        </p:nvGraphicFramePr>
        <p:xfrm>
          <a:off x="628650" y="1837190"/>
          <a:ext cx="3000000" cy="3000000"/>
        </p:xfrm>
        <a:graphic>
          <a:graphicData uri="http://schemas.openxmlformats.org/drawingml/2006/table">
            <a:tbl>
              <a:tblPr bandRow="1" firstRow="1">
                <a:noFill/>
                <a:tableStyleId>{40E76E1F-E182-4B34-8B26-73F4A129280E}</a:tableStyleId>
              </a:tblPr>
              <a:tblGrid>
                <a:gridCol w="2743375"/>
                <a:gridCol w="2743375"/>
                <a:gridCol w="2743375"/>
              </a:tblGrid>
              <a:tr h="222750">
                <a:tc>
                  <a:txBody>
                    <a:bodyPr/>
                    <a:lstStyle/>
                    <a:p>
                      <a:pPr indent="0" lvl="0" marL="0" marR="0" rtl="0" algn="l">
                        <a:spcBef>
                          <a:spcPts val="0"/>
                        </a:spcBef>
                        <a:spcAft>
                          <a:spcPts val="0"/>
                        </a:spcAft>
                        <a:buNone/>
                      </a:pPr>
                      <a:r>
                        <a:rPr lang="en-US" sz="1000"/>
                        <a:t>Goal of the Research</a:t>
                      </a:r>
                      <a:endParaRPr/>
                    </a:p>
                  </a:txBody>
                  <a:tcPr marT="34300" marB="34300" marR="68575" marL="68575"/>
                </a:tc>
                <a:tc>
                  <a:txBody>
                    <a:bodyPr/>
                    <a:lstStyle/>
                    <a:p>
                      <a:pPr indent="0" lvl="0" marL="0" marR="0" rtl="0" algn="l">
                        <a:spcBef>
                          <a:spcPts val="0"/>
                        </a:spcBef>
                        <a:spcAft>
                          <a:spcPts val="0"/>
                        </a:spcAft>
                        <a:buNone/>
                      </a:pPr>
                      <a:r>
                        <a:rPr lang="en-US" sz="1000"/>
                        <a:t>Participants</a:t>
                      </a:r>
                      <a:endParaRPr/>
                    </a:p>
                  </a:txBody>
                  <a:tcPr marT="34300" marB="34300" marR="68575" marL="68575"/>
                </a:tc>
                <a:tc>
                  <a:txBody>
                    <a:bodyPr/>
                    <a:lstStyle/>
                    <a:p>
                      <a:pPr indent="0" lvl="0" marL="0" marR="0" rtl="0" algn="l">
                        <a:spcBef>
                          <a:spcPts val="0"/>
                        </a:spcBef>
                        <a:spcAft>
                          <a:spcPts val="0"/>
                        </a:spcAft>
                        <a:buNone/>
                      </a:pPr>
                      <a:r>
                        <a:rPr lang="en-US" sz="1000"/>
                        <a:t>Method Employed</a:t>
                      </a:r>
                      <a:endParaRPr/>
                    </a:p>
                  </a:txBody>
                  <a:tcPr marT="34300" marB="34300" marR="68575" marL="68575"/>
                </a:tc>
              </a:tr>
              <a:tr h="2527075">
                <a:tc>
                  <a:txBody>
                    <a:bodyPr/>
                    <a:lstStyle/>
                    <a:p>
                      <a:pPr indent="0" lvl="0" marL="0" marR="0" rtl="0" algn="l">
                        <a:spcBef>
                          <a:spcPts val="0"/>
                        </a:spcBef>
                        <a:spcAft>
                          <a:spcPts val="0"/>
                        </a:spcAft>
                        <a:buNone/>
                      </a:pPr>
                      <a:r>
                        <a:rPr lang="en-US" sz="2000"/>
                        <a:t> Understand how a South African AIDS support group and choral ensemble offers a counter-narrative to the images of Africa that are seen in the Western media.</a:t>
                      </a:r>
                      <a:endParaRPr/>
                    </a:p>
                  </a:txBody>
                  <a:tcPr marT="34300" marB="34300" marR="68575" marL="68575"/>
                </a:tc>
                <a:tc>
                  <a:txBody>
                    <a:bodyPr/>
                    <a:lstStyle/>
                    <a:p>
                      <a:pPr indent="0" lvl="0" marL="0" marR="0" rtl="0" algn="l">
                        <a:spcBef>
                          <a:spcPts val="0"/>
                        </a:spcBef>
                        <a:spcAft>
                          <a:spcPts val="0"/>
                        </a:spcAft>
                        <a:buNone/>
                      </a:pPr>
                      <a:r>
                        <a:rPr lang="en-US" sz="2000"/>
                        <a:t>Members of the </a:t>
                      </a:r>
                      <a:r>
                        <a:rPr lang="en-US" sz="2000">
                          <a:solidFill>
                            <a:schemeClr val="dk1"/>
                          </a:solidFill>
                          <a:latin typeface="Calibri"/>
                          <a:ea typeface="Calibri"/>
                          <a:cs typeface="Calibri"/>
                          <a:sym typeface="Calibri"/>
                        </a:rPr>
                        <a:t>Siphithemba Choir – A </a:t>
                      </a:r>
                      <a:r>
                        <a:rPr lang="en-US" sz="2000"/>
                        <a:t>South African AIDS support Group Choir</a:t>
                      </a:r>
                      <a:endParaRPr/>
                    </a:p>
                  </a:txBody>
                  <a:tcPr marT="34300" marB="34300" marR="68575" marL="68575"/>
                </a:tc>
                <a:tc>
                  <a:txBody>
                    <a:bodyPr/>
                    <a:lstStyle/>
                    <a:p>
                      <a:pPr indent="0" lvl="0" marL="0" marR="0" rtl="0" algn="l">
                        <a:spcBef>
                          <a:spcPts val="0"/>
                        </a:spcBef>
                        <a:spcAft>
                          <a:spcPts val="0"/>
                        </a:spcAft>
                        <a:buNone/>
                      </a:pPr>
                      <a:r>
                        <a:rPr lang="en-US" sz="2000"/>
                        <a:t>Observations</a:t>
                      </a:r>
                      <a:endParaRPr/>
                    </a:p>
                    <a:p>
                      <a:pPr indent="0" lvl="0" marL="0" marR="0" rtl="0" algn="l">
                        <a:spcBef>
                          <a:spcPts val="0"/>
                        </a:spcBef>
                        <a:spcAft>
                          <a:spcPts val="0"/>
                        </a:spcAft>
                        <a:buNone/>
                      </a:pPr>
                      <a:r>
                        <a:rPr lang="en-US" sz="2000"/>
                        <a:t>Interviews</a:t>
                      </a:r>
                      <a:endParaRPr/>
                    </a:p>
                  </a:txBody>
                  <a:tcPr marT="34300" marB="34300" marR="68575" marL="68575"/>
                </a:tc>
              </a:tr>
              <a:tr h="222750">
                <a:tc>
                  <a:txBody>
                    <a:bodyPr/>
                    <a:lstStyle/>
                    <a:p>
                      <a:pPr indent="0" lvl="0" marL="0" marR="0" rtl="0" algn="l">
                        <a:spcBef>
                          <a:spcPts val="0"/>
                        </a:spcBef>
                        <a:spcAft>
                          <a:spcPts val="0"/>
                        </a:spcAft>
                        <a:buNone/>
                      </a:pPr>
                      <a:r>
                        <a:t/>
                      </a:r>
                      <a:endParaRPr sz="1000"/>
                    </a:p>
                  </a:txBody>
                  <a:tcPr marT="34300" marB="34300" marR="68575" marL="68575"/>
                </a:tc>
                <a:tc>
                  <a:txBody>
                    <a:bodyPr/>
                    <a:lstStyle/>
                    <a:p>
                      <a:pPr indent="0" lvl="0" marL="0" marR="0" rtl="0" algn="l">
                        <a:spcBef>
                          <a:spcPts val="0"/>
                        </a:spcBef>
                        <a:spcAft>
                          <a:spcPts val="0"/>
                        </a:spcAft>
                        <a:buNone/>
                      </a:pPr>
                      <a:r>
                        <a:t/>
                      </a:r>
                      <a:endParaRPr sz="1000"/>
                    </a:p>
                  </a:txBody>
                  <a:tcPr marT="34300" marB="34300" marR="68575" marL="68575"/>
                </a:tc>
                <a:tc>
                  <a:txBody>
                    <a:bodyPr/>
                    <a:lstStyle/>
                    <a:p>
                      <a:pPr indent="0" lvl="0" marL="0" marR="0" rtl="0" algn="l">
                        <a:spcBef>
                          <a:spcPts val="0"/>
                        </a:spcBef>
                        <a:spcAft>
                          <a:spcPts val="0"/>
                        </a:spcAft>
                        <a:buNone/>
                      </a:pPr>
                      <a:r>
                        <a:t/>
                      </a:r>
                      <a:endParaRPr sz="1000"/>
                    </a:p>
                  </a:txBody>
                  <a:tcPr marT="34300" marB="34300" marR="68575" marL="68575"/>
                </a:tc>
              </a:tr>
            </a:tbl>
          </a:graphicData>
        </a:graphic>
      </p:graphicFrame>
      <p:pic>
        <p:nvPicPr>
          <p:cNvPr id="562" name="Google Shape;562;p37"/>
          <p:cNvPicPr preferRelativeResize="0"/>
          <p:nvPr/>
        </p:nvPicPr>
        <p:blipFill rotWithShape="1">
          <a:blip r:embed="rId3">
            <a:alphaModFix/>
          </a:blip>
          <a:srcRect b="0" l="0" r="0" t="0"/>
          <a:stretch/>
        </p:blipFill>
        <p:spPr>
          <a:xfrm>
            <a:off x="4688541" y="5900781"/>
            <a:ext cx="804742" cy="800169"/>
          </a:xfrm>
          <a:prstGeom prst="rect">
            <a:avLst/>
          </a:prstGeom>
          <a:noFill/>
          <a:ln>
            <a:noFill/>
          </a:ln>
        </p:spPr>
      </p:pic>
      <p:pic>
        <p:nvPicPr>
          <p:cNvPr id="563" name="Google Shape;563;p37"/>
          <p:cNvPicPr preferRelativeResize="0"/>
          <p:nvPr/>
        </p:nvPicPr>
        <p:blipFill rotWithShape="1">
          <a:blip r:embed="rId4">
            <a:alphaModFix/>
          </a:blip>
          <a:srcRect b="0" l="0" r="0" t="0"/>
          <a:stretch/>
        </p:blipFill>
        <p:spPr>
          <a:xfrm>
            <a:off x="6089836" y="5965586"/>
            <a:ext cx="2404877" cy="670561"/>
          </a:xfrm>
          <a:prstGeom prst="rect">
            <a:avLst/>
          </a:prstGeom>
          <a:noFill/>
          <a:ln>
            <a:noFill/>
          </a:ln>
        </p:spPr>
      </p:pic>
      <p:pic>
        <p:nvPicPr>
          <p:cNvPr id="564" name="Google Shape;564;p37"/>
          <p:cNvPicPr preferRelativeResize="0"/>
          <p:nvPr/>
        </p:nvPicPr>
        <p:blipFill rotWithShape="1">
          <a:blip r:embed="rId5">
            <a:alphaModFix/>
          </a:blip>
          <a:srcRect b="0" l="0" r="0" t="0"/>
          <a:stretch/>
        </p:blipFill>
        <p:spPr>
          <a:xfrm>
            <a:off x="3355822" y="5824574"/>
            <a:ext cx="603556" cy="8596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Final Thoughts</a:t>
            </a:r>
            <a:endParaRPr/>
          </a:p>
        </p:txBody>
      </p:sp>
      <p:sp>
        <p:nvSpPr>
          <p:cNvPr id="570" name="Google Shape;570;p38"/>
          <p:cNvSpPr txBox="1"/>
          <p:nvPr>
            <p:ph idx="1" type="body"/>
          </p:nvPr>
        </p:nvSpPr>
        <p:spPr>
          <a:xfrm>
            <a:off x="628650" y="1600201"/>
            <a:ext cx="8058150" cy="406549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3200"/>
              <a:buChar char="•"/>
            </a:pPr>
            <a:r>
              <a:rPr lang="en-US"/>
              <a:t>No Research method is better than the other.</a:t>
            </a:r>
            <a:endParaRPr/>
          </a:p>
          <a:p>
            <a:pPr indent="-342900" lvl="0" marL="342900" rtl="0" algn="l">
              <a:spcBef>
                <a:spcPts val="640"/>
              </a:spcBef>
              <a:spcAft>
                <a:spcPts val="0"/>
              </a:spcAft>
              <a:buClr>
                <a:schemeClr val="lt1"/>
              </a:buClr>
              <a:buSzPts val="3200"/>
              <a:buChar char="•"/>
            </a:pPr>
            <a:r>
              <a:rPr lang="en-US"/>
              <a:t>The efficiency of any method is measured by its congruence to the aim and goal of the study.</a:t>
            </a:r>
            <a:endParaRPr/>
          </a:p>
          <a:p>
            <a:pPr indent="-342900" lvl="0" marL="342900" rtl="0" algn="l">
              <a:spcBef>
                <a:spcPts val="640"/>
              </a:spcBef>
              <a:spcAft>
                <a:spcPts val="0"/>
              </a:spcAft>
              <a:buClr>
                <a:schemeClr val="lt1"/>
              </a:buClr>
              <a:buSzPts val="3200"/>
              <a:buChar char="•"/>
            </a:pPr>
            <a:r>
              <a:rPr lang="en-US"/>
              <a:t>Qualitative method aims at providing a deeper understanding of the phenomenon under study.</a:t>
            </a:r>
            <a:endParaRPr/>
          </a:p>
          <a:p>
            <a:pPr indent="-342900" lvl="0" marL="342900" rtl="0" algn="l">
              <a:spcBef>
                <a:spcPts val="640"/>
              </a:spcBef>
              <a:spcAft>
                <a:spcPts val="0"/>
              </a:spcAft>
              <a:buClr>
                <a:schemeClr val="lt1"/>
              </a:buClr>
              <a:buSzPts val="3200"/>
              <a:buChar char="•"/>
            </a:pPr>
            <a:r>
              <a:rPr lang="en-US"/>
              <a:t>It promotes both researcher and subjects’ values as a prime component of the</a:t>
            </a:r>
            <a:endParaRPr/>
          </a:p>
        </p:txBody>
      </p:sp>
      <p:pic>
        <p:nvPicPr>
          <p:cNvPr id="571" name="Google Shape;571;p38"/>
          <p:cNvPicPr preferRelativeResize="0"/>
          <p:nvPr/>
        </p:nvPicPr>
        <p:blipFill rotWithShape="1">
          <a:blip r:embed="rId3">
            <a:alphaModFix/>
          </a:blip>
          <a:srcRect b="0" l="0" r="0" t="0"/>
          <a:stretch/>
        </p:blipFill>
        <p:spPr>
          <a:xfrm>
            <a:off x="4657725" y="5855101"/>
            <a:ext cx="721563" cy="670561"/>
          </a:xfrm>
          <a:prstGeom prst="rect">
            <a:avLst/>
          </a:prstGeom>
          <a:noFill/>
          <a:ln>
            <a:noFill/>
          </a:ln>
        </p:spPr>
      </p:pic>
      <p:pic>
        <p:nvPicPr>
          <p:cNvPr id="572" name="Google Shape;572;p38"/>
          <p:cNvPicPr preferRelativeResize="0"/>
          <p:nvPr/>
        </p:nvPicPr>
        <p:blipFill rotWithShape="1">
          <a:blip r:embed="rId4">
            <a:alphaModFix/>
          </a:blip>
          <a:srcRect b="0" l="0" r="0" t="0"/>
          <a:stretch/>
        </p:blipFill>
        <p:spPr>
          <a:xfrm>
            <a:off x="637006" y="1912691"/>
            <a:ext cx="7698489" cy="3466134"/>
          </a:xfrm>
          <a:prstGeom prst="rect">
            <a:avLst/>
          </a:prstGeom>
          <a:noFill/>
          <a:ln>
            <a:noFill/>
          </a:ln>
        </p:spPr>
      </p:pic>
      <p:pic>
        <p:nvPicPr>
          <p:cNvPr id="573" name="Google Shape;573;p38"/>
          <p:cNvPicPr preferRelativeResize="0"/>
          <p:nvPr/>
        </p:nvPicPr>
        <p:blipFill rotWithShape="1">
          <a:blip r:embed="rId5">
            <a:alphaModFix/>
          </a:blip>
          <a:srcRect b="0" l="0" r="0" t="0"/>
          <a:stretch/>
        </p:blipFill>
        <p:spPr>
          <a:xfrm>
            <a:off x="3423257" y="5798072"/>
            <a:ext cx="603920" cy="856671"/>
          </a:xfrm>
          <a:prstGeom prst="rect">
            <a:avLst/>
          </a:prstGeom>
          <a:noFill/>
          <a:ln>
            <a:noFill/>
          </a:ln>
        </p:spPr>
      </p:pic>
      <p:pic>
        <p:nvPicPr>
          <p:cNvPr id="574" name="Google Shape;574;p38"/>
          <p:cNvPicPr preferRelativeResize="0"/>
          <p:nvPr/>
        </p:nvPicPr>
        <p:blipFill rotWithShape="1">
          <a:blip r:embed="rId6">
            <a:alphaModFix/>
          </a:blip>
          <a:srcRect b="0" l="0" r="0" t="0"/>
          <a:stretch/>
        </p:blipFill>
        <p:spPr>
          <a:xfrm>
            <a:off x="6089836" y="5848258"/>
            <a:ext cx="2404877" cy="67056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9"/>
          <p:cNvSpPr txBox="1"/>
          <p:nvPr>
            <p:ph type="title"/>
          </p:nvPr>
        </p:nvSpPr>
        <p:spPr>
          <a:xfrm>
            <a:off x="457200" y="121615"/>
            <a:ext cx="8229600" cy="19522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Dr. Raheemat Adeniran</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Lagos State University</a:t>
            </a:r>
            <a:endParaRPr/>
          </a:p>
        </p:txBody>
      </p:sp>
      <p:sp>
        <p:nvSpPr>
          <p:cNvPr id="580" name="Google Shape;580;p39"/>
          <p:cNvSpPr txBox="1"/>
          <p:nvPr>
            <p:ph idx="1" type="body"/>
          </p:nvPr>
        </p:nvSpPr>
        <p:spPr>
          <a:xfrm>
            <a:off x="207390" y="2271860"/>
            <a:ext cx="8479410" cy="38543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 </a:t>
            </a:r>
            <a:endParaRPr/>
          </a:p>
          <a:p>
            <a:pPr indent="0" lvl="0" marL="0" rtl="0" algn="ctr">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Qualitative Research Methods Examples</a:t>
            </a:r>
            <a:endParaRPr/>
          </a:p>
        </p:txBody>
      </p:sp>
      <p:pic>
        <p:nvPicPr>
          <p:cNvPr id="581" name="Google Shape;581;p39"/>
          <p:cNvPicPr preferRelativeResize="0"/>
          <p:nvPr/>
        </p:nvPicPr>
        <p:blipFill rotWithShape="1">
          <a:blip r:embed="rId3">
            <a:alphaModFix/>
          </a:blip>
          <a:srcRect b="0" l="0" r="0" t="0"/>
          <a:stretch/>
        </p:blipFill>
        <p:spPr>
          <a:xfrm>
            <a:off x="6184479" y="6121682"/>
            <a:ext cx="2404877" cy="670561"/>
          </a:xfrm>
          <a:prstGeom prst="rect">
            <a:avLst/>
          </a:prstGeom>
          <a:noFill/>
          <a:ln>
            <a:noFill/>
          </a:ln>
        </p:spPr>
      </p:pic>
      <p:pic>
        <p:nvPicPr>
          <p:cNvPr id="582" name="Google Shape;582;p39"/>
          <p:cNvPicPr preferRelativeResize="0"/>
          <p:nvPr/>
        </p:nvPicPr>
        <p:blipFill rotWithShape="1">
          <a:blip r:embed="rId4">
            <a:alphaModFix/>
          </a:blip>
          <a:srcRect b="0" l="0" r="0" t="0"/>
          <a:stretch/>
        </p:blipFill>
        <p:spPr>
          <a:xfrm>
            <a:off x="3605601" y="5896970"/>
            <a:ext cx="587309" cy="895273"/>
          </a:xfrm>
          <a:prstGeom prst="rect">
            <a:avLst/>
          </a:prstGeom>
          <a:noFill/>
          <a:ln>
            <a:noFill/>
          </a:ln>
        </p:spPr>
      </p:pic>
      <p:pic>
        <p:nvPicPr>
          <p:cNvPr id="583" name="Google Shape;583;p39"/>
          <p:cNvPicPr preferRelativeResize="0"/>
          <p:nvPr/>
        </p:nvPicPr>
        <p:blipFill rotWithShape="1">
          <a:blip r:embed="rId5">
            <a:alphaModFix/>
          </a:blip>
          <a:srcRect b="0" l="0" r="0" t="0"/>
          <a:stretch/>
        </p:blipFill>
        <p:spPr>
          <a:xfrm>
            <a:off x="4880238" y="5979875"/>
            <a:ext cx="516894" cy="6885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
          <p:cNvSpPr txBox="1"/>
          <p:nvPr>
            <p:ph type="title"/>
          </p:nvPr>
        </p:nvSpPr>
        <p:spPr>
          <a:xfrm>
            <a:off x="457200" y="207390"/>
            <a:ext cx="8229600" cy="74471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Qualitative Research: Explanations</a:t>
            </a:r>
            <a:endParaRPr/>
          </a:p>
        </p:txBody>
      </p:sp>
      <p:sp>
        <p:nvSpPr>
          <p:cNvPr id="273" name="Google Shape;273;p4"/>
          <p:cNvSpPr txBox="1"/>
          <p:nvPr>
            <p:ph idx="1" type="body"/>
          </p:nvPr>
        </p:nvSpPr>
        <p:spPr>
          <a:xfrm>
            <a:off x="254524" y="1084082"/>
            <a:ext cx="8766928" cy="50420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Not everything that counts can be counted. Not everything that can be counted counts. </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Our research can be richer when we engage with the research setting and subjects through such methods as in-depth interviewing, participant observation, focus group discussions, critical analysis, historical analysis, etc. using descriptive data.</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The </a:t>
            </a:r>
            <a:r>
              <a:rPr b="1" lang="en-US" sz="2400">
                <a:solidFill>
                  <a:schemeClr val="dk1"/>
                </a:solidFill>
                <a:latin typeface="Times New Roman"/>
                <a:ea typeface="Times New Roman"/>
                <a:cs typeface="Times New Roman"/>
                <a:sym typeface="Times New Roman"/>
              </a:rPr>
              <a:t>descriptive data </a:t>
            </a:r>
            <a:r>
              <a:rPr lang="en-US" sz="2400">
                <a:solidFill>
                  <a:schemeClr val="dk1"/>
                </a:solidFill>
                <a:latin typeface="Times New Roman"/>
                <a:ea typeface="Times New Roman"/>
                <a:cs typeface="Times New Roman"/>
                <a:sym typeface="Times New Roman"/>
              </a:rPr>
              <a:t>can come from people’s own written or spoken words, their observable behaviors, and interpretation of artifacts such as news, ads, tweets, cartoons, graffiti, billboards, etc. Messages, media, and people.  </a:t>
            </a:r>
            <a:endParaRPr sz="2400">
              <a:solidFill>
                <a:srgbClr val="FF0000"/>
              </a:solidFill>
              <a:latin typeface="Times New Roman"/>
              <a:ea typeface="Times New Roman"/>
              <a:cs typeface="Times New Roman"/>
              <a:sym typeface="Times New Roman"/>
            </a:endParaRPr>
          </a:p>
        </p:txBody>
      </p:sp>
      <p:pic>
        <p:nvPicPr>
          <p:cNvPr id="274" name="Google Shape;274;p4"/>
          <p:cNvPicPr preferRelativeResize="0"/>
          <p:nvPr/>
        </p:nvPicPr>
        <p:blipFill rotWithShape="1">
          <a:blip r:embed="rId3">
            <a:alphaModFix/>
          </a:blip>
          <a:srcRect b="0" l="0" r="0" t="0"/>
          <a:stretch/>
        </p:blipFill>
        <p:spPr>
          <a:xfrm>
            <a:off x="6281923" y="5980049"/>
            <a:ext cx="2404877" cy="670561"/>
          </a:xfrm>
          <a:prstGeom prst="rect">
            <a:avLst/>
          </a:prstGeom>
          <a:noFill/>
          <a:ln>
            <a:noFill/>
          </a:ln>
        </p:spPr>
      </p:pic>
      <p:pic>
        <p:nvPicPr>
          <p:cNvPr id="275" name="Google Shape;275;p4"/>
          <p:cNvPicPr preferRelativeResize="0"/>
          <p:nvPr/>
        </p:nvPicPr>
        <p:blipFill rotWithShape="1">
          <a:blip r:embed="rId4">
            <a:alphaModFix/>
          </a:blip>
          <a:srcRect b="0" l="0" r="0" t="0"/>
          <a:stretch/>
        </p:blipFill>
        <p:spPr>
          <a:xfrm>
            <a:off x="4114800" y="5622978"/>
            <a:ext cx="729394" cy="10346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idx="1" type="body"/>
          </p:nvPr>
        </p:nvSpPr>
        <p:spPr>
          <a:xfrm>
            <a:off x="465394" y="909485"/>
            <a:ext cx="8229600" cy="5159224"/>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Study 1:		Entrenching Fact-Checking Culture in Nigerian Newsrooms 			Beyond Dubawa Fellowship</a:t>
            </a:r>
            <a:endParaRPr b="1" sz="2000">
              <a:solidFill>
                <a:schemeClr val="dk1"/>
              </a:solidFill>
              <a:latin typeface="Times New Roman"/>
              <a:ea typeface="Times New Roman"/>
              <a:cs typeface="Times New Roman"/>
              <a:sym typeface="Times New Roman"/>
            </a:endParaRPr>
          </a:p>
          <a:p>
            <a:pPr indent="0" lvl="1"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 </a:t>
            </a:r>
            <a:endParaRPr b="1" sz="2000">
              <a:solidFill>
                <a:schemeClr val="dk1"/>
              </a:solidFill>
              <a:latin typeface="Times New Roman"/>
              <a:ea typeface="Times New Roman"/>
              <a:cs typeface="Times New Roman"/>
              <a:sym typeface="Times New Roman"/>
            </a:endParaRPr>
          </a:p>
          <a:p>
            <a:pPr indent="-285750" lvl="1" marL="28575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A joint presentation at the Global Fact 9 conference, Oslo Metropolitan University, Oslo, Norway, June 22-25, 2022</a:t>
            </a:r>
            <a:endParaRPr>
              <a:solidFill>
                <a:schemeClr val="dk1"/>
              </a:solidFill>
            </a:endParaRPr>
          </a:p>
          <a:p>
            <a:pPr indent="-285750" lvl="1" marL="28575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Survey of Fact-checking fellows – journalists, assessing the impact of their fellowship experience on entrenching fact-checking and verification culture in Nigerian newsroom operations </a:t>
            </a:r>
            <a:endParaRPr>
              <a:solidFill>
                <a:schemeClr val="dk1"/>
              </a:solidFill>
            </a:endParaRPr>
          </a:p>
          <a:p>
            <a:pPr indent="-285750" lvl="1" marL="28575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Interview questions gathered electronically via self-designed Google form</a:t>
            </a:r>
            <a:endParaRPr>
              <a:solidFill>
                <a:schemeClr val="dk1"/>
              </a:solidFill>
            </a:endParaRPr>
          </a:p>
          <a:p>
            <a:pPr indent="-285750" lvl="1" marL="28575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Responses anaylsed qualitatively using thematic analysis</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p:txBody>
      </p:sp>
      <p:pic>
        <p:nvPicPr>
          <p:cNvPr id="589" name="Google Shape;589;p40"/>
          <p:cNvPicPr preferRelativeResize="0"/>
          <p:nvPr/>
        </p:nvPicPr>
        <p:blipFill rotWithShape="1">
          <a:blip r:embed="rId3">
            <a:alphaModFix/>
          </a:blip>
          <a:srcRect b="0" l="0" r="0" t="0"/>
          <a:stretch/>
        </p:blipFill>
        <p:spPr>
          <a:xfrm>
            <a:off x="6184479" y="6121682"/>
            <a:ext cx="2404877" cy="670561"/>
          </a:xfrm>
          <a:prstGeom prst="rect">
            <a:avLst/>
          </a:prstGeom>
          <a:noFill/>
          <a:ln>
            <a:noFill/>
          </a:ln>
        </p:spPr>
      </p:pic>
      <p:pic>
        <p:nvPicPr>
          <p:cNvPr id="590" name="Google Shape;590;p40"/>
          <p:cNvPicPr preferRelativeResize="0"/>
          <p:nvPr/>
        </p:nvPicPr>
        <p:blipFill rotWithShape="1">
          <a:blip r:embed="rId4">
            <a:alphaModFix/>
          </a:blip>
          <a:srcRect b="0" l="0" r="0" t="0"/>
          <a:stretch/>
        </p:blipFill>
        <p:spPr>
          <a:xfrm>
            <a:off x="3381376" y="6022411"/>
            <a:ext cx="516894" cy="733224"/>
          </a:xfrm>
          <a:prstGeom prst="rect">
            <a:avLst/>
          </a:prstGeom>
          <a:noFill/>
          <a:ln>
            <a:noFill/>
          </a:ln>
        </p:spPr>
      </p:pic>
      <p:pic>
        <p:nvPicPr>
          <p:cNvPr id="591" name="Google Shape;591;p40"/>
          <p:cNvPicPr preferRelativeResize="0"/>
          <p:nvPr/>
        </p:nvPicPr>
        <p:blipFill rotWithShape="1">
          <a:blip r:embed="rId5">
            <a:alphaModFix/>
          </a:blip>
          <a:srcRect b="0" l="0" r="0" t="0"/>
          <a:stretch/>
        </p:blipFill>
        <p:spPr>
          <a:xfrm>
            <a:off x="4572000" y="6022411"/>
            <a:ext cx="516894" cy="6885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1"/>
          <p:cNvSpPr txBox="1"/>
          <p:nvPr>
            <p:ph type="title"/>
          </p:nvPr>
        </p:nvSpPr>
        <p:spPr>
          <a:xfrm>
            <a:off x="457200" y="413886"/>
            <a:ext cx="8229600" cy="9240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
        <p:nvSpPr>
          <p:cNvPr id="597" name="Google Shape;597;p41"/>
          <p:cNvSpPr txBox="1"/>
          <p:nvPr>
            <p:ph idx="1" type="body"/>
          </p:nvPr>
        </p:nvSpPr>
        <p:spPr>
          <a:xfrm>
            <a:off x="675590" y="875899"/>
            <a:ext cx="8229600" cy="498716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Study 2:		Patterns of Newspaper Coverage of Maternal and Child 				Healthcare Coverage Issues in Nigeria</a:t>
            </a:r>
            <a:endParaRPr b="1" sz="2000">
              <a:solidFill>
                <a:schemeClr val="dk1"/>
              </a:solidFill>
              <a:latin typeface="Times New Roman"/>
              <a:ea typeface="Times New Roman"/>
              <a:cs typeface="Times New Roman"/>
              <a:sym typeface="Times New Roman"/>
            </a:endParaRPr>
          </a:p>
          <a:p>
            <a:pPr indent="0" lvl="1" marL="0" rtl="0" algn="l">
              <a:spcBef>
                <a:spcPts val="400"/>
              </a:spcBef>
              <a:spcAft>
                <a:spcPts val="0"/>
              </a:spcAft>
              <a:buClr>
                <a:schemeClr val="lt1"/>
              </a:buClr>
              <a:buSzPts val="2000"/>
              <a:buNone/>
            </a:pPr>
            <a:r>
              <a:t/>
            </a:r>
            <a:endParaRPr b="1" sz="2000">
              <a:solidFill>
                <a:schemeClr val="dk1"/>
              </a:solidFill>
              <a:latin typeface="Times New Roman"/>
              <a:ea typeface="Times New Roman"/>
              <a:cs typeface="Times New Roman"/>
              <a:sym typeface="Times New Roman"/>
            </a:endParaRPr>
          </a:p>
          <a:p>
            <a:pPr indent="-342900" lvl="1" marL="34290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adopted mixed–method approach combining content analysis and of newspaper contents and In-depth Interview with Health Journalists  on general coverage of health and specific issues arising form the content analysis.</a:t>
            </a:r>
            <a:endParaRPr/>
          </a:p>
          <a:p>
            <a:pPr indent="-342900" lvl="1" marL="34290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The IDI enriched the data proving insights not previous considered in the design of the study</a:t>
            </a:r>
            <a:endParaRPr/>
          </a:p>
          <a:p>
            <a:pPr indent="-342900" lvl="1" marL="34290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Data analysed thematically</a:t>
            </a:r>
            <a:endParaRPr sz="2400">
              <a:solidFill>
                <a:schemeClr val="dk1"/>
              </a:solidFill>
              <a:latin typeface="Times New Roman"/>
              <a:ea typeface="Times New Roman"/>
              <a:cs typeface="Times New Roman"/>
              <a:sym typeface="Times New Roman"/>
            </a:endParaRPr>
          </a:p>
          <a:p>
            <a:pPr indent="-342900" lvl="1" marL="342900" rtl="0" algn="l">
              <a:spcBef>
                <a:spcPts val="480"/>
              </a:spcBef>
              <a:spcAft>
                <a:spcPts val="0"/>
              </a:spcAft>
              <a:buClr>
                <a:schemeClr val="dk1"/>
              </a:buClr>
              <a:buSzPts val="2400"/>
              <a:buChar char="–"/>
            </a:pPr>
            <a:r>
              <a:rPr lang="en-US" sz="2400">
                <a:solidFill>
                  <a:schemeClr val="dk1"/>
                </a:solidFill>
                <a:latin typeface="Times New Roman"/>
                <a:ea typeface="Times New Roman"/>
                <a:cs typeface="Times New Roman"/>
                <a:sym typeface="Times New Roman"/>
              </a:rPr>
              <a:t>Publications of research articles based primarily on the emergent themes from the study</a:t>
            </a:r>
            <a:endParaRPr/>
          </a:p>
          <a:p>
            <a:pPr indent="0" lvl="1"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p:txBody>
      </p:sp>
      <p:pic>
        <p:nvPicPr>
          <p:cNvPr id="598" name="Google Shape;598;p41"/>
          <p:cNvPicPr preferRelativeResize="0"/>
          <p:nvPr/>
        </p:nvPicPr>
        <p:blipFill rotWithShape="1">
          <a:blip r:embed="rId3">
            <a:alphaModFix/>
          </a:blip>
          <a:srcRect b="0" l="0" r="0" t="0"/>
          <a:stretch/>
        </p:blipFill>
        <p:spPr>
          <a:xfrm>
            <a:off x="6184479" y="6121682"/>
            <a:ext cx="2404877" cy="670561"/>
          </a:xfrm>
          <a:prstGeom prst="rect">
            <a:avLst/>
          </a:prstGeom>
          <a:noFill/>
          <a:ln>
            <a:noFill/>
          </a:ln>
        </p:spPr>
      </p:pic>
      <p:pic>
        <p:nvPicPr>
          <p:cNvPr id="599" name="Google Shape;599;p41"/>
          <p:cNvPicPr preferRelativeResize="0"/>
          <p:nvPr/>
        </p:nvPicPr>
        <p:blipFill rotWithShape="1">
          <a:blip r:embed="rId4">
            <a:alphaModFix/>
          </a:blip>
          <a:srcRect b="0" l="0" r="0" t="0"/>
          <a:stretch/>
        </p:blipFill>
        <p:spPr>
          <a:xfrm>
            <a:off x="3307321" y="5971659"/>
            <a:ext cx="516894" cy="733224"/>
          </a:xfrm>
          <a:prstGeom prst="rect">
            <a:avLst/>
          </a:prstGeom>
          <a:noFill/>
          <a:ln>
            <a:noFill/>
          </a:ln>
        </p:spPr>
      </p:pic>
      <p:pic>
        <p:nvPicPr>
          <p:cNvPr id="600" name="Google Shape;600;p41"/>
          <p:cNvPicPr preferRelativeResize="0"/>
          <p:nvPr/>
        </p:nvPicPr>
        <p:blipFill rotWithShape="1">
          <a:blip r:embed="rId5">
            <a:alphaModFix/>
          </a:blip>
          <a:srcRect b="0" l="0" r="0" t="0"/>
          <a:stretch/>
        </p:blipFill>
        <p:spPr>
          <a:xfrm>
            <a:off x="4790390" y="6121682"/>
            <a:ext cx="427914" cy="56998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2"/>
          <p:cNvSpPr txBox="1"/>
          <p:nvPr>
            <p:ph type="title"/>
          </p:nvPr>
        </p:nvSpPr>
        <p:spPr>
          <a:xfrm>
            <a:off x="457200" y="274638"/>
            <a:ext cx="8013032" cy="6590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latin typeface="Times New Roman"/>
                <a:ea typeface="Times New Roman"/>
                <a:cs typeface="Times New Roman"/>
                <a:sym typeface="Times New Roman"/>
              </a:rPr>
              <a:t> </a:t>
            </a:r>
            <a:endParaRPr sz="3600"/>
          </a:p>
        </p:txBody>
      </p:sp>
      <p:sp>
        <p:nvSpPr>
          <p:cNvPr id="606" name="Google Shape;606;p42"/>
          <p:cNvSpPr txBox="1"/>
          <p:nvPr>
            <p:ph idx="1" type="body"/>
          </p:nvPr>
        </p:nvSpPr>
        <p:spPr>
          <a:xfrm>
            <a:off x="457200" y="852129"/>
            <a:ext cx="8229600" cy="4981677"/>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Sample publications from the Newspaper coverage study:</a:t>
            </a:r>
            <a:endParaRPr/>
          </a:p>
          <a:p>
            <a:pPr indent="0" lvl="1" marL="0" rtl="0" algn="l">
              <a:spcBef>
                <a:spcPts val="200"/>
              </a:spcBef>
              <a:spcAft>
                <a:spcPts val="0"/>
              </a:spcAft>
              <a:buClr>
                <a:schemeClr val="lt1"/>
              </a:buClr>
              <a:buSzPts val="1000"/>
              <a:buNone/>
            </a:pPr>
            <a:r>
              <a:t/>
            </a:r>
            <a:endParaRPr sz="1000">
              <a:solidFill>
                <a:schemeClr val="dk1"/>
              </a:solidFill>
              <a:latin typeface="Times New Roman"/>
              <a:ea typeface="Times New Roman"/>
              <a:cs typeface="Times New Roman"/>
              <a:sym typeface="Times New Roman"/>
            </a:endParaRPr>
          </a:p>
          <a:p>
            <a:pPr indent="-457200" lvl="1" marL="457200" rtl="0" algn="l">
              <a:spcBef>
                <a:spcPts val="36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Adeniran, R.,</a:t>
            </a:r>
            <a:r>
              <a:rPr lang="en-US" sz="1800">
                <a:solidFill>
                  <a:schemeClr val="dk1"/>
                </a:solidFill>
                <a:latin typeface="Times New Roman"/>
                <a:ea typeface="Times New Roman"/>
                <a:cs typeface="Times New Roman"/>
                <a:sym typeface="Times New Roman"/>
              </a:rPr>
              <a:t> Tijani-Adenle, G. &amp; Oso, L. (2022). Èèwọ̀: Cultural issues mediating the coverage of maternal and child healthcare experiences in the Nigerian press. </a:t>
            </a:r>
            <a:r>
              <a:rPr i="1" lang="en-US" sz="1800">
                <a:solidFill>
                  <a:schemeClr val="dk1"/>
                </a:solidFill>
                <a:latin typeface="Times New Roman"/>
                <a:ea typeface="Times New Roman"/>
                <a:cs typeface="Times New Roman"/>
                <a:sym typeface="Times New Roman"/>
              </a:rPr>
              <a:t>Public Relations Inquiry, 11</a:t>
            </a:r>
            <a:r>
              <a:rPr lang="en-US" sz="1800">
                <a:solidFill>
                  <a:schemeClr val="dk1"/>
                </a:solidFill>
                <a:latin typeface="Times New Roman"/>
                <a:ea typeface="Times New Roman"/>
                <a:cs typeface="Times New Roman"/>
                <a:sym typeface="Times New Roman"/>
              </a:rPr>
              <a:t>(1), 57-77. </a:t>
            </a:r>
            <a:r>
              <a:rPr lang="en-US" sz="18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https://doi.org/10.1177%2F2046147X211014072</a:t>
            </a:r>
            <a:r>
              <a:rPr lang="en-US" sz="1800">
                <a:solidFill>
                  <a:schemeClr val="dk1"/>
                </a:solidFill>
                <a:latin typeface="Times New Roman"/>
                <a:ea typeface="Times New Roman"/>
                <a:cs typeface="Times New Roman"/>
                <a:sym typeface="Times New Roman"/>
              </a:rPr>
              <a:t> </a:t>
            </a:r>
            <a:endParaRPr/>
          </a:p>
          <a:p>
            <a:pPr indent="0" lvl="1" marL="0" rtl="0" algn="l">
              <a:spcBef>
                <a:spcPts val="220"/>
              </a:spcBef>
              <a:spcAft>
                <a:spcPts val="0"/>
              </a:spcAft>
              <a:buClr>
                <a:schemeClr val="lt1"/>
              </a:buClr>
              <a:buSzPts val="1100"/>
              <a:buNone/>
            </a:pPr>
            <a:r>
              <a:t/>
            </a:r>
            <a:endParaRPr sz="1100">
              <a:solidFill>
                <a:schemeClr val="dk1"/>
              </a:solidFill>
              <a:latin typeface="Times New Roman"/>
              <a:ea typeface="Times New Roman"/>
              <a:cs typeface="Times New Roman"/>
              <a:sym typeface="Times New Roman"/>
            </a:endParaRPr>
          </a:p>
          <a:p>
            <a:pPr indent="-457200" lvl="1" marL="457200" rtl="0" algn="l">
              <a:spcBef>
                <a:spcPts val="36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Adeniran, R. </a:t>
            </a:r>
            <a:r>
              <a:rPr lang="en-US" sz="1800">
                <a:solidFill>
                  <a:schemeClr val="dk1"/>
                </a:solidFill>
                <a:latin typeface="Times New Roman"/>
                <a:ea typeface="Times New Roman"/>
                <a:cs typeface="Times New Roman"/>
                <a:sym typeface="Times New Roman"/>
              </a:rPr>
              <a:t>&amp; Oso, L. (2020). Making health news: Examining how health influencers drive coverage of maternal and child healthcare issues in Nigerian newspapers, </a:t>
            </a:r>
            <a:r>
              <a:rPr i="1" lang="en-US" sz="1800">
                <a:solidFill>
                  <a:schemeClr val="dk1"/>
                </a:solidFill>
                <a:latin typeface="Times New Roman"/>
                <a:ea typeface="Times New Roman"/>
                <a:cs typeface="Times New Roman"/>
                <a:sym typeface="Times New Roman"/>
              </a:rPr>
              <a:t>Communication &amp; Society, 33</a:t>
            </a:r>
            <a:r>
              <a:rPr lang="en-US" sz="1800">
                <a:solidFill>
                  <a:schemeClr val="dk1"/>
                </a:solidFill>
                <a:latin typeface="Times New Roman"/>
                <a:ea typeface="Times New Roman"/>
                <a:cs typeface="Times New Roman"/>
                <a:sym typeface="Times New Roman"/>
              </a:rPr>
              <a:t>(4), 47 - 60. </a:t>
            </a:r>
            <a:r>
              <a:rPr lang="en-US" sz="18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https://revistas.unav.edu/index.php/communication-and-society/article/view/39350</a:t>
            </a:r>
            <a:r>
              <a:rPr lang="en-US" sz="1800">
                <a:solidFill>
                  <a:schemeClr val="dk1"/>
                </a:solidFill>
                <a:latin typeface="Times New Roman"/>
                <a:ea typeface="Times New Roman"/>
                <a:cs typeface="Times New Roman"/>
                <a:sym typeface="Times New Roman"/>
              </a:rPr>
              <a:t> </a:t>
            </a:r>
            <a:endParaRPr/>
          </a:p>
          <a:p>
            <a:pPr indent="-387350" lvl="1" marL="457200" rtl="0" algn="l">
              <a:spcBef>
                <a:spcPts val="220"/>
              </a:spcBef>
              <a:spcAft>
                <a:spcPts val="0"/>
              </a:spcAft>
              <a:buClr>
                <a:schemeClr val="lt1"/>
              </a:buClr>
              <a:buSzPts val="1100"/>
              <a:buFont typeface="Noto Sans Symbols"/>
              <a:buNone/>
            </a:pPr>
            <a:r>
              <a:t/>
            </a:r>
            <a:endParaRPr sz="1100">
              <a:solidFill>
                <a:schemeClr val="dk1"/>
              </a:solidFill>
              <a:latin typeface="Times New Roman"/>
              <a:ea typeface="Times New Roman"/>
              <a:cs typeface="Times New Roman"/>
              <a:sym typeface="Times New Roman"/>
            </a:endParaRPr>
          </a:p>
          <a:p>
            <a:pPr indent="-457200" lvl="1" marL="457200" rtl="0" algn="l">
              <a:spcBef>
                <a:spcPts val="36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Adeniran, R.</a:t>
            </a:r>
            <a:r>
              <a:rPr lang="en-US" sz="1800">
                <a:solidFill>
                  <a:schemeClr val="dk1"/>
                </a:solidFill>
                <a:latin typeface="Times New Roman"/>
                <a:ea typeface="Times New Roman"/>
                <a:cs typeface="Times New Roman"/>
                <a:sym typeface="Times New Roman"/>
              </a:rPr>
              <a:t> (2020). Gender Issues in Nigerian Newspapers Coverage of Maternal and Child Healthcare Issues. </a:t>
            </a:r>
            <a:r>
              <a:rPr i="1" lang="en-US" sz="1800">
                <a:solidFill>
                  <a:schemeClr val="dk1"/>
                </a:solidFill>
                <a:latin typeface="Times New Roman"/>
                <a:ea typeface="Times New Roman"/>
                <a:cs typeface="Times New Roman"/>
                <a:sym typeface="Times New Roman"/>
              </a:rPr>
              <a:t>Communication Cultures in Africa,</a:t>
            </a:r>
            <a:r>
              <a:rPr lang="en-US" sz="1800">
                <a:solidFill>
                  <a:schemeClr val="dk1"/>
                </a:solidFill>
                <a:latin typeface="Times New Roman"/>
                <a:ea typeface="Times New Roman"/>
                <a:cs typeface="Times New Roman"/>
                <a:sym typeface="Times New Roman"/>
              </a:rPr>
              <a:t> </a:t>
            </a:r>
            <a:r>
              <a:rPr i="1" lang="en-US" sz="1800">
                <a:solidFill>
                  <a:schemeClr val="dk1"/>
                </a:solidFill>
                <a:latin typeface="Times New Roman"/>
                <a:ea typeface="Times New Roman"/>
                <a:cs typeface="Times New Roman"/>
                <a:sym typeface="Times New Roman"/>
              </a:rPr>
              <a:t>2</a:t>
            </a:r>
            <a:r>
              <a:rPr lang="en-US" sz="1800">
                <a:solidFill>
                  <a:schemeClr val="dk1"/>
                </a:solidFill>
                <a:latin typeface="Times New Roman"/>
                <a:ea typeface="Times New Roman"/>
                <a:cs typeface="Times New Roman"/>
                <a:sym typeface="Times New Roman"/>
              </a:rPr>
              <a:t>(1), 31 - 49. </a:t>
            </a:r>
            <a:r>
              <a:rPr lang="en-US" sz="18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https://communicationculturesinafrica.com/articles/abstract/10.21039/cca.24/</a:t>
            </a:r>
            <a:r>
              <a:rPr lang="en-US" sz="1800">
                <a:solidFill>
                  <a:schemeClr val="dk1"/>
                </a:solidFill>
                <a:latin typeface="Times New Roman"/>
                <a:ea typeface="Times New Roman"/>
                <a:cs typeface="Times New Roman"/>
                <a:sym typeface="Times New Roman"/>
              </a:rPr>
              <a:t> </a:t>
            </a:r>
            <a:endParaRPr/>
          </a:p>
        </p:txBody>
      </p:sp>
      <p:pic>
        <p:nvPicPr>
          <p:cNvPr id="607" name="Google Shape;607;p42"/>
          <p:cNvPicPr preferRelativeResize="0"/>
          <p:nvPr/>
        </p:nvPicPr>
        <p:blipFill rotWithShape="1">
          <a:blip r:embed="rId6">
            <a:alphaModFix/>
          </a:blip>
          <a:srcRect b="0" l="0" r="0" t="0"/>
          <a:stretch/>
        </p:blipFill>
        <p:spPr>
          <a:xfrm>
            <a:off x="5059608" y="6002821"/>
            <a:ext cx="503424" cy="670561"/>
          </a:xfrm>
          <a:prstGeom prst="rect">
            <a:avLst/>
          </a:prstGeom>
          <a:noFill/>
          <a:ln>
            <a:noFill/>
          </a:ln>
        </p:spPr>
      </p:pic>
      <p:pic>
        <p:nvPicPr>
          <p:cNvPr id="608" name="Google Shape;608;p42"/>
          <p:cNvPicPr preferRelativeResize="0"/>
          <p:nvPr/>
        </p:nvPicPr>
        <p:blipFill rotWithShape="1">
          <a:blip r:embed="rId7">
            <a:alphaModFix/>
          </a:blip>
          <a:srcRect b="0" l="0" r="0" t="0"/>
          <a:stretch/>
        </p:blipFill>
        <p:spPr>
          <a:xfrm>
            <a:off x="3785310" y="5967281"/>
            <a:ext cx="598165" cy="848507"/>
          </a:xfrm>
          <a:prstGeom prst="rect">
            <a:avLst/>
          </a:prstGeom>
          <a:noFill/>
          <a:ln>
            <a:noFill/>
          </a:ln>
        </p:spPr>
      </p:pic>
      <p:pic>
        <p:nvPicPr>
          <p:cNvPr id="609" name="Google Shape;609;p42"/>
          <p:cNvPicPr preferRelativeResize="0"/>
          <p:nvPr/>
        </p:nvPicPr>
        <p:blipFill rotWithShape="1">
          <a:blip r:embed="rId8">
            <a:alphaModFix/>
          </a:blip>
          <a:srcRect b="0" l="0" r="0" t="0"/>
          <a:stretch/>
        </p:blipFill>
        <p:spPr>
          <a:xfrm>
            <a:off x="6281923" y="6002821"/>
            <a:ext cx="2404877" cy="67056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3"/>
          <p:cNvSpPr txBox="1"/>
          <p:nvPr>
            <p:ph type="title"/>
          </p:nvPr>
        </p:nvSpPr>
        <p:spPr>
          <a:xfrm>
            <a:off x="457200" y="274638"/>
            <a:ext cx="8229600" cy="45719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Recommended Readings</a:t>
            </a:r>
            <a:endParaRPr/>
          </a:p>
        </p:txBody>
      </p:sp>
      <p:sp>
        <p:nvSpPr>
          <p:cNvPr id="615" name="Google Shape;615;p43"/>
          <p:cNvSpPr txBox="1"/>
          <p:nvPr>
            <p:ph idx="1" type="body"/>
          </p:nvPr>
        </p:nvSpPr>
        <p:spPr>
          <a:xfrm>
            <a:off x="1359016" y="1156636"/>
            <a:ext cx="6207853" cy="448715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Creswell, J. W. (2005). </a:t>
            </a:r>
            <a:r>
              <a:rPr i="1" lang="en-US" sz="2000">
                <a:solidFill>
                  <a:schemeClr val="dk1"/>
                </a:solidFill>
                <a:latin typeface="Times New Roman"/>
                <a:ea typeface="Times New Roman"/>
                <a:cs typeface="Times New Roman"/>
                <a:sym typeface="Times New Roman"/>
              </a:rPr>
              <a:t>Educational research: Planning, conducting, and evaluating quantitative and qualitative research</a:t>
            </a:r>
            <a:r>
              <a:rPr lang="en-US" sz="2000">
                <a:solidFill>
                  <a:schemeClr val="dk1"/>
                </a:solidFill>
                <a:latin typeface="Times New Roman"/>
                <a:ea typeface="Times New Roman"/>
                <a:cs typeface="Times New Roman"/>
                <a:sym typeface="Times New Roman"/>
              </a:rPr>
              <a:t>. Upper Saddle River, NJ: Pearson/Merrill Prentice Hall.</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Johnson, B. and Christensen, L. (2004). </a:t>
            </a:r>
            <a:r>
              <a:rPr i="1" lang="en-US" sz="2000">
                <a:solidFill>
                  <a:schemeClr val="dk1"/>
                </a:solidFill>
                <a:latin typeface="Times New Roman"/>
                <a:ea typeface="Times New Roman"/>
                <a:cs typeface="Times New Roman"/>
                <a:sym typeface="Times New Roman"/>
              </a:rPr>
              <a:t>Educational research: Quantitative, qualitative, and mixed methods. </a:t>
            </a:r>
            <a:r>
              <a:rPr lang="en-US" sz="2000">
                <a:solidFill>
                  <a:schemeClr val="dk1"/>
                </a:solidFill>
                <a:latin typeface="Times New Roman"/>
                <a:ea typeface="Times New Roman"/>
                <a:cs typeface="Times New Roman"/>
                <a:sym typeface="Times New Roman"/>
              </a:rPr>
              <a:t>Boston: Pearson Education.</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 </a:t>
            </a:r>
            <a:endParaRPr/>
          </a:p>
        </p:txBody>
      </p:sp>
      <p:pic>
        <p:nvPicPr>
          <p:cNvPr id="616" name="Google Shape;616;p43"/>
          <p:cNvPicPr preferRelativeResize="0"/>
          <p:nvPr/>
        </p:nvPicPr>
        <p:blipFill rotWithShape="1">
          <a:blip r:embed="rId3">
            <a:alphaModFix/>
          </a:blip>
          <a:srcRect b="0" l="0" r="0" t="0"/>
          <a:stretch/>
        </p:blipFill>
        <p:spPr>
          <a:xfrm>
            <a:off x="6558740" y="6091951"/>
            <a:ext cx="1982367" cy="552751"/>
          </a:xfrm>
          <a:prstGeom prst="rect">
            <a:avLst/>
          </a:prstGeom>
          <a:noFill/>
          <a:ln>
            <a:noFill/>
          </a:ln>
        </p:spPr>
      </p:pic>
      <p:pic>
        <p:nvPicPr>
          <p:cNvPr id="617" name="Google Shape;617;p43"/>
          <p:cNvPicPr preferRelativeResize="0"/>
          <p:nvPr/>
        </p:nvPicPr>
        <p:blipFill rotWithShape="1">
          <a:blip r:embed="rId4">
            <a:alphaModFix/>
          </a:blip>
          <a:srcRect b="0" l="0" r="0" t="0"/>
          <a:stretch/>
        </p:blipFill>
        <p:spPr>
          <a:xfrm>
            <a:off x="77744" y="1254194"/>
            <a:ext cx="758912" cy="683021"/>
          </a:xfrm>
          <a:prstGeom prst="rect">
            <a:avLst/>
          </a:prstGeom>
          <a:noFill/>
          <a:ln>
            <a:noFill/>
          </a:ln>
        </p:spPr>
      </p:pic>
      <p:pic>
        <p:nvPicPr>
          <p:cNvPr id="618" name="Google Shape;618;p43"/>
          <p:cNvPicPr preferRelativeResize="0"/>
          <p:nvPr/>
        </p:nvPicPr>
        <p:blipFill rotWithShape="1">
          <a:blip r:embed="rId5">
            <a:alphaModFix/>
          </a:blip>
          <a:srcRect b="0" l="0" r="0" t="0"/>
          <a:stretch/>
        </p:blipFill>
        <p:spPr>
          <a:xfrm>
            <a:off x="8089229" y="1020448"/>
            <a:ext cx="598165" cy="848507"/>
          </a:xfrm>
          <a:prstGeom prst="rect">
            <a:avLst/>
          </a:prstGeom>
          <a:noFill/>
          <a:ln>
            <a:noFill/>
          </a:ln>
        </p:spPr>
      </p:pic>
      <p:pic>
        <p:nvPicPr>
          <p:cNvPr id="619" name="Google Shape;619;p43"/>
          <p:cNvPicPr preferRelativeResize="0"/>
          <p:nvPr/>
        </p:nvPicPr>
        <p:blipFill rotWithShape="1">
          <a:blip r:embed="rId6">
            <a:alphaModFix/>
          </a:blip>
          <a:srcRect b="0" l="0" r="0" t="0"/>
          <a:stretch/>
        </p:blipFill>
        <p:spPr>
          <a:xfrm>
            <a:off x="150394" y="4498875"/>
            <a:ext cx="613611" cy="613611"/>
          </a:xfrm>
          <a:prstGeom prst="rect">
            <a:avLst/>
          </a:prstGeom>
          <a:noFill/>
          <a:ln>
            <a:noFill/>
          </a:ln>
        </p:spPr>
      </p:pic>
      <p:pic>
        <p:nvPicPr>
          <p:cNvPr id="620" name="Google Shape;620;p43"/>
          <p:cNvPicPr preferRelativeResize="0"/>
          <p:nvPr/>
        </p:nvPicPr>
        <p:blipFill rotWithShape="1">
          <a:blip r:embed="rId7">
            <a:alphaModFix/>
          </a:blip>
          <a:srcRect b="0" l="0" r="0" t="0"/>
          <a:stretch/>
        </p:blipFill>
        <p:spPr>
          <a:xfrm>
            <a:off x="8174219" y="2897650"/>
            <a:ext cx="419539" cy="564381"/>
          </a:xfrm>
          <a:prstGeom prst="rect">
            <a:avLst/>
          </a:prstGeom>
          <a:noFill/>
          <a:ln>
            <a:noFill/>
          </a:ln>
        </p:spPr>
      </p:pic>
      <p:pic>
        <p:nvPicPr>
          <p:cNvPr id="621" name="Google Shape;621;p43"/>
          <p:cNvPicPr preferRelativeResize="0"/>
          <p:nvPr/>
        </p:nvPicPr>
        <p:blipFill rotWithShape="1">
          <a:blip r:embed="rId8">
            <a:alphaModFix/>
          </a:blip>
          <a:srcRect b="0" l="0" r="0" t="0"/>
          <a:stretch/>
        </p:blipFill>
        <p:spPr>
          <a:xfrm>
            <a:off x="191525" y="2897650"/>
            <a:ext cx="531350" cy="531350"/>
          </a:xfrm>
          <a:prstGeom prst="rect">
            <a:avLst/>
          </a:prstGeom>
          <a:noFill/>
          <a:ln>
            <a:noFill/>
          </a:ln>
        </p:spPr>
      </p:pic>
      <p:pic>
        <p:nvPicPr>
          <p:cNvPr id="622" name="Google Shape;622;p43"/>
          <p:cNvPicPr preferRelativeResize="0"/>
          <p:nvPr/>
        </p:nvPicPr>
        <p:blipFill rotWithShape="1">
          <a:blip r:embed="rId9">
            <a:alphaModFix/>
          </a:blip>
          <a:srcRect b="0" l="0" r="0" t="0"/>
          <a:stretch/>
        </p:blipFill>
        <p:spPr>
          <a:xfrm>
            <a:off x="8161880" y="4409264"/>
            <a:ext cx="601262" cy="5527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4"/>
          <p:cNvSpPr txBox="1"/>
          <p:nvPr>
            <p:ph idx="1" type="body"/>
          </p:nvPr>
        </p:nvSpPr>
        <p:spPr>
          <a:xfrm>
            <a:off x="1988191" y="939567"/>
            <a:ext cx="5519956" cy="457372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None/>
            </a:pPr>
            <a:r>
              <a:t/>
            </a:r>
            <a:endParaRPr>
              <a:solidFill>
                <a:srgbClr val="005643"/>
              </a:solidFill>
              <a:latin typeface="Times New Roman"/>
              <a:ea typeface="Times New Roman"/>
              <a:cs typeface="Times New Roman"/>
              <a:sym typeface="Times New Roman"/>
            </a:endParaRPr>
          </a:p>
          <a:p>
            <a:pPr indent="0" lvl="0" marL="0" rtl="0" algn="ctr">
              <a:spcBef>
                <a:spcPts val="640"/>
              </a:spcBef>
              <a:spcAft>
                <a:spcPts val="0"/>
              </a:spcAft>
              <a:buClr>
                <a:srgbClr val="005643"/>
              </a:buClr>
              <a:buSzPts val="3200"/>
              <a:buNone/>
            </a:pPr>
            <a:r>
              <a:rPr lang="en-US">
                <a:solidFill>
                  <a:srgbClr val="005643"/>
                </a:solidFill>
                <a:latin typeface="Times New Roman"/>
                <a:ea typeface="Times New Roman"/>
                <a:cs typeface="Times New Roman"/>
                <a:sym typeface="Times New Roman"/>
              </a:rPr>
              <a:t>Q &amp; A </a:t>
            </a:r>
            <a:br>
              <a:rPr lang="en-US">
                <a:solidFill>
                  <a:srgbClr val="005643"/>
                </a:solidFill>
                <a:latin typeface="Times New Roman"/>
                <a:ea typeface="Times New Roman"/>
                <a:cs typeface="Times New Roman"/>
                <a:sym typeface="Times New Roman"/>
              </a:rPr>
            </a:br>
            <a:r>
              <a:rPr lang="en-US">
                <a:solidFill>
                  <a:srgbClr val="005643"/>
                </a:solidFill>
                <a:latin typeface="Times New Roman"/>
                <a:ea typeface="Times New Roman"/>
                <a:cs typeface="Times New Roman"/>
                <a:sym typeface="Times New Roman"/>
              </a:rPr>
              <a:t>COMMENTS</a:t>
            </a:r>
            <a:endParaRPr/>
          </a:p>
          <a:p>
            <a:pPr indent="0" lvl="0" marL="0" rtl="0" algn="ctr">
              <a:spcBef>
                <a:spcPts val="640"/>
              </a:spcBef>
              <a:spcAft>
                <a:spcPts val="0"/>
              </a:spcAft>
              <a:buClr>
                <a:schemeClr val="lt1"/>
              </a:buClr>
              <a:buSzPts val="3200"/>
              <a:buNone/>
            </a:pPr>
            <a:r>
              <a:t/>
            </a:r>
            <a:endParaRPr>
              <a:solidFill>
                <a:srgbClr val="005643"/>
              </a:solidFill>
              <a:latin typeface="Times New Roman"/>
              <a:ea typeface="Times New Roman"/>
              <a:cs typeface="Times New Roman"/>
              <a:sym typeface="Times New Roman"/>
            </a:endParaRPr>
          </a:p>
          <a:p>
            <a:pPr indent="0" lvl="0" marL="0" rtl="0" algn="ctr">
              <a:spcBef>
                <a:spcPts val="640"/>
              </a:spcBef>
              <a:spcAft>
                <a:spcPts val="0"/>
              </a:spcAft>
              <a:buClr>
                <a:srgbClr val="005643"/>
              </a:buClr>
              <a:buSzPts val="3200"/>
              <a:buNone/>
            </a:pPr>
            <a:r>
              <a:rPr lang="en-US">
                <a:solidFill>
                  <a:srgbClr val="005643"/>
                </a:solidFill>
                <a:latin typeface="Times New Roman"/>
                <a:ea typeface="Times New Roman"/>
                <a:cs typeface="Times New Roman"/>
                <a:sym typeface="Times New Roman"/>
              </a:rPr>
              <a:t>THANK YOU</a:t>
            </a:r>
            <a:endParaRPr/>
          </a:p>
          <a:p>
            <a:pPr indent="-139700" lvl="0" marL="342900" rtl="0" algn="l">
              <a:spcBef>
                <a:spcPts val="640"/>
              </a:spcBef>
              <a:spcAft>
                <a:spcPts val="0"/>
              </a:spcAft>
              <a:buClr>
                <a:schemeClr val="lt1"/>
              </a:buClr>
              <a:buSzPts val="3200"/>
              <a:buNone/>
            </a:pPr>
            <a:r>
              <a:t/>
            </a:r>
            <a:endParaRPr/>
          </a:p>
        </p:txBody>
      </p:sp>
      <p:pic>
        <p:nvPicPr>
          <p:cNvPr id="628" name="Google Shape;628;p44"/>
          <p:cNvPicPr preferRelativeResize="0"/>
          <p:nvPr/>
        </p:nvPicPr>
        <p:blipFill rotWithShape="1">
          <a:blip r:embed="rId3">
            <a:alphaModFix/>
          </a:blip>
          <a:srcRect b="0" l="0" r="0" t="0"/>
          <a:stretch/>
        </p:blipFill>
        <p:spPr>
          <a:xfrm>
            <a:off x="8170575" y="1079159"/>
            <a:ext cx="598165" cy="848507"/>
          </a:xfrm>
          <a:prstGeom prst="rect">
            <a:avLst/>
          </a:prstGeom>
          <a:noFill/>
          <a:ln>
            <a:noFill/>
          </a:ln>
        </p:spPr>
      </p:pic>
      <p:pic>
        <p:nvPicPr>
          <p:cNvPr id="629" name="Google Shape;629;p44"/>
          <p:cNvPicPr preferRelativeResize="0"/>
          <p:nvPr/>
        </p:nvPicPr>
        <p:blipFill rotWithShape="1">
          <a:blip r:embed="rId4">
            <a:alphaModFix/>
          </a:blip>
          <a:srcRect b="0" l="0" r="0" t="0"/>
          <a:stretch/>
        </p:blipFill>
        <p:spPr>
          <a:xfrm>
            <a:off x="6340772" y="5973415"/>
            <a:ext cx="2408129" cy="670618"/>
          </a:xfrm>
          <a:prstGeom prst="rect">
            <a:avLst/>
          </a:prstGeom>
          <a:noFill/>
          <a:ln>
            <a:noFill/>
          </a:ln>
        </p:spPr>
      </p:pic>
      <p:pic>
        <p:nvPicPr>
          <p:cNvPr id="630" name="Google Shape;630;p44"/>
          <p:cNvPicPr preferRelativeResize="0"/>
          <p:nvPr/>
        </p:nvPicPr>
        <p:blipFill rotWithShape="1">
          <a:blip r:embed="rId5">
            <a:alphaModFix/>
          </a:blip>
          <a:srcRect b="0" l="0" r="0" t="0"/>
          <a:stretch/>
        </p:blipFill>
        <p:spPr>
          <a:xfrm>
            <a:off x="159387" y="1115832"/>
            <a:ext cx="743776" cy="670618"/>
          </a:xfrm>
          <a:prstGeom prst="rect">
            <a:avLst/>
          </a:prstGeom>
          <a:noFill/>
          <a:ln>
            <a:noFill/>
          </a:ln>
        </p:spPr>
      </p:pic>
      <p:pic>
        <p:nvPicPr>
          <p:cNvPr id="631" name="Google Shape;631;p44"/>
          <p:cNvPicPr preferRelativeResize="0"/>
          <p:nvPr/>
        </p:nvPicPr>
        <p:blipFill rotWithShape="1">
          <a:blip r:embed="rId6">
            <a:alphaModFix/>
          </a:blip>
          <a:srcRect b="0" l="0" r="0" t="0"/>
          <a:stretch/>
        </p:blipFill>
        <p:spPr>
          <a:xfrm>
            <a:off x="8288021" y="3286386"/>
            <a:ext cx="410894" cy="552751"/>
          </a:xfrm>
          <a:prstGeom prst="rect">
            <a:avLst/>
          </a:prstGeom>
          <a:noFill/>
          <a:ln>
            <a:noFill/>
          </a:ln>
        </p:spPr>
      </p:pic>
      <p:pic>
        <p:nvPicPr>
          <p:cNvPr id="632" name="Google Shape;632;p44"/>
          <p:cNvPicPr preferRelativeResize="0"/>
          <p:nvPr/>
        </p:nvPicPr>
        <p:blipFill rotWithShape="1">
          <a:blip r:embed="rId7">
            <a:alphaModFix/>
          </a:blip>
          <a:srcRect b="0" l="0" r="0" t="0"/>
          <a:stretch/>
        </p:blipFill>
        <p:spPr>
          <a:xfrm>
            <a:off x="140140" y="5071550"/>
            <a:ext cx="696005" cy="692050"/>
          </a:xfrm>
          <a:prstGeom prst="rect">
            <a:avLst/>
          </a:prstGeom>
          <a:noFill/>
          <a:ln>
            <a:noFill/>
          </a:ln>
        </p:spPr>
      </p:pic>
      <p:pic>
        <p:nvPicPr>
          <p:cNvPr id="633" name="Google Shape;633;p44"/>
          <p:cNvPicPr preferRelativeResize="0"/>
          <p:nvPr/>
        </p:nvPicPr>
        <p:blipFill rotWithShape="1">
          <a:blip r:embed="rId8">
            <a:alphaModFix/>
          </a:blip>
          <a:srcRect b="0" l="0" r="0" t="0"/>
          <a:stretch/>
        </p:blipFill>
        <p:spPr>
          <a:xfrm>
            <a:off x="116330" y="3286386"/>
            <a:ext cx="657509" cy="593209"/>
          </a:xfrm>
          <a:prstGeom prst="rect">
            <a:avLst/>
          </a:prstGeom>
          <a:noFill/>
          <a:ln>
            <a:noFill/>
          </a:ln>
        </p:spPr>
      </p:pic>
      <p:pic>
        <p:nvPicPr>
          <p:cNvPr id="634" name="Google Shape;634;p44"/>
          <p:cNvPicPr preferRelativeResize="0"/>
          <p:nvPr/>
        </p:nvPicPr>
        <p:blipFill rotWithShape="1">
          <a:blip r:embed="rId9">
            <a:alphaModFix/>
          </a:blip>
          <a:srcRect b="0" l="0" r="0" t="0"/>
          <a:stretch/>
        </p:blipFill>
        <p:spPr>
          <a:xfrm>
            <a:off x="8244371" y="4801836"/>
            <a:ext cx="601262" cy="552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457200" y="150830"/>
            <a:ext cx="8229600" cy="67056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Qualitative Research: Further Explanation</a:t>
            </a:r>
            <a:endParaRPr/>
          </a:p>
        </p:txBody>
      </p:sp>
      <p:sp>
        <p:nvSpPr>
          <p:cNvPr id="281" name="Google Shape;281;p5"/>
          <p:cNvSpPr txBox="1"/>
          <p:nvPr>
            <p:ph idx="1" type="body"/>
          </p:nvPr>
        </p:nvSpPr>
        <p:spPr>
          <a:xfrm>
            <a:off x="457200" y="785411"/>
            <a:ext cx="8229600" cy="52871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Qualitative research involves researchers trying to understand and explain what people do in their </a:t>
            </a:r>
            <a:r>
              <a:rPr b="1" lang="en-US" sz="2400">
                <a:solidFill>
                  <a:schemeClr val="dk1"/>
                </a:solidFill>
                <a:latin typeface="Times New Roman"/>
                <a:ea typeface="Times New Roman"/>
                <a:cs typeface="Times New Roman"/>
                <a:sym typeface="Times New Roman"/>
              </a:rPr>
              <a:t>natural setting </a:t>
            </a:r>
            <a:r>
              <a:rPr lang="en-US" sz="2400">
                <a:solidFill>
                  <a:schemeClr val="dk1"/>
                </a:solidFill>
                <a:latin typeface="Times New Roman"/>
                <a:ea typeface="Times New Roman"/>
                <a:cs typeface="Times New Roman"/>
                <a:sym typeface="Times New Roman"/>
              </a:rPr>
              <a:t>and putting themselves in the shoes of the research subjects. Participant observation. This requires empathy and identify – as well as objectivity. </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Open-mindedly, we look for patterns in the data, rather than collecting data to test preconceived models, hypotheses, or theories. We go with the flow and explore all possibilities. </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Grounded theory (Glaser &amp; Strauss, 1967) is the notion that we can derive new theories based on our qualitative data analysis.</a:t>
            </a:r>
            <a:endParaRPr/>
          </a:p>
          <a:p>
            <a:pPr indent="0" lvl="0" marL="0" rtl="0" algn="l">
              <a:spcBef>
                <a:spcPts val="480"/>
              </a:spcBef>
              <a:spcAft>
                <a:spcPts val="0"/>
              </a:spcAft>
              <a:buClr>
                <a:schemeClr val="lt1"/>
              </a:buClr>
              <a:buSzPts val="2400"/>
              <a:buNone/>
            </a:pPr>
            <a:r>
              <a:t/>
            </a:r>
            <a:endParaRPr i="1"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i="1"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lt1"/>
              </a:buClr>
              <a:buSzPts val="2400"/>
              <a:buNone/>
            </a:pPr>
            <a:r>
              <a:t/>
            </a:r>
            <a:endParaRPr i="1" sz="2400">
              <a:solidFill>
                <a:schemeClr val="dk1"/>
              </a:solidFill>
              <a:latin typeface="Times New Roman"/>
              <a:ea typeface="Times New Roman"/>
              <a:cs typeface="Times New Roman"/>
              <a:sym typeface="Times New Roman"/>
            </a:endParaRPr>
          </a:p>
        </p:txBody>
      </p:sp>
      <p:pic>
        <p:nvPicPr>
          <p:cNvPr id="282" name="Google Shape;282;p5"/>
          <p:cNvPicPr preferRelativeResize="0"/>
          <p:nvPr/>
        </p:nvPicPr>
        <p:blipFill rotWithShape="1">
          <a:blip r:embed="rId3">
            <a:alphaModFix/>
          </a:blip>
          <a:srcRect b="0" l="0" r="0" t="0"/>
          <a:stretch/>
        </p:blipFill>
        <p:spPr>
          <a:xfrm>
            <a:off x="6014150" y="5926566"/>
            <a:ext cx="2404877" cy="670561"/>
          </a:xfrm>
          <a:prstGeom prst="rect">
            <a:avLst/>
          </a:prstGeom>
          <a:noFill/>
          <a:ln>
            <a:noFill/>
          </a:ln>
        </p:spPr>
      </p:pic>
      <p:pic>
        <p:nvPicPr>
          <p:cNvPr id="283" name="Google Shape;283;p5"/>
          <p:cNvPicPr preferRelativeResize="0"/>
          <p:nvPr/>
        </p:nvPicPr>
        <p:blipFill rotWithShape="1">
          <a:blip r:embed="rId4">
            <a:alphaModFix/>
          </a:blip>
          <a:srcRect b="0" l="0" r="0" t="0"/>
          <a:stretch/>
        </p:blipFill>
        <p:spPr>
          <a:xfrm>
            <a:off x="4012936" y="5926566"/>
            <a:ext cx="603888" cy="856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ph type="title"/>
          </p:nvPr>
        </p:nvSpPr>
        <p:spPr>
          <a:xfrm>
            <a:off x="457200" y="102762"/>
            <a:ext cx="8229600" cy="64918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latin typeface="Times New Roman"/>
                <a:ea typeface="Times New Roman"/>
                <a:cs typeface="Times New Roman"/>
                <a:sym typeface="Times New Roman"/>
              </a:rPr>
              <a:t>Rationale – Why Qualitative Research?</a:t>
            </a:r>
            <a:endParaRPr/>
          </a:p>
        </p:txBody>
      </p:sp>
      <p:sp>
        <p:nvSpPr>
          <p:cNvPr id="289" name="Google Shape;289;p6"/>
          <p:cNvSpPr txBox="1"/>
          <p:nvPr>
            <p:ph idx="1" type="body"/>
          </p:nvPr>
        </p:nvSpPr>
        <p:spPr>
          <a:xfrm>
            <a:off x="457200" y="751952"/>
            <a:ext cx="8229600" cy="5374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The growing interest in qualitative research has been attributed to the following:</a:t>
            </a:r>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It mirrors </a:t>
            </a:r>
            <a:r>
              <a:rPr b="1" lang="en-US" sz="2400">
                <a:solidFill>
                  <a:schemeClr val="dk1"/>
                </a:solidFill>
                <a:latin typeface="Times New Roman"/>
                <a:ea typeface="Times New Roman"/>
                <a:cs typeface="Times New Roman"/>
                <a:sym typeface="Times New Roman"/>
              </a:rPr>
              <a:t>reality</a:t>
            </a:r>
            <a:r>
              <a:rPr lang="en-US" sz="2400">
                <a:solidFill>
                  <a:schemeClr val="dk1"/>
                </a:solidFill>
                <a:latin typeface="Times New Roman"/>
                <a:ea typeface="Times New Roman"/>
                <a:cs typeface="Times New Roman"/>
                <a:sym typeface="Times New Roman"/>
              </a:rPr>
              <a:t> – and our lived, vicarious experiences. The real world is more than numbers and statistics. </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Qualitative does not mean less valuable or useful. </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Increasing use of computers in qualitative research. Many examples. Lexis Nexus. Software analyses. Data retrieval and analysis.</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Mixed Methods has become a third paradigm. Much valued now.</a:t>
            </a:r>
            <a:endParaRPr/>
          </a:p>
        </p:txBody>
      </p:sp>
      <p:pic>
        <p:nvPicPr>
          <p:cNvPr id="290" name="Google Shape;290;p6"/>
          <p:cNvPicPr preferRelativeResize="0"/>
          <p:nvPr/>
        </p:nvPicPr>
        <p:blipFill rotWithShape="1">
          <a:blip r:embed="rId3">
            <a:alphaModFix/>
          </a:blip>
          <a:srcRect b="0" l="0" r="0" t="0"/>
          <a:stretch/>
        </p:blipFill>
        <p:spPr>
          <a:xfrm>
            <a:off x="6281923" y="5980354"/>
            <a:ext cx="2404877" cy="670561"/>
          </a:xfrm>
          <a:prstGeom prst="rect">
            <a:avLst/>
          </a:prstGeom>
          <a:noFill/>
          <a:ln>
            <a:noFill/>
          </a:ln>
        </p:spPr>
      </p:pic>
      <p:pic>
        <p:nvPicPr>
          <p:cNvPr id="291" name="Google Shape;291;p6"/>
          <p:cNvPicPr preferRelativeResize="0"/>
          <p:nvPr/>
        </p:nvPicPr>
        <p:blipFill rotWithShape="1">
          <a:blip r:embed="rId4">
            <a:alphaModFix/>
          </a:blip>
          <a:srcRect b="0" l="0" r="0" t="0"/>
          <a:stretch/>
        </p:blipFill>
        <p:spPr>
          <a:xfrm>
            <a:off x="4043050" y="5747415"/>
            <a:ext cx="801144" cy="11364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7"/>
          <p:cNvSpPr txBox="1"/>
          <p:nvPr>
            <p:ph type="title"/>
          </p:nvPr>
        </p:nvSpPr>
        <p:spPr>
          <a:xfrm>
            <a:off x="457200" y="169682"/>
            <a:ext cx="8229600" cy="9240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Why Qualitative Research – More Explanations </a:t>
            </a:r>
            <a:endParaRPr/>
          </a:p>
        </p:txBody>
      </p:sp>
      <p:sp>
        <p:nvSpPr>
          <p:cNvPr id="297" name="Google Shape;297;p7"/>
          <p:cNvSpPr txBox="1"/>
          <p:nvPr>
            <p:ph idx="1" type="body"/>
          </p:nvPr>
        </p:nvSpPr>
        <p:spPr>
          <a:xfrm>
            <a:off x="311086" y="1443317"/>
            <a:ext cx="8375714" cy="43209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Problem solving and management consulting engagements demand </a:t>
            </a:r>
            <a:r>
              <a:rPr b="1" lang="en-US" sz="2000">
                <a:solidFill>
                  <a:schemeClr val="dk1"/>
                </a:solidFill>
                <a:latin typeface="Times New Roman"/>
                <a:ea typeface="Times New Roman"/>
                <a:cs typeface="Times New Roman"/>
                <a:sym typeface="Times New Roman"/>
              </a:rPr>
              <a:t>humanizing approaches </a:t>
            </a:r>
            <a:r>
              <a:rPr lang="en-US" sz="2000">
                <a:solidFill>
                  <a:schemeClr val="dk1"/>
                </a:solidFill>
                <a:latin typeface="Times New Roman"/>
                <a:ea typeface="Times New Roman"/>
                <a:cs typeface="Times New Roman"/>
                <a:sym typeface="Times New Roman"/>
              </a:rPr>
              <a:t>in understanding people and their situations.</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All perspectives deserve our research attention – especially what involves the powerless and less privileged – to give voice to plain folks/ordinary people.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Story telling is a universal human desire. Descriptive narratives and authentic stories from qualitative research capture us more than cold statistics.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Above all, it is not too difficult to do. Quite useful and valuable!</a:t>
            </a:r>
            <a:endParaRPr/>
          </a:p>
        </p:txBody>
      </p:sp>
      <p:pic>
        <p:nvPicPr>
          <p:cNvPr id="298" name="Google Shape;298;p7"/>
          <p:cNvPicPr preferRelativeResize="0"/>
          <p:nvPr/>
        </p:nvPicPr>
        <p:blipFill rotWithShape="1">
          <a:blip r:embed="rId3">
            <a:alphaModFix/>
          </a:blip>
          <a:srcRect b="0" l="0" r="0" t="0"/>
          <a:stretch/>
        </p:blipFill>
        <p:spPr>
          <a:xfrm>
            <a:off x="5942431" y="6112717"/>
            <a:ext cx="2404877" cy="670561"/>
          </a:xfrm>
          <a:prstGeom prst="rect">
            <a:avLst/>
          </a:prstGeom>
          <a:noFill/>
          <a:ln>
            <a:noFill/>
          </a:ln>
        </p:spPr>
      </p:pic>
      <p:pic>
        <p:nvPicPr>
          <p:cNvPr id="299" name="Google Shape;299;p7"/>
          <p:cNvPicPr preferRelativeResize="0"/>
          <p:nvPr/>
        </p:nvPicPr>
        <p:blipFill rotWithShape="1">
          <a:blip r:embed="rId4">
            <a:alphaModFix/>
          </a:blip>
          <a:srcRect b="0" l="0" r="0" t="0"/>
          <a:stretch/>
        </p:blipFill>
        <p:spPr>
          <a:xfrm>
            <a:off x="3836895" y="5764306"/>
            <a:ext cx="762000" cy="10000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8"/>
          <p:cNvSpPr txBox="1"/>
          <p:nvPr>
            <p:ph type="title"/>
          </p:nvPr>
        </p:nvSpPr>
        <p:spPr>
          <a:xfrm>
            <a:off x="457200" y="160256"/>
            <a:ext cx="8229600" cy="5715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latin typeface="Times New Roman"/>
                <a:ea typeface="Times New Roman"/>
                <a:cs typeface="Times New Roman"/>
                <a:sym typeface="Times New Roman"/>
              </a:rPr>
              <a:t> Qualitative Research and Mixed Methods</a:t>
            </a:r>
            <a:endParaRPr/>
          </a:p>
        </p:txBody>
      </p:sp>
      <p:sp>
        <p:nvSpPr>
          <p:cNvPr id="305" name="Google Shape;305;p8"/>
          <p:cNvSpPr txBox="1"/>
          <p:nvPr>
            <p:ph idx="1" type="body"/>
          </p:nvPr>
        </p:nvSpPr>
        <p:spPr>
          <a:xfrm>
            <a:off x="329938" y="867267"/>
            <a:ext cx="8616838" cy="53216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Qualitative research is the other side (sometimes, the primary part) of Mixed Methods.</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 It is not Mixed Methods if we don’t have some qualitative methods that complement the quantitative methods in the design – so that the advantages of quantitative data will make up for the disadvantages of qualitative data, and vice versa, thus yielding better results than when only one type of data was used.</a:t>
            </a:r>
            <a:endParaRPr/>
          </a:p>
          <a:p>
            <a:pPr indent="0" lvl="0" marL="0" rtl="0" algn="l">
              <a:spcBef>
                <a:spcPts val="480"/>
              </a:spcBef>
              <a:spcAft>
                <a:spcPts val="0"/>
              </a:spcAft>
              <a:buClr>
                <a:schemeClr val="lt1"/>
              </a:buClr>
              <a:buSzPts val="2400"/>
              <a:buNone/>
            </a:pPr>
            <a:r>
              <a:t/>
            </a:r>
            <a:endParaRPr sz="2400">
              <a:solidFill>
                <a:schemeClr val="dk1"/>
              </a:solidFill>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en-US" sz="2400">
                <a:solidFill>
                  <a:schemeClr val="dk1"/>
                </a:solidFill>
                <a:latin typeface="Times New Roman"/>
                <a:ea typeface="Times New Roman"/>
                <a:cs typeface="Times New Roman"/>
                <a:sym typeface="Times New Roman"/>
              </a:rPr>
              <a:t>Qualitative research adds much to our Mixed Methods designs: authenticity, dramatic quotations, immersion in the setting, empathy, putting us in the shoes of the research subjects, etc.</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p:txBody>
      </p:sp>
      <p:pic>
        <p:nvPicPr>
          <p:cNvPr id="306" name="Google Shape;306;p8"/>
          <p:cNvPicPr preferRelativeResize="0"/>
          <p:nvPr/>
        </p:nvPicPr>
        <p:blipFill rotWithShape="1">
          <a:blip r:embed="rId3">
            <a:alphaModFix/>
          </a:blip>
          <a:srcRect b="0" l="0" r="0" t="0"/>
          <a:stretch/>
        </p:blipFill>
        <p:spPr>
          <a:xfrm>
            <a:off x="5774438" y="6027183"/>
            <a:ext cx="2404877" cy="670561"/>
          </a:xfrm>
          <a:prstGeom prst="rect">
            <a:avLst/>
          </a:prstGeom>
          <a:noFill/>
          <a:ln>
            <a:noFill/>
          </a:ln>
        </p:spPr>
      </p:pic>
      <p:pic>
        <p:nvPicPr>
          <p:cNvPr id="307" name="Google Shape;307;p8"/>
          <p:cNvPicPr preferRelativeResize="0"/>
          <p:nvPr/>
        </p:nvPicPr>
        <p:blipFill rotWithShape="1">
          <a:blip r:embed="rId4">
            <a:alphaModFix/>
          </a:blip>
          <a:srcRect b="0" l="0" r="0" t="0"/>
          <a:stretch/>
        </p:blipFill>
        <p:spPr>
          <a:xfrm>
            <a:off x="4052046" y="5755987"/>
            <a:ext cx="711465" cy="1009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txBox="1"/>
          <p:nvPr>
            <p:ph type="title"/>
          </p:nvPr>
        </p:nvSpPr>
        <p:spPr>
          <a:xfrm>
            <a:off x="411480" y="150829"/>
            <a:ext cx="8229600" cy="58100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800">
                <a:latin typeface="Times New Roman"/>
                <a:ea typeface="Times New Roman"/>
                <a:cs typeface="Times New Roman"/>
                <a:sym typeface="Times New Roman"/>
              </a:rPr>
              <a:t>  Wide Scope of Qualitative Research</a:t>
            </a:r>
            <a:endParaRPr/>
          </a:p>
        </p:txBody>
      </p:sp>
      <p:sp>
        <p:nvSpPr>
          <p:cNvPr id="313" name="Google Shape;313;p9"/>
          <p:cNvSpPr txBox="1"/>
          <p:nvPr>
            <p:ph idx="1" type="body"/>
          </p:nvPr>
        </p:nvSpPr>
        <p:spPr>
          <a:xfrm>
            <a:off x="245097" y="731837"/>
            <a:ext cx="8441703" cy="539432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Qualitative research has such a wide scope it can be employed in almost all areas of knowledge, including the natural/pure sciences, engineering, medicine, artificial intelligence, and technology. Here are just a few examples to illustrate the wide scope and varieties of use:</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Ethnography/Field Observations</a:t>
            </a:r>
            <a:r>
              <a:rPr lang="en-US" sz="2000">
                <a:solidFill>
                  <a:schemeClr val="dk1"/>
                </a:solidFill>
                <a:latin typeface="Times New Roman"/>
                <a:ea typeface="Times New Roman"/>
                <a:cs typeface="Times New Roman"/>
                <a:sym typeface="Times New Roman"/>
              </a:rPr>
              <a:t> (including participant observation). </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Focus Group Discussions </a:t>
            </a:r>
            <a:r>
              <a:rPr lang="en-US" sz="2000">
                <a:solidFill>
                  <a:schemeClr val="dk1"/>
                </a:solidFill>
                <a:latin typeface="Times New Roman"/>
                <a:ea typeface="Times New Roman"/>
                <a:cs typeface="Times New Roman"/>
                <a:sym typeface="Times New Roman"/>
              </a:rPr>
              <a:t>– with 6 – 12 people are led by a moderator to discuss a topic of interest, guided by the research goal and objectives.</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Intensive Interviews </a:t>
            </a:r>
            <a:r>
              <a:rPr lang="en-US" sz="2000">
                <a:solidFill>
                  <a:schemeClr val="dk1"/>
                </a:solidFill>
                <a:latin typeface="Times New Roman"/>
                <a:ea typeface="Times New Roman"/>
                <a:cs typeface="Times New Roman"/>
                <a:sym typeface="Times New Roman"/>
              </a:rPr>
              <a:t>or In-depth Personal Interviews (IPIs) – often requiring smaller samples, detailed background, lengthy observations, customized questions, and detailed notes/recorded audios/videos.</a:t>
            </a:r>
            <a:endParaRPr/>
          </a:p>
          <a:p>
            <a:pPr indent="0" lvl="0" marL="0" rtl="0" algn="l">
              <a:spcBef>
                <a:spcPts val="400"/>
              </a:spcBef>
              <a:spcAft>
                <a:spcPts val="0"/>
              </a:spcAft>
              <a:buClr>
                <a:schemeClr val="lt1"/>
              </a:buClr>
              <a:buSzPts val="2000"/>
              <a:buNone/>
            </a:pPr>
            <a:r>
              <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None/>
            </a:pPr>
            <a:r>
              <a:rPr b="1" lang="en-US" sz="2000">
                <a:solidFill>
                  <a:schemeClr val="dk1"/>
                </a:solidFill>
                <a:latin typeface="Times New Roman"/>
                <a:ea typeface="Times New Roman"/>
                <a:cs typeface="Times New Roman"/>
                <a:sym typeface="Times New Roman"/>
              </a:rPr>
              <a:t>Case Studies </a:t>
            </a:r>
            <a:r>
              <a:rPr lang="en-US" sz="2000">
                <a:solidFill>
                  <a:schemeClr val="dk1"/>
                </a:solidFill>
                <a:latin typeface="Times New Roman"/>
                <a:ea typeface="Times New Roman"/>
                <a:cs typeface="Times New Roman"/>
                <a:sym typeface="Times New Roman"/>
              </a:rPr>
              <a:t>– multiple data sources to investigate the research subject.</a:t>
            </a:r>
            <a:endParaRPr/>
          </a:p>
        </p:txBody>
      </p:sp>
      <p:pic>
        <p:nvPicPr>
          <p:cNvPr id="314" name="Google Shape;314;p9"/>
          <p:cNvPicPr preferRelativeResize="0"/>
          <p:nvPr/>
        </p:nvPicPr>
        <p:blipFill rotWithShape="1">
          <a:blip r:embed="rId3">
            <a:alphaModFix/>
          </a:blip>
          <a:srcRect b="0" l="0" r="0" t="0"/>
          <a:stretch/>
        </p:blipFill>
        <p:spPr>
          <a:xfrm>
            <a:off x="6236203" y="5908301"/>
            <a:ext cx="2404877" cy="670561"/>
          </a:xfrm>
          <a:prstGeom prst="rect">
            <a:avLst/>
          </a:prstGeom>
          <a:noFill/>
          <a:ln>
            <a:noFill/>
          </a:ln>
        </p:spPr>
      </p:pic>
      <p:pic>
        <p:nvPicPr>
          <p:cNvPr id="315" name="Google Shape;315;p9"/>
          <p:cNvPicPr preferRelativeResize="0"/>
          <p:nvPr/>
        </p:nvPicPr>
        <p:blipFill rotWithShape="1">
          <a:blip r:embed="rId4">
            <a:alphaModFix/>
          </a:blip>
          <a:srcRect b="0" l="0" r="0" t="0"/>
          <a:stretch/>
        </p:blipFill>
        <p:spPr>
          <a:xfrm>
            <a:off x="3904319" y="5908301"/>
            <a:ext cx="667681" cy="9471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dsu-template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2014-05-22T21:51:36Z</dcterms:created>
  <dc:creator>Charles Okigbo</dc:creator>
</cp:coreProperties>
</file>